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72" r:id="rId2"/>
  </p:sldMasterIdLst>
  <p:notesMasterIdLst>
    <p:notesMasterId r:id="rId23"/>
  </p:notesMasterIdLst>
  <p:sldIdLst>
    <p:sldId id="258" r:id="rId3"/>
    <p:sldId id="311" r:id="rId4"/>
    <p:sldId id="312" r:id="rId5"/>
    <p:sldId id="262" r:id="rId6"/>
    <p:sldId id="314" r:id="rId7"/>
    <p:sldId id="315" r:id="rId8"/>
    <p:sldId id="316" r:id="rId9"/>
    <p:sldId id="317" r:id="rId10"/>
    <p:sldId id="351" r:id="rId11"/>
    <p:sldId id="377" r:id="rId12"/>
    <p:sldId id="320" r:id="rId13"/>
    <p:sldId id="352" r:id="rId14"/>
    <p:sldId id="354" r:id="rId15"/>
    <p:sldId id="275" r:id="rId16"/>
    <p:sldId id="375" r:id="rId17"/>
    <p:sldId id="321" r:id="rId18"/>
    <p:sldId id="322" r:id="rId19"/>
    <p:sldId id="323" r:id="rId20"/>
    <p:sldId id="324" r:id="rId21"/>
    <p:sldId id="310" r:id="rId22"/>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25A00-52E9-4114-816D-96A3C97012B0}" v="1" dt="2020-12-21T23:08:12.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51" autoAdjust="0"/>
  </p:normalViewPr>
  <p:slideViewPr>
    <p:cSldViewPr snapToGrid="0">
      <p:cViewPr varScale="1">
        <p:scale>
          <a:sx n="142" d="100"/>
          <a:sy n="142" d="100"/>
        </p:scale>
        <p:origin x="750" y="120"/>
      </p:cViewPr>
      <p:guideLst/>
    </p:cSldViewPr>
  </p:slideViewPr>
  <p:notesTextViewPr>
    <p:cViewPr>
      <p:scale>
        <a:sx n="3" d="2"/>
        <a:sy n="3" d="2"/>
      </p:scale>
      <p:origin x="0" y="0"/>
    </p:cViewPr>
  </p:notesTextViewPr>
  <p:notesViewPr>
    <p:cSldViewPr snapToGrid="0">
      <p:cViewPr>
        <p:scale>
          <a:sx n="90" d="100"/>
          <a:sy n="90" d="100"/>
        </p:scale>
        <p:origin x="1852" y="-6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Costello" userId="199f4b38-3d96-499e-bb9c-b761093c644d" providerId="ADAL" clId="{47525A00-52E9-4114-816D-96A3C97012B0}"/>
    <pc:docChg chg="undo custSel addSld delSld modSld">
      <pc:chgData name="Teresa Costello" userId="199f4b38-3d96-499e-bb9c-b761093c644d" providerId="ADAL" clId="{47525A00-52E9-4114-816D-96A3C97012B0}" dt="2020-12-21T23:12:55.284" v="459" actId="47"/>
      <pc:docMkLst>
        <pc:docMk/>
      </pc:docMkLst>
      <pc:sldChg chg="modSp mod">
        <pc:chgData name="Teresa Costello" userId="199f4b38-3d96-499e-bb9c-b761093c644d" providerId="ADAL" clId="{47525A00-52E9-4114-816D-96A3C97012B0}" dt="2020-12-21T23:04:40.759" v="16" actId="6549"/>
        <pc:sldMkLst>
          <pc:docMk/>
          <pc:sldMk cId="1955966234" sldId="311"/>
        </pc:sldMkLst>
        <pc:spChg chg="mod">
          <ac:chgData name="Teresa Costello" userId="199f4b38-3d96-499e-bb9c-b761093c644d" providerId="ADAL" clId="{47525A00-52E9-4114-816D-96A3C97012B0}" dt="2020-12-21T23:04:40.759" v="16" actId="6549"/>
          <ac:spMkLst>
            <pc:docMk/>
            <pc:sldMk cId="1955966234" sldId="311"/>
            <ac:spMk id="3" creationId="{00000000-0000-0000-0000-000000000000}"/>
          </ac:spMkLst>
        </pc:spChg>
      </pc:sldChg>
      <pc:sldChg chg="modSp mod">
        <pc:chgData name="Teresa Costello" userId="199f4b38-3d96-499e-bb9c-b761093c644d" providerId="ADAL" clId="{47525A00-52E9-4114-816D-96A3C97012B0}" dt="2020-12-21T23:10:17.823" v="387" actId="20577"/>
        <pc:sldMkLst>
          <pc:docMk/>
          <pc:sldMk cId="4252906964" sldId="320"/>
        </pc:sldMkLst>
        <pc:spChg chg="mod">
          <ac:chgData name="Teresa Costello" userId="199f4b38-3d96-499e-bb9c-b761093c644d" providerId="ADAL" clId="{47525A00-52E9-4114-816D-96A3C97012B0}" dt="2020-12-21T23:10:17.823" v="387" actId="20577"/>
          <ac:spMkLst>
            <pc:docMk/>
            <pc:sldMk cId="4252906964" sldId="320"/>
            <ac:spMk id="3" creationId="{00000000-0000-0000-0000-000000000000}"/>
          </ac:spMkLst>
        </pc:spChg>
        <pc:spChg chg="mod">
          <ac:chgData name="Teresa Costello" userId="199f4b38-3d96-499e-bb9c-b761093c644d" providerId="ADAL" clId="{47525A00-52E9-4114-816D-96A3C97012B0}" dt="2020-12-21T23:04:18.407" v="14" actId="27636"/>
          <ac:spMkLst>
            <pc:docMk/>
            <pc:sldMk cId="4252906964" sldId="320"/>
            <ac:spMk id="4" creationId="{00000000-0000-0000-0000-000000000000}"/>
          </ac:spMkLst>
        </pc:spChg>
      </pc:sldChg>
      <pc:sldChg chg="del">
        <pc:chgData name="Teresa Costello" userId="199f4b38-3d96-499e-bb9c-b761093c644d" providerId="ADAL" clId="{47525A00-52E9-4114-816D-96A3C97012B0}" dt="2020-12-21T23:12:20.227" v="456" actId="47"/>
        <pc:sldMkLst>
          <pc:docMk/>
          <pc:sldMk cId="3971354937" sldId="330"/>
        </pc:sldMkLst>
      </pc:sldChg>
      <pc:sldChg chg="del">
        <pc:chgData name="Teresa Costello" userId="199f4b38-3d96-499e-bb9c-b761093c644d" providerId="ADAL" clId="{47525A00-52E9-4114-816D-96A3C97012B0}" dt="2020-12-21T23:12:33.789" v="457" actId="47"/>
        <pc:sldMkLst>
          <pc:docMk/>
          <pc:sldMk cId="673036145" sldId="346"/>
        </pc:sldMkLst>
      </pc:sldChg>
      <pc:sldChg chg="del">
        <pc:chgData name="Teresa Costello" userId="199f4b38-3d96-499e-bb9c-b761093c644d" providerId="ADAL" clId="{47525A00-52E9-4114-816D-96A3C97012B0}" dt="2020-12-21T23:12:35.377" v="458" actId="47"/>
        <pc:sldMkLst>
          <pc:docMk/>
          <pc:sldMk cId="3001138083" sldId="348"/>
        </pc:sldMkLst>
      </pc:sldChg>
      <pc:sldChg chg="modSp mod">
        <pc:chgData name="Teresa Costello" userId="199f4b38-3d96-499e-bb9c-b761093c644d" providerId="ADAL" clId="{47525A00-52E9-4114-816D-96A3C97012B0}" dt="2020-12-21T23:06:59.832" v="107" actId="20577"/>
        <pc:sldMkLst>
          <pc:docMk/>
          <pc:sldMk cId="784968131" sldId="351"/>
        </pc:sldMkLst>
        <pc:spChg chg="mod">
          <ac:chgData name="Teresa Costello" userId="199f4b38-3d96-499e-bb9c-b761093c644d" providerId="ADAL" clId="{47525A00-52E9-4114-816D-96A3C97012B0}" dt="2020-12-21T23:06:59.832" v="107" actId="20577"/>
          <ac:spMkLst>
            <pc:docMk/>
            <pc:sldMk cId="784968131" sldId="351"/>
            <ac:spMk id="3" creationId="{44C2EB48-1D5B-4EBB-98FD-313389044F15}"/>
          </ac:spMkLst>
        </pc:spChg>
      </pc:sldChg>
      <pc:sldChg chg="modSp mod">
        <pc:chgData name="Teresa Costello" userId="199f4b38-3d96-499e-bb9c-b761093c644d" providerId="ADAL" clId="{47525A00-52E9-4114-816D-96A3C97012B0}" dt="2020-12-21T23:10:51.986" v="418" actId="20577"/>
        <pc:sldMkLst>
          <pc:docMk/>
          <pc:sldMk cId="910589138" sldId="352"/>
        </pc:sldMkLst>
        <pc:spChg chg="mod">
          <ac:chgData name="Teresa Costello" userId="199f4b38-3d96-499e-bb9c-b761093c644d" providerId="ADAL" clId="{47525A00-52E9-4114-816D-96A3C97012B0}" dt="2020-12-21T23:10:51.986" v="418" actId="20577"/>
          <ac:spMkLst>
            <pc:docMk/>
            <pc:sldMk cId="910589138" sldId="352"/>
            <ac:spMk id="4" creationId="{1D2BE8B7-164A-4320-84EA-10A939A13E12}"/>
          </ac:spMkLst>
        </pc:spChg>
      </pc:sldChg>
      <pc:sldChg chg="del">
        <pc:chgData name="Teresa Costello" userId="199f4b38-3d96-499e-bb9c-b761093c644d" providerId="ADAL" clId="{47525A00-52E9-4114-816D-96A3C97012B0}" dt="2020-12-21T23:12:06.454" v="441" actId="47"/>
        <pc:sldMkLst>
          <pc:docMk/>
          <pc:sldMk cId="1013528654" sldId="355"/>
        </pc:sldMkLst>
      </pc:sldChg>
      <pc:sldChg chg="del">
        <pc:chgData name="Teresa Costello" userId="199f4b38-3d96-499e-bb9c-b761093c644d" providerId="ADAL" clId="{47525A00-52E9-4114-816D-96A3C97012B0}" dt="2020-12-21T23:12:08.164" v="443" actId="47"/>
        <pc:sldMkLst>
          <pc:docMk/>
          <pc:sldMk cId="1015576759" sldId="357"/>
        </pc:sldMkLst>
      </pc:sldChg>
      <pc:sldChg chg="del">
        <pc:chgData name="Teresa Costello" userId="199f4b38-3d96-499e-bb9c-b761093c644d" providerId="ADAL" clId="{47525A00-52E9-4114-816D-96A3C97012B0}" dt="2020-12-21T23:11:08.298" v="419" actId="47"/>
        <pc:sldMkLst>
          <pc:docMk/>
          <pc:sldMk cId="3653978270" sldId="358"/>
        </pc:sldMkLst>
      </pc:sldChg>
      <pc:sldChg chg="del">
        <pc:chgData name="Teresa Costello" userId="199f4b38-3d96-499e-bb9c-b761093c644d" providerId="ADAL" clId="{47525A00-52E9-4114-816D-96A3C97012B0}" dt="2020-12-21T23:11:10.448" v="420" actId="47"/>
        <pc:sldMkLst>
          <pc:docMk/>
          <pc:sldMk cId="1050741496" sldId="359"/>
        </pc:sldMkLst>
      </pc:sldChg>
      <pc:sldChg chg="del">
        <pc:chgData name="Teresa Costello" userId="199f4b38-3d96-499e-bb9c-b761093c644d" providerId="ADAL" clId="{47525A00-52E9-4114-816D-96A3C97012B0}" dt="2020-12-21T23:12:55.284" v="459" actId="47"/>
        <pc:sldMkLst>
          <pc:docMk/>
          <pc:sldMk cId="1321471726" sldId="360"/>
        </pc:sldMkLst>
      </pc:sldChg>
      <pc:sldChg chg="del">
        <pc:chgData name="Teresa Costello" userId="199f4b38-3d96-499e-bb9c-b761093c644d" providerId="ADAL" clId="{47525A00-52E9-4114-816D-96A3C97012B0}" dt="2020-12-21T23:10:23.662" v="388" actId="47"/>
        <pc:sldMkLst>
          <pc:docMk/>
          <pc:sldMk cId="793054536" sldId="361"/>
        </pc:sldMkLst>
      </pc:sldChg>
      <pc:sldChg chg="del">
        <pc:chgData name="Teresa Costello" userId="199f4b38-3d96-499e-bb9c-b761093c644d" providerId="ADAL" clId="{47525A00-52E9-4114-816D-96A3C97012B0}" dt="2020-12-21T23:12:07.275" v="442" actId="47"/>
        <pc:sldMkLst>
          <pc:docMk/>
          <pc:sldMk cId="3554161460" sldId="362"/>
        </pc:sldMkLst>
      </pc:sldChg>
      <pc:sldChg chg="del">
        <pc:chgData name="Teresa Costello" userId="199f4b38-3d96-499e-bb9c-b761093c644d" providerId="ADAL" clId="{47525A00-52E9-4114-816D-96A3C97012B0}" dt="2020-12-21T23:12:08.828" v="444" actId="47"/>
        <pc:sldMkLst>
          <pc:docMk/>
          <pc:sldMk cId="1118385404" sldId="363"/>
        </pc:sldMkLst>
      </pc:sldChg>
      <pc:sldChg chg="del">
        <pc:chgData name="Teresa Costello" userId="199f4b38-3d96-499e-bb9c-b761093c644d" providerId="ADAL" clId="{47525A00-52E9-4114-816D-96A3C97012B0}" dt="2020-12-21T23:12:09.482" v="445" actId="47"/>
        <pc:sldMkLst>
          <pc:docMk/>
          <pc:sldMk cId="4236965012" sldId="364"/>
        </pc:sldMkLst>
      </pc:sldChg>
      <pc:sldChg chg="del">
        <pc:chgData name="Teresa Costello" userId="199f4b38-3d96-499e-bb9c-b761093c644d" providerId="ADAL" clId="{47525A00-52E9-4114-816D-96A3C97012B0}" dt="2020-12-21T23:12:10.263" v="446" actId="47"/>
        <pc:sldMkLst>
          <pc:docMk/>
          <pc:sldMk cId="3090138265" sldId="365"/>
        </pc:sldMkLst>
      </pc:sldChg>
      <pc:sldChg chg="del">
        <pc:chgData name="Teresa Costello" userId="199f4b38-3d96-499e-bb9c-b761093c644d" providerId="ADAL" clId="{47525A00-52E9-4114-816D-96A3C97012B0}" dt="2020-12-21T23:12:11.034" v="447" actId="47"/>
        <pc:sldMkLst>
          <pc:docMk/>
          <pc:sldMk cId="3658248376" sldId="366"/>
        </pc:sldMkLst>
      </pc:sldChg>
      <pc:sldChg chg="del">
        <pc:chgData name="Teresa Costello" userId="199f4b38-3d96-499e-bb9c-b761093c644d" providerId="ADAL" clId="{47525A00-52E9-4114-816D-96A3C97012B0}" dt="2020-12-21T23:12:11.690" v="448" actId="47"/>
        <pc:sldMkLst>
          <pc:docMk/>
          <pc:sldMk cId="1602453640" sldId="367"/>
        </pc:sldMkLst>
      </pc:sldChg>
      <pc:sldChg chg="del">
        <pc:chgData name="Teresa Costello" userId="199f4b38-3d96-499e-bb9c-b761093c644d" providerId="ADAL" clId="{47525A00-52E9-4114-816D-96A3C97012B0}" dt="2020-12-21T23:12:12.264" v="449" actId="47"/>
        <pc:sldMkLst>
          <pc:docMk/>
          <pc:sldMk cId="99857213" sldId="368"/>
        </pc:sldMkLst>
      </pc:sldChg>
      <pc:sldChg chg="del">
        <pc:chgData name="Teresa Costello" userId="199f4b38-3d96-499e-bb9c-b761093c644d" providerId="ADAL" clId="{47525A00-52E9-4114-816D-96A3C97012B0}" dt="2020-12-21T23:12:12.864" v="450" actId="47"/>
        <pc:sldMkLst>
          <pc:docMk/>
          <pc:sldMk cId="668611239" sldId="369"/>
        </pc:sldMkLst>
      </pc:sldChg>
      <pc:sldChg chg="del">
        <pc:chgData name="Teresa Costello" userId="199f4b38-3d96-499e-bb9c-b761093c644d" providerId="ADAL" clId="{47525A00-52E9-4114-816D-96A3C97012B0}" dt="2020-12-21T23:12:13.461" v="451" actId="47"/>
        <pc:sldMkLst>
          <pc:docMk/>
          <pc:sldMk cId="4080095720" sldId="370"/>
        </pc:sldMkLst>
      </pc:sldChg>
      <pc:sldChg chg="del">
        <pc:chgData name="Teresa Costello" userId="199f4b38-3d96-499e-bb9c-b761093c644d" providerId="ADAL" clId="{47525A00-52E9-4114-816D-96A3C97012B0}" dt="2020-12-21T23:12:14.103" v="452" actId="47"/>
        <pc:sldMkLst>
          <pc:docMk/>
          <pc:sldMk cId="1059351216" sldId="371"/>
        </pc:sldMkLst>
      </pc:sldChg>
      <pc:sldChg chg="del">
        <pc:chgData name="Teresa Costello" userId="199f4b38-3d96-499e-bb9c-b761093c644d" providerId="ADAL" clId="{47525A00-52E9-4114-816D-96A3C97012B0}" dt="2020-12-21T23:12:14.664" v="453" actId="47"/>
        <pc:sldMkLst>
          <pc:docMk/>
          <pc:sldMk cId="3802202583" sldId="372"/>
        </pc:sldMkLst>
      </pc:sldChg>
      <pc:sldChg chg="del">
        <pc:chgData name="Teresa Costello" userId="199f4b38-3d96-499e-bb9c-b761093c644d" providerId="ADAL" clId="{47525A00-52E9-4114-816D-96A3C97012B0}" dt="2020-12-21T23:12:15.293" v="454" actId="47"/>
        <pc:sldMkLst>
          <pc:docMk/>
          <pc:sldMk cId="2189711564" sldId="373"/>
        </pc:sldMkLst>
      </pc:sldChg>
      <pc:sldChg chg="del">
        <pc:chgData name="Teresa Costello" userId="199f4b38-3d96-499e-bb9c-b761093c644d" providerId="ADAL" clId="{47525A00-52E9-4114-816D-96A3C97012B0}" dt="2020-12-21T23:12:16.343" v="455" actId="47"/>
        <pc:sldMkLst>
          <pc:docMk/>
          <pc:sldMk cId="1014436601" sldId="374"/>
        </pc:sldMkLst>
      </pc:sldChg>
      <pc:sldChg chg="modSp mod">
        <pc:chgData name="Teresa Costello" userId="199f4b38-3d96-499e-bb9c-b761093c644d" providerId="ADAL" clId="{47525A00-52E9-4114-816D-96A3C97012B0}" dt="2020-12-21T23:11:58.679" v="440" actId="6549"/>
        <pc:sldMkLst>
          <pc:docMk/>
          <pc:sldMk cId="2229265558" sldId="375"/>
        </pc:sldMkLst>
        <pc:spChg chg="mod">
          <ac:chgData name="Teresa Costello" userId="199f4b38-3d96-499e-bb9c-b761093c644d" providerId="ADAL" clId="{47525A00-52E9-4114-816D-96A3C97012B0}" dt="2020-12-21T23:11:58.679" v="440" actId="6549"/>
          <ac:spMkLst>
            <pc:docMk/>
            <pc:sldMk cId="2229265558" sldId="375"/>
            <ac:spMk id="6" creationId="{D725C19F-60F1-4E21-B384-112C9F737C0C}"/>
          </ac:spMkLst>
        </pc:spChg>
        <pc:spChg chg="mod">
          <ac:chgData name="Teresa Costello" userId="199f4b38-3d96-499e-bb9c-b761093c644d" providerId="ADAL" clId="{47525A00-52E9-4114-816D-96A3C97012B0}" dt="2020-12-21T23:11:42.174" v="438" actId="20577"/>
          <ac:spMkLst>
            <pc:docMk/>
            <pc:sldMk cId="2229265558" sldId="375"/>
            <ac:spMk id="7" creationId="{122CF1A7-2613-4A69-BA62-2F6194A706AF}"/>
          </ac:spMkLst>
        </pc:spChg>
      </pc:sldChg>
      <pc:sldChg chg="modSp new del mod">
        <pc:chgData name="Teresa Costello" userId="199f4b38-3d96-499e-bb9c-b761093c644d" providerId="ADAL" clId="{47525A00-52E9-4114-816D-96A3C97012B0}" dt="2020-12-21T23:09:56.562" v="357" actId="2696"/>
        <pc:sldMkLst>
          <pc:docMk/>
          <pc:sldMk cId="1120489138" sldId="376"/>
        </pc:sldMkLst>
        <pc:spChg chg="mod">
          <ac:chgData name="Teresa Costello" userId="199f4b38-3d96-499e-bb9c-b761093c644d" providerId="ADAL" clId="{47525A00-52E9-4114-816D-96A3C97012B0}" dt="2020-12-21T23:07:46.751" v="125" actId="20577"/>
          <ac:spMkLst>
            <pc:docMk/>
            <pc:sldMk cId="1120489138" sldId="376"/>
            <ac:spMk id="4" creationId="{08AD0ED8-689B-47D4-A5F0-CC7E7050D035}"/>
          </ac:spMkLst>
        </pc:spChg>
      </pc:sldChg>
      <pc:sldChg chg="modSp mod">
        <pc:chgData name="Teresa Costello" userId="199f4b38-3d96-499e-bb9c-b761093c644d" providerId="ADAL" clId="{47525A00-52E9-4114-816D-96A3C97012B0}" dt="2020-12-21T23:09:50.409" v="356" actId="20577"/>
        <pc:sldMkLst>
          <pc:docMk/>
          <pc:sldMk cId="327107139" sldId="377"/>
        </pc:sldMkLst>
        <pc:spChg chg="mod">
          <ac:chgData name="Teresa Costello" userId="199f4b38-3d96-499e-bb9c-b761093c644d" providerId="ADAL" clId="{47525A00-52E9-4114-816D-96A3C97012B0}" dt="2020-12-21T23:09:50.409" v="356" actId="20577"/>
          <ac:spMkLst>
            <pc:docMk/>
            <pc:sldMk cId="327107139" sldId="377"/>
            <ac:spMk id="3" creationId="{44C2EB48-1D5B-4EBB-98FD-313389044F15}"/>
          </ac:spMkLst>
        </pc:spChg>
        <pc:spChg chg="mod">
          <ac:chgData name="Teresa Costello" userId="199f4b38-3d96-499e-bb9c-b761093c644d" providerId="ADAL" clId="{47525A00-52E9-4114-816D-96A3C97012B0}" dt="2020-12-21T23:08:18.737" v="129" actId="20577"/>
          <ac:spMkLst>
            <pc:docMk/>
            <pc:sldMk cId="327107139" sldId="377"/>
            <ac:spMk id="4" creationId="{EFB7E1D6-5C02-42AC-8B95-50BF9ECAC0FF}"/>
          </ac:spMkLst>
        </pc:spChg>
      </pc:sldChg>
      <pc:sldMasterChg chg="delSldLayout">
        <pc:chgData name="Teresa Costello" userId="199f4b38-3d96-499e-bb9c-b761093c644d" providerId="ADAL" clId="{47525A00-52E9-4114-816D-96A3C97012B0}" dt="2020-12-21T23:12:35.377" v="458" actId="47"/>
        <pc:sldMasterMkLst>
          <pc:docMk/>
          <pc:sldMasterMk cId="1614880678" sldId="2147483686"/>
        </pc:sldMasterMkLst>
        <pc:sldLayoutChg chg="del">
          <pc:chgData name="Teresa Costello" userId="199f4b38-3d96-499e-bb9c-b761093c644d" providerId="ADAL" clId="{47525A00-52E9-4114-816D-96A3C97012B0}" dt="2020-12-21T23:12:35.377" v="458" actId="47"/>
          <pc:sldLayoutMkLst>
            <pc:docMk/>
            <pc:sldMasterMk cId="1614880678" sldId="2147483686"/>
            <pc:sldLayoutMk cId="3013546278" sldId="21474836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42AA3-EE14-48CD-A06E-3E4B20CA7E06}" type="datetimeFigureOut">
              <a:rPr lang="en-US" smtClean="0"/>
              <a:t>12/21/2020</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0643B-083F-465D-8234-4E08582AB8C4}" type="slidenum">
              <a:rPr lang="en-US" smtClean="0"/>
              <a:t>‹#›</a:t>
            </a:fld>
            <a:endParaRPr lang="en-US"/>
          </a:p>
        </p:txBody>
      </p:sp>
    </p:spTree>
    <p:extLst>
      <p:ext uri="{BB962C8B-B14F-4D97-AF65-F5344CB8AC3E}">
        <p14:creationId xmlns:p14="http://schemas.microsoft.com/office/powerpoint/2010/main" val="3923995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Calibri" panose="020F0502020204030204" pitchFamily="34" charset="0"/>
                <a:ea typeface="ＭＳ Ｐゴシック" panose="020B0600070205080204" pitchFamily="34" charset="-128"/>
              </a:rPr>
              <a:t>The Georgia Quality Initiative was created in 2003 and has been sustained through the cooperative efforts of the state Department of Community Health, Alzheimer’s Association, Georgia Chapter of the AARP, Georgia Office of Long Term Care Ombudsman, Georgia Medical Care Foundation, and the Georgia Health Care Association. In 2007 it became the Quality Incentive Program that you participate in today. It’s the longest running state sat measurement program for Nursing Homes. The program continues to hold the status of the nations oldest and most prominent initiative to consistently include the perceptions of nursing home residents, their families and the workers who care for them in a strategy to measure and improve overall performance. </a:t>
            </a:r>
          </a:p>
          <a:p>
            <a:endParaRPr lang="en-US" dirty="0"/>
          </a:p>
        </p:txBody>
      </p:sp>
      <p:sp>
        <p:nvSpPr>
          <p:cNvPr id="4" name="Slide Number Placeholder 3"/>
          <p:cNvSpPr>
            <a:spLocks noGrp="1"/>
          </p:cNvSpPr>
          <p:nvPr>
            <p:ph type="sldNum" sz="quarter" idx="10"/>
          </p:nvPr>
        </p:nvSpPr>
        <p:spPr/>
        <p:txBody>
          <a:bodyPr/>
          <a:lstStyle/>
          <a:p>
            <a:fld id="{E9A0643B-083F-465D-8234-4E08582AB8C4}" type="slidenum">
              <a:rPr lang="en-US" smtClean="0"/>
              <a:t>3</a:t>
            </a:fld>
            <a:endParaRPr lang="en-US"/>
          </a:p>
        </p:txBody>
      </p:sp>
    </p:spTree>
    <p:extLst>
      <p:ext uri="{BB962C8B-B14F-4D97-AF65-F5344CB8AC3E}">
        <p14:creationId xmlns:p14="http://schemas.microsoft.com/office/powerpoint/2010/main" val="413119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A0643B-083F-465D-8234-4E08582AB8C4}" type="slidenum">
              <a:rPr lang="en-US" smtClean="0"/>
              <a:t>12</a:t>
            </a:fld>
            <a:endParaRPr lang="en-US"/>
          </a:p>
        </p:txBody>
      </p:sp>
    </p:spTree>
    <p:extLst>
      <p:ext uri="{BB962C8B-B14F-4D97-AF65-F5344CB8AC3E}">
        <p14:creationId xmlns:p14="http://schemas.microsoft.com/office/powerpoint/2010/main" val="303606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This worksheet can be found on the e-learning site under quality profile. You may find this helpful – print it off and give a copy to those staff memebers who are helping you to collect the data. Once you have this filled out it will take a very short time to enter your data</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18F93B-F043-4785-82B9-25411C98D1E9}" type="slidenum">
              <a:rPr lang="en-US" altLang="en-US" smtClean="0"/>
              <a:pPr/>
              <a:t>14</a:t>
            </a:fld>
            <a:endParaRPr lang="en-US" altLang="en-US"/>
          </a:p>
        </p:txBody>
      </p:sp>
    </p:spTree>
    <p:extLst>
      <p:ext uri="{BB962C8B-B14F-4D97-AF65-F5344CB8AC3E}">
        <p14:creationId xmlns:p14="http://schemas.microsoft.com/office/powerpoint/2010/main" val="349073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Sample quarterly report  – The data collection period is for 2rd Quarter of 2010. This report was sent out late December for the payment period from Jan 1-March 31. </a:t>
            </a:r>
          </a:p>
          <a:p>
            <a:pPr>
              <a:defRPr/>
            </a:pPr>
            <a:r>
              <a:rPr lang="en-US" dirty="0"/>
              <a:t>As  reminder A facility is eligible for an award (add on) based on the following</a:t>
            </a:r>
          </a:p>
          <a:p>
            <a:pPr marL="228600" indent="-228600">
              <a:buFontTx/>
              <a:buAutoNum type="arabicPeriod"/>
              <a:defRPr/>
            </a:pPr>
            <a:r>
              <a:rPr lang="en-US" dirty="0"/>
              <a:t>Participation in the Family or resident satisfaction Survey for both customer and employee. If a facility fails to participate in the satisfaction survey during the fielding time, you can see that it will impact the QIP incentive for an entire year. Also please note that if a facility fails to enter QP metrics for at least two months of the quarter, they are disqualified form the QIP for that quarter. </a:t>
            </a:r>
          </a:p>
          <a:p>
            <a:pPr marL="228600" indent="-228600">
              <a:buFontTx/>
              <a:buAutoNum type="arabicPeriod"/>
              <a:defRPr/>
            </a:pPr>
            <a:r>
              <a:rPr lang="en-US" dirty="0"/>
              <a:t>Then to earn the 1% add on – a facility must score at least one point from the 4 non-clinical measures, and one point from the 6 clinical measures and a third point form either clinical or non-clinical measures</a:t>
            </a:r>
          </a:p>
          <a:p>
            <a:pPr>
              <a:defRPr/>
            </a:pPr>
            <a:r>
              <a:rPr lang="en-US" dirty="0"/>
              <a:t>3. To earn the 2% add-on a facility must score at least one point from the four non-clinical measure, three points form the six clinical measures and the remaining two points form either clinical or non-clinical measures</a:t>
            </a:r>
          </a:p>
          <a:p>
            <a:pPr>
              <a:defRPr/>
            </a:pPr>
            <a:r>
              <a:rPr lang="en-US" dirty="0"/>
              <a:t>As you can see here, The data from the most recent family resident survey combined is 94.7% AS COMPARED TO THE THRESHOLD OF 88 %. This threshold is the aggregate of all other Georgia homes. Because the score is above this number 1 point was earned for the satisfaction report. One point can be earned for participating in the employee report. While all  you have to do is participate. 0 points were earned for RN Stability and CNA stability. Stability is defined as those who have been employed for one year or longer. </a:t>
            </a:r>
          </a:p>
          <a:p>
            <a:pPr>
              <a:defRPr/>
            </a:pPr>
            <a:r>
              <a:rPr lang="en-US" dirty="0"/>
              <a:t>The clinical data in the lower portion come from CMS. This is based on quarterly data that you are reporting to CMS. CMS reports are using negative scores, unlike the MIV scores which are positive, so you want your clinical scores here to be lower than the threshold. (once exception is flue vaccine as this is measured by % of residents) </a:t>
            </a:r>
          </a:p>
          <a:p>
            <a:endParaRPr lang="en-US" dirty="0"/>
          </a:p>
        </p:txBody>
      </p:sp>
      <p:sp>
        <p:nvSpPr>
          <p:cNvPr id="4" name="Slide Number Placeholder 3"/>
          <p:cNvSpPr>
            <a:spLocks noGrp="1"/>
          </p:cNvSpPr>
          <p:nvPr>
            <p:ph type="sldNum" sz="quarter" idx="10"/>
          </p:nvPr>
        </p:nvSpPr>
        <p:spPr/>
        <p:txBody>
          <a:bodyPr/>
          <a:lstStyle/>
          <a:p>
            <a:fld id="{E9A0643B-083F-465D-8234-4E08582AB8C4}" type="slidenum">
              <a:rPr lang="en-US" smtClean="0"/>
              <a:t>18</a:t>
            </a:fld>
            <a:endParaRPr lang="en-US"/>
          </a:p>
        </p:txBody>
      </p:sp>
    </p:spTree>
    <p:extLst>
      <p:ext uri="{BB962C8B-B14F-4D97-AF65-F5344CB8AC3E}">
        <p14:creationId xmlns:p14="http://schemas.microsoft.com/office/powerpoint/2010/main" val="12116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timing can be a bit confusing, as we are always 2 quarters behind the date incentives are paid. </a:t>
            </a:r>
          </a:p>
          <a:p>
            <a:r>
              <a:rPr lang="en-US" dirty="0"/>
              <a:t>For Q1 2021 data collection we are using the Q1 NRC Data, the most recent CMS data – which is from Q4 the previous year, and the 2020 Satisfaction data which was collected in Fall of 2020, The dates are on the report, so you can always refer to this if you are </a:t>
            </a:r>
            <a:r>
              <a:rPr lang="en-US" dirty="0" err="1"/>
              <a:t>confusted</a:t>
            </a:r>
            <a:r>
              <a:rPr lang="en-US" dirty="0"/>
              <a:t>. Just remember the data is always 2 quarters prior to when DCH actually recognizes your incentive.</a:t>
            </a:r>
          </a:p>
        </p:txBody>
      </p:sp>
      <p:sp>
        <p:nvSpPr>
          <p:cNvPr id="4" name="Slide Number Placeholder 3"/>
          <p:cNvSpPr>
            <a:spLocks noGrp="1"/>
          </p:cNvSpPr>
          <p:nvPr>
            <p:ph type="sldNum" sz="quarter" idx="5"/>
          </p:nvPr>
        </p:nvSpPr>
        <p:spPr/>
        <p:txBody>
          <a:bodyPr/>
          <a:lstStyle/>
          <a:p>
            <a:fld id="{E9A0643B-083F-465D-8234-4E08582AB8C4}" type="slidenum">
              <a:rPr lang="en-US" smtClean="0"/>
              <a:t>19</a:t>
            </a:fld>
            <a:endParaRPr lang="en-US"/>
          </a:p>
        </p:txBody>
      </p:sp>
    </p:spTree>
    <p:extLst>
      <p:ext uri="{BB962C8B-B14F-4D97-AF65-F5344CB8AC3E}">
        <p14:creationId xmlns:p14="http://schemas.microsoft.com/office/powerpoint/2010/main" val="136754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C9E75A-B1C2-4225-97FA-AD234F605B2B}" type="slidenum">
              <a:rPr lang="en-US" altLang="en-US" smtClean="0"/>
              <a:pPr/>
              <a:t>20</a:t>
            </a:fld>
            <a:endParaRPr lang="en-US" altLang="en-US"/>
          </a:p>
        </p:txBody>
      </p:sp>
    </p:spTree>
    <p:extLst>
      <p:ext uri="{BB962C8B-B14F-4D97-AF65-F5344CB8AC3E}">
        <p14:creationId xmlns:p14="http://schemas.microsoft.com/office/powerpoint/2010/main" val="101649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A0643B-083F-465D-8234-4E08582AB8C4}" type="slidenum">
              <a:rPr lang="en-US" smtClean="0"/>
              <a:t>4</a:t>
            </a:fld>
            <a:endParaRPr lang="en-US"/>
          </a:p>
        </p:txBody>
      </p:sp>
    </p:spTree>
    <p:extLst>
      <p:ext uri="{BB962C8B-B14F-4D97-AF65-F5344CB8AC3E}">
        <p14:creationId xmlns:p14="http://schemas.microsoft.com/office/powerpoint/2010/main" val="93158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A0643B-083F-465D-8234-4E08582AB8C4}" type="slidenum">
              <a:rPr lang="en-US" smtClean="0"/>
              <a:t>5</a:t>
            </a:fld>
            <a:endParaRPr lang="en-US"/>
          </a:p>
        </p:txBody>
      </p:sp>
    </p:spTree>
    <p:extLst>
      <p:ext uri="{BB962C8B-B14F-4D97-AF65-F5344CB8AC3E}">
        <p14:creationId xmlns:p14="http://schemas.microsoft.com/office/powerpoint/2010/main" val="17329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Calibri" panose="020F0502020204030204" pitchFamily="34" charset="0"/>
                <a:ea typeface="ＭＳ Ｐゴシック" panose="020B0600070205080204" pitchFamily="34" charset="-128"/>
              </a:rPr>
              <a:t>As a participant in the QIP Program each quarter you have the opportunity to earn up to a 2% add on depending on your performance. We are collecting both non-clinical and clinical data for the program. On your quarterly reports you can earn up to 4 points for the non clinical measures , and 6 points for the clinical measures.</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1. In order to earn any points you must first participate in the Satisfaction Surveys- if you fail to do this it impacts your eligibility for the entire calendar year.</a:t>
            </a:r>
          </a:p>
          <a:p>
            <a:r>
              <a:rPr lang="en-US" altLang="en-US" dirty="0">
                <a:latin typeface="Calibri" panose="020F0502020204030204" pitchFamily="34" charset="0"/>
                <a:ea typeface="ＭＳ Ｐゴシック" panose="020B0600070205080204" pitchFamily="34" charset="-128"/>
              </a:rPr>
              <a:t>2. To Earn a 1% add on you must score at least 1 pt. form four non-clinical measures, one point form the 6 clinical measures and a 3</a:t>
            </a:r>
            <a:r>
              <a:rPr lang="en-US" altLang="en-US" baseline="30000" dirty="0">
                <a:latin typeface="Calibri" panose="020F0502020204030204" pitchFamily="34" charset="0"/>
                <a:ea typeface="ＭＳ Ｐゴシック" panose="020B0600070205080204" pitchFamily="34" charset="-128"/>
              </a:rPr>
              <a:t>rd</a:t>
            </a:r>
            <a:r>
              <a:rPr lang="en-US" altLang="en-US" dirty="0">
                <a:latin typeface="Calibri" panose="020F0502020204030204" pitchFamily="34" charset="0"/>
                <a:ea typeface="ＭＳ Ｐゴシック" panose="020B0600070205080204" pitchFamily="34" charset="-128"/>
              </a:rPr>
              <a:t> point form either the clinical or non clinical measures</a:t>
            </a:r>
          </a:p>
          <a:p>
            <a:r>
              <a:rPr lang="en-US" altLang="en-US" dirty="0">
                <a:latin typeface="Calibri" panose="020F0502020204030204" pitchFamily="34" charset="0"/>
                <a:ea typeface="ＭＳ Ｐゴシック" panose="020B0600070205080204" pitchFamily="34" charset="-128"/>
              </a:rPr>
              <a:t>3. To earn a 2% add on you must </a:t>
            </a:r>
            <a:r>
              <a:rPr lang="en-US" altLang="en-US" dirty="0" err="1">
                <a:latin typeface="Calibri" panose="020F0502020204030204" pitchFamily="34" charset="0"/>
                <a:ea typeface="ＭＳ Ｐゴシック" panose="020B0600070205080204" pitchFamily="34" charset="-128"/>
              </a:rPr>
              <a:t>socre</a:t>
            </a:r>
            <a:r>
              <a:rPr lang="en-US" altLang="en-US" dirty="0">
                <a:latin typeface="Calibri" panose="020F0502020204030204" pitchFamily="34" charset="0"/>
                <a:ea typeface="ＭＳ Ｐゴシック" panose="020B0600070205080204" pitchFamily="34" charset="-128"/>
              </a:rPr>
              <a:t> at least 1 </a:t>
            </a:r>
            <a:r>
              <a:rPr lang="en-US" altLang="en-US" dirty="0" err="1">
                <a:latin typeface="Calibri" panose="020F0502020204030204" pitchFamily="34" charset="0"/>
                <a:ea typeface="ＭＳ Ｐゴシック" panose="020B0600070205080204" pitchFamily="34" charset="-128"/>
              </a:rPr>
              <a:t>pt</a:t>
            </a:r>
            <a:r>
              <a:rPr lang="en-US" altLang="en-US" dirty="0">
                <a:latin typeface="Calibri" panose="020F0502020204030204" pitchFamily="34" charset="0"/>
                <a:ea typeface="ＭＳ Ｐゴシック" panose="020B0600070205080204" pitchFamily="34" charset="-128"/>
              </a:rPr>
              <a:t> from the 4 non-clinical measures, 3 pts form the 6 clinical measures and the remaining 2 points from either. </a:t>
            </a:r>
          </a:p>
          <a:p>
            <a:endParaRPr lang="en-US" dirty="0"/>
          </a:p>
        </p:txBody>
      </p:sp>
      <p:sp>
        <p:nvSpPr>
          <p:cNvPr id="4" name="Slide Number Placeholder 3"/>
          <p:cNvSpPr>
            <a:spLocks noGrp="1"/>
          </p:cNvSpPr>
          <p:nvPr>
            <p:ph type="sldNum" sz="quarter" idx="10"/>
          </p:nvPr>
        </p:nvSpPr>
        <p:spPr/>
        <p:txBody>
          <a:bodyPr/>
          <a:lstStyle/>
          <a:p>
            <a:fld id="{E9A0643B-083F-465D-8234-4E08582AB8C4}" type="slidenum">
              <a:rPr lang="en-US" smtClean="0"/>
              <a:t>6</a:t>
            </a:fld>
            <a:endParaRPr lang="en-US"/>
          </a:p>
        </p:txBody>
      </p:sp>
    </p:spTree>
    <p:extLst>
      <p:ext uri="{BB962C8B-B14F-4D97-AF65-F5344CB8AC3E}">
        <p14:creationId xmlns:p14="http://schemas.microsoft.com/office/powerpoint/2010/main" val="289528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Calibri" panose="020F0502020204030204" pitchFamily="34" charset="0"/>
                <a:ea typeface="ＭＳ Ｐゴシック" panose="020B0600070205080204" pitchFamily="34" charset="-128"/>
              </a:rPr>
              <a:t>The Non Clinical measures includes the employee satisfaction survey and the family resident satisfaction survey. We are using data from the last calendar year for the QIP.  Currently we are using the 2019 Data for the 2020 QIP reports. The first requirement of the QIP program is that you participate in these surveys. The satisfaction survey is only done once per year so if you miss the survey timeline for any year it impacts you for the entire year following. </a:t>
            </a:r>
          </a:p>
          <a:p>
            <a:endParaRPr lang="en-US" dirty="0"/>
          </a:p>
        </p:txBody>
      </p:sp>
      <p:sp>
        <p:nvSpPr>
          <p:cNvPr id="4" name="Slide Number Placeholder 3"/>
          <p:cNvSpPr>
            <a:spLocks noGrp="1"/>
          </p:cNvSpPr>
          <p:nvPr>
            <p:ph type="sldNum" sz="quarter" idx="10"/>
          </p:nvPr>
        </p:nvSpPr>
        <p:spPr/>
        <p:txBody>
          <a:bodyPr/>
          <a:lstStyle/>
          <a:p>
            <a:fld id="{E9A0643B-083F-465D-8234-4E08582AB8C4}" type="slidenum">
              <a:rPr lang="en-US" smtClean="0"/>
              <a:t>7</a:t>
            </a:fld>
            <a:endParaRPr lang="en-US"/>
          </a:p>
        </p:txBody>
      </p:sp>
    </p:spTree>
    <p:extLst>
      <p:ext uri="{BB962C8B-B14F-4D97-AF65-F5344CB8AC3E}">
        <p14:creationId xmlns:p14="http://schemas.microsoft.com/office/powerpoint/2010/main" val="308412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Calibri" panose="020F0502020204030204" pitchFamily="34" charset="0"/>
                <a:ea typeface="ＭＳ Ｐゴシック" panose="020B0600070205080204" pitchFamily="34" charset="-128"/>
              </a:rPr>
              <a:t>The other non-clinical measures are our Nursing staff stability metrics both your licensed nurses and CNA’s. Nursing Staff stability refers to those who have been employed for one year or more.</a:t>
            </a:r>
          </a:p>
          <a:p>
            <a:endParaRPr lang="en-US" dirty="0"/>
          </a:p>
        </p:txBody>
      </p:sp>
      <p:sp>
        <p:nvSpPr>
          <p:cNvPr id="4" name="Slide Number Placeholder 3"/>
          <p:cNvSpPr>
            <a:spLocks noGrp="1"/>
          </p:cNvSpPr>
          <p:nvPr>
            <p:ph type="sldNum" sz="quarter" idx="10"/>
          </p:nvPr>
        </p:nvSpPr>
        <p:spPr/>
        <p:txBody>
          <a:bodyPr/>
          <a:lstStyle/>
          <a:p>
            <a:fld id="{E9A0643B-083F-465D-8234-4E08582AB8C4}" type="slidenum">
              <a:rPr lang="en-US" smtClean="0"/>
              <a:t>8</a:t>
            </a:fld>
            <a:endParaRPr lang="en-US"/>
          </a:p>
        </p:txBody>
      </p:sp>
    </p:spTree>
    <p:extLst>
      <p:ext uri="{BB962C8B-B14F-4D97-AF65-F5344CB8AC3E}">
        <p14:creationId xmlns:p14="http://schemas.microsoft.com/office/powerpoint/2010/main" val="31203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00550"/>
            <a:ext cx="5486400" cy="3600450"/>
          </a:xfrm>
        </p:spPr>
        <p:txBody>
          <a:bodyPr/>
          <a:lstStyle/>
          <a:p>
            <a:r>
              <a:rPr lang="en-US" dirty="0"/>
              <a:t>The clinical data you see here comes from CMS each quarter – this is what we strive to use whenever possible.</a:t>
            </a:r>
          </a:p>
          <a:p>
            <a:r>
              <a:rPr lang="en-US" dirty="0"/>
              <a:t>If a Center does not have adequate data from CMS we have historically used the MIV Quality Profile data that is entered each month.</a:t>
            </a:r>
          </a:p>
          <a:p>
            <a:r>
              <a:rPr lang="en-US" dirty="0"/>
              <a:t>Because the MIV metrics do not exactly match CMS in every instance, In the past we were substituting  metrics that were really apples to orange’s in some cases.</a:t>
            </a:r>
          </a:p>
          <a:p>
            <a:endParaRPr lang="en-US" dirty="0"/>
          </a:p>
          <a:p>
            <a:r>
              <a:rPr lang="en-US" dirty="0"/>
              <a:t>Such as substituting Acquired Catheters for short stay pressure sores new/worsened, or with weight loss/gain was substituted for long stay resident with moderate to severe pain. This again was because the MIV metrics did not match the more updated CMS metrics, because this potentially affects a large number of </a:t>
            </a:r>
            <a:r>
              <a:rPr lang="en-US" dirty="0" err="1"/>
              <a:t>centeres</a:t>
            </a:r>
            <a:r>
              <a:rPr lang="en-US" dirty="0"/>
              <a:t> each quarter NRC will continue to collect data from each of your centers</a:t>
            </a:r>
          </a:p>
          <a:p>
            <a:endParaRPr lang="en-US" dirty="0"/>
          </a:p>
          <a:p>
            <a:r>
              <a:rPr lang="en-US" dirty="0"/>
              <a:t>Some metrics will be changing beginning with Q4, (Oct – Dec 2020) the data that you will begin entering in November will be updated to more closely match CMS.</a:t>
            </a:r>
          </a:p>
        </p:txBody>
      </p:sp>
      <p:sp>
        <p:nvSpPr>
          <p:cNvPr id="4" name="Slide Number Placeholder 3"/>
          <p:cNvSpPr>
            <a:spLocks noGrp="1"/>
          </p:cNvSpPr>
          <p:nvPr>
            <p:ph type="sldNum" sz="quarter" idx="5"/>
          </p:nvPr>
        </p:nvSpPr>
        <p:spPr/>
        <p:txBody>
          <a:bodyPr/>
          <a:lstStyle/>
          <a:p>
            <a:fld id="{E9A0643B-083F-465D-8234-4E08582AB8C4}" type="slidenum">
              <a:rPr lang="en-US" smtClean="0"/>
              <a:t>9</a:t>
            </a:fld>
            <a:endParaRPr lang="en-US"/>
          </a:p>
        </p:txBody>
      </p:sp>
    </p:spTree>
    <p:extLst>
      <p:ext uri="{BB962C8B-B14F-4D97-AF65-F5344CB8AC3E}">
        <p14:creationId xmlns:p14="http://schemas.microsoft.com/office/powerpoint/2010/main" val="407516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00550"/>
            <a:ext cx="5486400" cy="3600450"/>
          </a:xfrm>
        </p:spPr>
        <p:txBody>
          <a:bodyPr/>
          <a:lstStyle/>
          <a:p>
            <a:r>
              <a:rPr lang="en-US" dirty="0"/>
              <a:t>The clinical data you see here comes from CMS each quarter – this is what we strive to use whenever possible.</a:t>
            </a:r>
          </a:p>
          <a:p>
            <a:r>
              <a:rPr lang="en-US" dirty="0"/>
              <a:t>If a Center does not have adequate data from CMS we have historically used the MIV Quality Profile data that is entered each month.</a:t>
            </a:r>
          </a:p>
          <a:p>
            <a:r>
              <a:rPr lang="en-US" dirty="0"/>
              <a:t>Because the MIV metrics do not exactly match CMS in every instance, In the past we were substituting  metrics that were really apples to orange’s in some cases.</a:t>
            </a:r>
          </a:p>
          <a:p>
            <a:endParaRPr lang="en-US" dirty="0"/>
          </a:p>
          <a:p>
            <a:r>
              <a:rPr lang="en-US" dirty="0"/>
              <a:t>Such as substituting Acquired Catheters for short stay pressure sores new/worsened, or with weight loss/gain was substituted for long stay resident with moderate to severe pain. This again was because the MIV metrics did not match the more updated CMS metrics, because this potentially affects a large number of </a:t>
            </a:r>
            <a:r>
              <a:rPr lang="en-US" dirty="0" err="1"/>
              <a:t>centeres</a:t>
            </a:r>
            <a:r>
              <a:rPr lang="en-US" dirty="0"/>
              <a:t> each quarter NRC will continue to collect data from each of your centers</a:t>
            </a:r>
          </a:p>
          <a:p>
            <a:endParaRPr lang="en-US" dirty="0"/>
          </a:p>
          <a:p>
            <a:r>
              <a:rPr lang="en-US" dirty="0"/>
              <a:t>Some metrics will be changing beginning with Q4, (Oct – Dec 2020) the data that you will begin entering in November will be updated to more closely match CMS.</a:t>
            </a:r>
          </a:p>
        </p:txBody>
      </p:sp>
      <p:sp>
        <p:nvSpPr>
          <p:cNvPr id="4" name="Slide Number Placeholder 3"/>
          <p:cNvSpPr>
            <a:spLocks noGrp="1"/>
          </p:cNvSpPr>
          <p:nvPr>
            <p:ph type="sldNum" sz="quarter" idx="5"/>
          </p:nvPr>
        </p:nvSpPr>
        <p:spPr/>
        <p:txBody>
          <a:bodyPr/>
          <a:lstStyle/>
          <a:p>
            <a:fld id="{E9A0643B-083F-465D-8234-4E08582AB8C4}" type="slidenum">
              <a:rPr lang="en-US" smtClean="0"/>
              <a:t>10</a:t>
            </a:fld>
            <a:endParaRPr lang="en-US"/>
          </a:p>
        </p:txBody>
      </p:sp>
    </p:spTree>
    <p:extLst>
      <p:ext uri="{BB962C8B-B14F-4D97-AF65-F5344CB8AC3E}">
        <p14:creationId xmlns:p14="http://schemas.microsoft.com/office/powerpoint/2010/main" val="108629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participating in the annual surveys </a:t>
            </a:r>
            <a:r>
              <a:rPr lang="en-US" altLang="en-US" dirty="0">
                <a:latin typeface="Calibri" panose="020F0502020204030204" pitchFamily="34" charset="0"/>
                <a:ea typeface="ＭＳ Ｐゴシック" panose="020B0600070205080204" pitchFamily="34" charset="-128"/>
              </a:rPr>
              <a:t>There are some requirements that must be followed in order to be eligible for the incentive: </a:t>
            </a:r>
          </a:p>
          <a:p>
            <a:endParaRPr lang="en-US" dirty="0"/>
          </a:p>
          <a:p>
            <a:endParaRPr lang="en-US" dirty="0"/>
          </a:p>
          <a:p>
            <a:r>
              <a:rPr lang="en-US" dirty="0"/>
              <a:t>For example October data will need to be submitted by November 10th</a:t>
            </a:r>
          </a:p>
        </p:txBody>
      </p:sp>
      <p:sp>
        <p:nvSpPr>
          <p:cNvPr id="4" name="Slide Number Placeholder 3"/>
          <p:cNvSpPr>
            <a:spLocks noGrp="1"/>
          </p:cNvSpPr>
          <p:nvPr>
            <p:ph type="sldNum" sz="quarter" idx="10"/>
          </p:nvPr>
        </p:nvSpPr>
        <p:spPr/>
        <p:txBody>
          <a:bodyPr/>
          <a:lstStyle/>
          <a:p>
            <a:fld id="{E9A0643B-083F-465D-8234-4E08582AB8C4}" type="slidenum">
              <a:rPr lang="en-US" smtClean="0"/>
              <a:t>11</a:t>
            </a:fld>
            <a:endParaRPr lang="en-US"/>
          </a:p>
        </p:txBody>
      </p:sp>
    </p:spTree>
    <p:extLst>
      <p:ext uri="{BB962C8B-B14F-4D97-AF65-F5344CB8AC3E}">
        <p14:creationId xmlns:p14="http://schemas.microsoft.com/office/powerpoint/2010/main" val="3610865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6"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3"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07214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s 1 Column">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7"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4EC81867-FDA1-8942-93C7-D4A3C6ACDEA8}" type="datetime4">
              <a:rPr lang="en-US" smtClean="0"/>
              <a:t>December 21, 2020</a:t>
            </a:fld>
            <a:endParaRPr lang="en-US" dirty="0"/>
          </a:p>
        </p:txBody>
      </p:sp>
      <p:sp>
        <p:nvSpPr>
          <p:cNvPr id="9"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5" name="Content Placeholder 4"/>
          <p:cNvSpPr>
            <a:spLocks noGrp="1"/>
          </p:cNvSpPr>
          <p:nvPr>
            <p:ph sz="quarter" idx="11"/>
          </p:nvPr>
        </p:nvSpPr>
        <p:spPr>
          <a:xfrm>
            <a:off x="228599" y="1089873"/>
            <a:ext cx="8686800" cy="3383280"/>
          </a:xfrm>
        </p:spPr>
        <p:txBody>
          <a:bodyPr wrap="square" tIns="274320" bIns="274320" anchor="ct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type="body" sz="quarter" idx="12" hasCustomPrompt="1"/>
          </p:nvPr>
        </p:nvSpPr>
        <p:spPr>
          <a:xfrm>
            <a:off x="228600" y="175381"/>
            <a:ext cx="8686800" cy="914400"/>
          </a:xfrm>
        </p:spPr>
        <p:txBody>
          <a:bodyPr>
            <a:normAutofit/>
          </a:bodyPr>
          <a:lstStyle>
            <a:lvl1pPr marL="0" indent="0">
              <a:spcBef>
                <a:spcPts val="0"/>
              </a:spcBef>
              <a:buNone/>
              <a:defRPr sz="36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5982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s 2 Column">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7"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1FD8F118-E09D-6D45-8AFC-B5D672E26A81}" type="datetime4">
              <a:rPr lang="en-US" smtClean="0"/>
              <a:t>December 21, 2020</a:t>
            </a:fld>
            <a:endParaRPr lang="en-US" dirty="0"/>
          </a:p>
        </p:txBody>
      </p:sp>
      <p:sp>
        <p:nvSpPr>
          <p:cNvPr id="9"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5" name="Content Placeholder 4"/>
          <p:cNvSpPr>
            <a:spLocks noGrp="1"/>
          </p:cNvSpPr>
          <p:nvPr>
            <p:ph sz="quarter" idx="11"/>
          </p:nvPr>
        </p:nvSpPr>
        <p:spPr>
          <a:xfrm>
            <a:off x="228598" y="1089873"/>
            <a:ext cx="4343402" cy="3383280"/>
          </a:xfrm>
        </p:spPr>
        <p:txBody>
          <a:bodyPr wrap="square" tIns="274320" rIns="274320" bIns="274320" anchor="ct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2"/>
          </p:nvPr>
        </p:nvSpPr>
        <p:spPr>
          <a:xfrm>
            <a:off x="4572000" y="1089873"/>
            <a:ext cx="4343399" cy="3383280"/>
          </a:xfrm>
        </p:spPr>
        <p:txBody>
          <a:bodyPr wrap="square" tIns="274320" rIns="274320" bIns="274320" anchor="ct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13" hasCustomPrompt="1"/>
          </p:nvPr>
        </p:nvSpPr>
        <p:spPr>
          <a:xfrm>
            <a:off x="228600" y="175381"/>
            <a:ext cx="8686800" cy="914400"/>
          </a:xfrm>
        </p:spPr>
        <p:txBody>
          <a:bodyPr>
            <a:normAutofit/>
          </a:bodyPr>
          <a:lstStyle>
            <a:lvl1pPr marL="0" indent="0">
              <a:spcBef>
                <a:spcPts val="0"/>
              </a:spcBef>
              <a:buNone/>
              <a:defRPr sz="36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28732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title 2 Column Object Left">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11" name="Text Placeholder 4"/>
          <p:cNvSpPr>
            <a:spLocks noGrp="1"/>
          </p:cNvSpPr>
          <p:nvPr>
            <p:ph type="body" sz="quarter" idx="11" hasCustomPrompt="1"/>
          </p:nvPr>
        </p:nvSpPr>
        <p:spPr>
          <a:xfrm>
            <a:off x="4578530" y="1239592"/>
            <a:ext cx="4336869" cy="731520"/>
          </a:xfrm>
        </p:spPr>
        <p:txBody>
          <a:bodyPr tIns="0" bIns="0" anchor="b" anchorCtr="0">
            <a:normAutofit/>
          </a:bodyPr>
          <a:lstStyle>
            <a:lvl1pPr marL="0" indent="0">
              <a:spcBef>
                <a:spcPts val="0"/>
              </a:spcBef>
              <a:buFontTx/>
              <a:buNone/>
              <a:defRPr sz="2800">
                <a:solidFill>
                  <a:srgbClr val="ED8B00"/>
                </a:solidFill>
                <a:latin typeface="Georgia" charset="0"/>
                <a:ea typeface="Georgia" charset="0"/>
                <a:cs typeface="Georgia" charset="0"/>
              </a:defRPr>
            </a:lvl1pPr>
          </a:lstStyle>
          <a:p>
            <a:pPr lvl="0"/>
            <a:r>
              <a:rPr lang="en-US" dirty="0"/>
              <a:t>Click to Edit Subtitle</a:t>
            </a:r>
          </a:p>
        </p:txBody>
      </p:sp>
      <p:sp>
        <p:nvSpPr>
          <p:cNvPr id="19" name="Content Placeholder 15"/>
          <p:cNvSpPr>
            <a:spLocks noGrp="1"/>
          </p:cNvSpPr>
          <p:nvPr>
            <p:ph sz="quarter" idx="18" hasCustomPrompt="1"/>
          </p:nvPr>
        </p:nvSpPr>
        <p:spPr>
          <a:xfrm>
            <a:off x="235134" y="1239592"/>
            <a:ext cx="4108268" cy="3230808"/>
          </a:xfrm>
        </p:spPr>
        <p:txBody>
          <a:bodyPr>
            <a:normAutofit/>
          </a:bodyPr>
          <a:lstStyle>
            <a:lvl1pPr marL="0" indent="0" algn="ctr">
              <a:buFontTx/>
              <a:buNone/>
              <a:defRPr sz="20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Content</a:t>
            </a:r>
          </a:p>
        </p:txBody>
      </p:sp>
      <p:sp>
        <p:nvSpPr>
          <p:cNvPr id="9"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709091E4-FB5F-7049-9A67-D7E8428248AD}" type="datetime4">
              <a:rPr lang="en-US" smtClean="0"/>
              <a:t>December 21, 2020</a:t>
            </a:fld>
            <a:endParaRPr lang="en-US" dirty="0"/>
          </a:p>
        </p:txBody>
      </p:sp>
      <p:sp>
        <p:nvSpPr>
          <p:cNvPr id="10"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15" name="Content Placeholder 4"/>
          <p:cNvSpPr>
            <a:spLocks noGrp="1"/>
          </p:cNvSpPr>
          <p:nvPr>
            <p:ph sz="quarter" idx="19"/>
          </p:nvPr>
        </p:nvSpPr>
        <p:spPr>
          <a:xfrm>
            <a:off x="4578530" y="1971111"/>
            <a:ext cx="4336868" cy="2502041"/>
          </a:xfrm>
        </p:spPr>
        <p:txBody>
          <a:bodyPr wrap="square" tIns="91440" bIns="0" anchor="t" anchorCtr="0">
            <a:normAutofit/>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2" hasCustomPrompt="1"/>
          </p:nvPr>
        </p:nvSpPr>
        <p:spPr>
          <a:xfrm>
            <a:off x="228600" y="175381"/>
            <a:ext cx="8686800" cy="914400"/>
          </a:xfrm>
        </p:spPr>
        <p:txBody>
          <a:bodyPr>
            <a:normAutofit/>
          </a:bodyPr>
          <a:lstStyle>
            <a:lvl1pPr marL="0" indent="0">
              <a:spcBef>
                <a:spcPts val="0"/>
              </a:spcBef>
              <a:buNone/>
              <a:defRPr sz="36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505528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Subtitle 2 Colum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8E01DC-D023-2444-AC1B-7B91572F9D6B}" type="datetime4">
              <a:rPr lang="en-US" smtClean="0"/>
              <a:t>December 21, 2020</a:t>
            </a:fld>
            <a:endParaRPr lang="en-US" dirty="0"/>
          </a:p>
        </p:txBody>
      </p:sp>
      <p:sp>
        <p:nvSpPr>
          <p:cNvPr id="4" name="Slide Number Placeholder 3"/>
          <p:cNvSpPr>
            <a:spLocks noGrp="1"/>
          </p:cNvSpPr>
          <p:nvPr>
            <p:ph type="sldNum" sz="quarter" idx="11"/>
          </p:nvPr>
        </p:nvSpPr>
        <p:spPr/>
        <p:txBody>
          <a:bodyPr/>
          <a:lstStyle/>
          <a:p>
            <a:fld id="{54637A5F-2DAE-B642-9933-0C0B9D2C0F12}" type="slidenum">
              <a:rPr lang="en-US" smtClean="0"/>
              <a:pPr/>
              <a:t>‹#›</a:t>
            </a:fld>
            <a:endParaRPr lang="en-US" dirty="0"/>
          </a:p>
        </p:txBody>
      </p:sp>
      <p:pic>
        <p:nvPicPr>
          <p:cNvPr id="5" name="Picture 4"/>
          <p:cNvPicPr>
            <a:picLocks noChangeAspect="1"/>
          </p:cNvPicPr>
          <p:nvPr/>
        </p:nvPicPr>
        <p:blipFill rotWithShape="1">
          <a:blip r:embed="rId2"/>
          <a:srcRect l="857" t="859" r="857" b="666"/>
          <a:stretch/>
        </p:blipFill>
        <p:spPr>
          <a:xfrm>
            <a:off x="0" y="2"/>
            <a:ext cx="9143999" cy="175379"/>
          </a:xfrm>
          <a:prstGeom prst="rect">
            <a:avLst/>
          </a:prstGeom>
        </p:spPr>
      </p:pic>
      <p:sp>
        <p:nvSpPr>
          <p:cNvPr id="7" name="Text Placeholder 4"/>
          <p:cNvSpPr>
            <a:spLocks noGrp="1"/>
          </p:cNvSpPr>
          <p:nvPr>
            <p:ph type="body" sz="quarter" idx="12" hasCustomPrompt="1"/>
          </p:nvPr>
        </p:nvSpPr>
        <p:spPr>
          <a:xfrm>
            <a:off x="4578530" y="1239592"/>
            <a:ext cx="4336869" cy="731520"/>
          </a:xfrm>
        </p:spPr>
        <p:txBody>
          <a:bodyPr tIns="0" rIns="274320" bIns="0" anchor="b" anchorCtr="0">
            <a:normAutofit/>
          </a:bodyPr>
          <a:lstStyle>
            <a:lvl1pPr marL="0" indent="0">
              <a:spcBef>
                <a:spcPts val="0"/>
              </a:spcBef>
              <a:buFontTx/>
              <a:buNone/>
              <a:defRPr sz="2800">
                <a:solidFill>
                  <a:srgbClr val="ED8B00"/>
                </a:solidFill>
                <a:latin typeface="Georgia" charset="0"/>
                <a:ea typeface="Georgia" charset="0"/>
                <a:cs typeface="Georgia" charset="0"/>
              </a:defRPr>
            </a:lvl1pPr>
          </a:lstStyle>
          <a:p>
            <a:pPr lvl="0"/>
            <a:r>
              <a:rPr lang="en-US" dirty="0"/>
              <a:t>Click to Edit Subtitle</a:t>
            </a:r>
          </a:p>
        </p:txBody>
      </p:sp>
      <p:sp>
        <p:nvSpPr>
          <p:cNvPr id="8" name="Content Placeholder 4"/>
          <p:cNvSpPr>
            <a:spLocks noGrp="1"/>
          </p:cNvSpPr>
          <p:nvPr>
            <p:ph sz="quarter" idx="19"/>
          </p:nvPr>
        </p:nvSpPr>
        <p:spPr>
          <a:xfrm>
            <a:off x="4578530" y="1971111"/>
            <a:ext cx="4336868" cy="2502041"/>
          </a:xfrm>
        </p:spPr>
        <p:txBody>
          <a:bodyPr wrap="square" tIns="91440" rIns="274320" bIns="0" anchor="t" anchorCtr="0">
            <a:normAutofit/>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0" hasCustomPrompt="1"/>
          </p:nvPr>
        </p:nvSpPr>
        <p:spPr>
          <a:xfrm>
            <a:off x="228599" y="1239592"/>
            <a:ext cx="4336869" cy="731520"/>
          </a:xfrm>
        </p:spPr>
        <p:txBody>
          <a:bodyPr tIns="0" rIns="274320" bIns="0" anchor="b" anchorCtr="0">
            <a:normAutofit/>
          </a:bodyPr>
          <a:lstStyle>
            <a:lvl1pPr marL="0" indent="0">
              <a:spcBef>
                <a:spcPts val="0"/>
              </a:spcBef>
              <a:buFontTx/>
              <a:buNone/>
              <a:defRPr sz="2800">
                <a:solidFill>
                  <a:srgbClr val="ED8B00"/>
                </a:solidFill>
                <a:latin typeface="Georgia" charset="0"/>
                <a:ea typeface="Georgia" charset="0"/>
                <a:cs typeface="Georgia" charset="0"/>
              </a:defRPr>
            </a:lvl1pPr>
          </a:lstStyle>
          <a:p>
            <a:pPr lvl="0"/>
            <a:r>
              <a:rPr lang="en-US" dirty="0"/>
              <a:t>Click to Edit Subtitle</a:t>
            </a:r>
          </a:p>
        </p:txBody>
      </p:sp>
      <p:sp>
        <p:nvSpPr>
          <p:cNvPr id="10" name="Content Placeholder 4"/>
          <p:cNvSpPr>
            <a:spLocks noGrp="1"/>
          </p:cNvSpPr>
          <p:nvPr>
            <p:ph sz="quarter" idx="21"/>
          </p:nvPr>
        </p:nvSpPr>
        <p:spPr>
          <a:xfrm>
            <a:off x="228599" y="1971111"/>
            <a:ext cx="4336868" cy="2502041"/>
          </a:xfrm>
        </p:spPr>
        <p:txBody>
          <a:bodyPr wrap="square" tIns="91440" rIns="274320" bIns="0" anchor="t" anchorCtr="0">
            <a:normAutofit/>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sz="quarter" idx="22" hasCustomPrompt="1"/>
          </p:nvPr>
        </p:nvSpPr>
        <p:spPr>
          <a:xfrm>
            <a:off x="228600" y="175381"/>
            <a:ext cx="8686800" cy="914400"/>
          </a:xfrm>
        </p:spPr>
        <p:txBody>
          <a:bodyPr>
            <a:normAutofit/>
          </a:bodyPr>
          <a:lstStyle>
            <a:lvl1pPr marL="0" indent="0">
              <a:spcBef>
                <a:spcPts val="0"/>
              </a:spcBef>
              <a:buNone/>
              <a:defRPr sz="36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279914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 Object Feature">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15" name="Content Placeholder 15"/>
          <p:cNvSpPr>
            <a:spLocks noGrp="1"/>
          </p:cNvSpPr>
          <p:nvPr>
            <p:ph sz="quarter" idx="18" hasCustomPrompt="1"/>
          </p:nvPr>
        </p:nvSpPr>
        <p:spPr>
          <a:xfrm>
            <a:off x="2508071" y="544848"/>
            <a:ext cx="6635928" cy="3768389"/>
          </a:xfrm>
        </p:spPr>
        <p:txBody>
          <a:bodyPr>
            <a:normAutofit/>
          </a:bodyPr>
          <a:lstStyle>
            <a:lvl1pPr marL="0" indent="0">
              <a:buFontTx/>
              <a:buNone/>
              <a:defRPr sz="16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Content</a:t>
            </a:r>
          </a:p>
        </p:txBody>
      </p:sp>
      <p:sp>
        <p:nvSpPr>
          <p:cNvPr id="17" name="Text Placeholder 4"/>
          <p:cNvSpPr>
            <a:spLocks noGrp="1"/>
          </p:cNvSpPr>
          <p:nvPr>
            <p:ph type="body" sz="quarter" idx="15" hasCustomPrompt="1"/>
          </p:nvPr>
        </p:nvSpPr>
        <p:spPr>
          <a:xfrm>
            <a:off x="228602" y="544848"/>
            <a:ext cx="2031998" cy="3768390"/>
          </a:xfrm>
        </p:spPr>
        <p:txBody>
          <a:bodyPr lIns="0" rIns="0" bIns="182880" anchor="ctr" anchorCtr="0">
            <a:normAutofit/>
          </a:bodyPr>
          <a:lstStyle>
            <a:lvl1pPr marL="0" indent="0">
              <a:buFontTx/>
              <a:buNone/>
              <a:defRPr sz="2000">
                <a:solidFill>
                  <a:schemeClr val="accent1"/>
                </a:solidFill>
                <a:latin typeface="Georgia" charset="0"/>
                <a:ea typeface="Georgia" charset="0"/>
                <a:cs typeface="Georgia"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text</a:t>
            </a:r>
          </a:p>
        </p:txBody>
      </p:sp>
      <p:sp>
        <p:nvSpPr>
          <p:cNvPr id="8"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59213841-CD5A-4249-8813-613F81D2C9F0}" type="datetime4">
              <a:rPr lang="en-US" smtClean="0"/>
              <a:t>December 21, 2020</a:t>
            </a:fld>
            <a:endParaRPr lang="en-US" dirty="0"/>
          </a:p>
        </p:txBody>
      </p:sp>
      <p:sp>
        <p:nvSpPr>
          <p:cNvPr id="9"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196872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5"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FE2E3E36-2CC1-8640-A7F2-D0D5413DD431}" type="datetime4">
              <a:rPr lang="en-US" smtClean="0"/>
              <a:t>December 21, 2020</a:t>
            </a:fld>
            <a:endParaRPr lang="en-US" dirty="0"/>
          </a:p>
        </p:txBody>
      </p:sp>
      <p:sp>
        <p:nvSpPr>
          <p:cNvPr id="8"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03250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4623903"/>
          </a:xfrm>
          <a:prstGeom prst="rect">
            <a:avLst/>
          </a:prstGeom>
        </p:spPr>
      </p:pic>
      <p:sp>
        <p:nvSpPr>
          <p:cNvPr id="11" name="Text Placeholder 27"/>
          <p:cNvSpPr>
            <a:spLocks noGrp="1"/>
          </p:cNvSpPr>
          <p:nvPr>
            <p:ph type="body" sz="quarter" idx="12" hasCustomPrompt="1"/>
          </p:nvPr>
        </p:nvSpPr>
        <p:spPr>
          <a:xfrm>
            <a:off x="208584" y="1344575"/>
            <a:ext cx="4207218" cy="213003"/>
          </a:xfrm>
        </p:spPr>
        <p:txBody>
          <a:bodyPr wrap="square">
            <a:normAutofit/>
          </a:bodyPr>
          <a:lstStyle>
            <a:lvl1pPr marL="0" indent="0">
              <a:buFont typeface="Arial"/>
              <a:buNone/>
              <a:defRPr sz="900">
                <a:solidFill>
                  <a:schemeClr val="tx1"/>
                </a:solidFill>
                <a:latin typeface="Arial"/>
                <a:cs typeface="Arial"/>
              </a:defRPr>
            </a:lvl1pPr>
            <a:lvl2pPr marL="457200" indent="0">
              <a:buFont typeface="Arial"/>
              <a:buNone/>
              <a:defRPr sz="900">
                <a:solidFill>
                  <a:schemeClr val="bg1"/>
                </a:solidFill>
                <a:latin typeface="Arial"/>
                <a:cs typeface="Arial"/>
              </a:defRPr>
            </a:lvl2pPr>
            <a:lvl3pPr marL="914400" indent="0">
              <a:buFont typeface="Arial"/>
              <a:buNone/>
              <a:defRPr sz="900">
                <a:solidFill>
                  <a:schemeClr val="bg1"/>
                </a:solidFill>
                <a:latin typeface="Arial"/>
                <a:cs typeface="Arial"/>
              </a:defRPr>
            </a:lvl3pPr>
            <a:lvl4pPr marL="1371600" indent="0">
              <a:buFont typeface="Arial"/>
              <a:buNone/>
              <a:defRPr sz="900">
                <a:solidFill>
                  <a:schemeClr val="bg1"/>
                </a:solidFill>
                <a:latin typeface="Arial"/>
                <a:cs typeface="Arial"/>
              </a:defRPr>
            </a:lvl4pPr>
            <a:lvl5pPr marL="1828800" indent="0">
              <a:buFont typeface="Arial"/>
              <a:buNone/>
              <a:defRPr sz="900">
                <a:solidFill>
                  <a:schemeClr val="bg1"/>
                </a:solidFill>
                <a:latin typeface="Arial"/>
                <a:cs typeface="Arial"/>
              </a:defRPr>
            </a:lvl5pPr>
          </a:lstStyle>
          <a:p>
            <a:pPr lvl="0"/>
            <a:r>
              <a:rPr lang="en-US" dirty="0"/>
              <a:t>CLICK TO </a:t>
            </a:r>
            <a:r>
              <a:rPr lang="en-US"/>
              <a:t>EDIT DATE</a:t>
            </a:r>
            <a:endParaRPr lang="en-US" dirty="0"/>
          </a:p>
        </p:txBody>
      </p:sp>
      <p:sp>
        <p:nvSpPr>
          <p:cNvPr id="12" name="Text Placeholder 29"/>
          <p:cNvSpPr>
            <a:spLocks noGrp="1"/>
          </p:cNvSpPr>
          <p:nvPr>
            <p:ph type="body" sz="quarter" idx="13"/>
          </p:nvPr>
        </p:nvSpPr>
        <p:spPr>
          <a:xfrm>
            <a:off x="208583" y="3108534"/>
            <a:ext cx="4207217" cy="915247"/>
          </a:xfrm>
        </p:spPr>
        <p:txBody>
          <a:bodyPr wrap="square">
            <a:normAutofit/>
          </a:bodyPr>
          <a:lstStyle>
            <a:lvl1pPr marL="0" indent="0">
              <a:buNone/>
              <a:defRPr sz="1600">
                <a:solidFill>
                  <a:schemeClr val="tx1"/>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a:t>Edit Master text styles</a:t>
            </a:r>
          </a:p>
        </p:txBody>
      </p:sp>
      <p:sp>
        <p:nvSpPr>
          <p:cNvPr id="7" name="Text Placeholder 2"/>
          <p:cNvSpPr>
            <a:spLocks noGrp="1"/>
          </p:cNvSpPr>
          <p:nvPr>
            <p:ph type="body" sz="quarter" idx="14" hasCustomPrompt="1"/>
          </p:nvPr>
        </p:nvSpPr>
        <p:spPr>
          <a:xfrm>
            <a:off x="208583" y="1557578"/>
            <a:ext cx="4207217" cy="1550956"/>
          </a:xfrm>
        </p:spPr>
        <p:txBody>
          <a:bodyPr>
            <a:normAutofit/>
          </a:bodyPr>
          <a:lstStyle>
            <a:lvl1pPr marL="0" indent="0">
              <a:spcBef>
                <a:spcPts val="0"/>
              </a:spcBef>
              <a:buNone/>
              <a:defRPr sz="3600" baseline="0">
                <a:solidFill>
                  <a:schemeClr val="tx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14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Partner Logo">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857" t="859" r="857" b="666"/>
          <a:stretch/>
        </p:blipFill>
        <p:spPr>
          <a:xfrm>
            <a:off x="-18748" y="0"/>
            <a:ext cx="9143999" cy="4613562"/>
          </a:xfrm>
          <a:prstGeom prst="rect">
            <a:avLst/>
          </a:prstGeom>
        </p:spPr>
      </p:pic>
      <p:sp>
        <p:nvSpPr>
          <p:cNvPr id="13" name="Text Placeholder 12"/>
          <p:cNvSpPr>
            <a:spLocks noGrp="1"/>
          </p:cNvSpPr>
          <p:nvPr>
            <p:ph type="body" sz="quarter" idx="11" hasCustomPrompt="1"/>
          </p:nvPr>
        </p:nvSpPr>
        <p:spPr>
          <a:xfrm>
            <a:off x="228600" y="1325563"/>
            <a:ext cx="8686800" cy="273050"/>
          </a:xfrm>
        </p:spPr>
        <p:txBody>
          <a:bodyPr anchor="ctr">
            <a:normAutofit/>
          </a:bodyPr>
          <a:lstStyle>
            <a:lvl1pPr marL="0" indent="0">
              <a:buFontTx/>
              <a:buNone/>
              <a:defRPr sz="9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5" name="Date Placeholder 4"/>
          <p:cNvSpPr>
            <a:spLocks noGrp="1"/>
          </p:cNvSpPr>
          <p:nvPr>
            <p:ph type="dt" sz="half" idx="12"/>
          </p:nvPr>
        </p:nvSpPr>
        <p:spPr>
          <a:xfrm>
            <a:off x="7306887" y="4768858"/>
            <a:ext cx="1271847" cy="273050"/>
          </a:xfrm>
          <a:prstGeom prst="rect">
            <a:avLst/>
          </a:prstGeom>
        </p:spPr>
        <p:txBody>
          <a:bodyPr/>
          <a:lstStyle/>
          <a:p>
            <a:fld id="{D089C0DE-5A99-CA43-846D-BF8ACA417C83}" type="datetime4">
              <a:rPr lang="en-US" smtClean="0"/>
              <a:t>December 21, 2020</a:t>
            </a:fld>
            <a:endParaRPr lang="en-US"/>
          </a:p>
        </p:txBody>
      </p:sp>
      <p:sp>
        <p:nvSpPr>
          <p:cNvPr id="6" name="Slide Number Placeholder 5"/>
          <p:cNvSpPr>
            <a:spLocks noGrp="1"/>
          </p:cNvSpPr>
          <p:nvPr>
            <p:ph type="sldNum" sz="quarter" idx="13"/>
          </p:nvPr>
        </p:nvSpPr>
        <p:spPr>
          <a:xfrm>
            <a:off x="8578735" y="4768858"/>
            <a:ext cx="336662" cy="273050"/>
          </a:xfrm>
          <a:prstGeom prst="rect">
            <a:avLst/>
          </a:prstGeom>
        </p:spPr>
        <p:txBody>
          <a:bodyPr/>
          <a:lstStyle/>
          <a:p>
            <a:fld id="{45BBCB92-5AEC-D142-A121-5739B5020489}" type="slidenum">
              <a:rPr lang="en-US"/>
              <a:pPr/>
              <a:t>‹#›</a:t>
            </a:fld>
            <a:endParaRPr lang="en-US"/>
          </a:p>
        </p:txBody>
      </p:sp>
      <p:cxnSp>
        <p:nvCxnSpPr>
          <p:cNvPr id="11" name="Straight Connector 10"/>
          <p:cNvCxnSpPr/>
          <p:nvPr/>
        </p:nvCxnSpPr>
        <p:spPr>
          <a:xfrm>
            <a:off x="1044221" y="4699168"/>
            <a:ext cx="0" cy="37037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5" hasCustomPrompt="1"/>
          </p:nvPr>
        </p:nvSpPr>
        <p:spPr>
          <a:xfrm>
            <a:off x="1312985" y="4741863"/>
            <a:ext cx="1571625" cy="276225"/>
          </a:xfrm>
          <a:noFill/>
          <a:ln>
            <a:noFill/>
          </a:ln>
        </p:spPr>
        <p:txBody>
          <a:bodyPr anchor="ctr" anchorCtr="0">
            <a:noAutofit/>
          </a:bodyP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Optional partner logo</a:t>
            </a:r>
          </a:p>
        </p:txBody>
      </p:sp>
      <p:sp>
        <p:nvSpPr>
          <p:cNvPr id="12"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5" name="Text Placeholder 2"/>
          <p:cNvSpPr>
            <a:spLocks noGrp="1"/>
          </p:cNvSpPr>
          <p:nvPr>
            <p:ph type="body" sz="quarter" idx="16"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63739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3" name="Picture 2"/>
          <p:cNvPicPr>
            <a:picLocks noChangeAspect="1"/>
          </p:cNvPicPr>
          <p:nvPr/>
        </p:nvPicPr>
        <p:blipFill>
          <a:blip r:embed="rId3"/>
          <a:stretch>
            <a:fillRect/>
          </a:stretch>
        </p:blipFill>
        <p:spPr>
          <a:xfrm>
            <a:off x="292476" y="4268199"/>
            <a:ext cx="718431" cy="366691"/>
          </a:xfrm>
          <a:prstGeom prst="rect">
            <a:avLst/>
          </a:prstGeom>
        </p:spPr>
      </p:pic>
      <p:sp>
        <p:nvSpPr>
          <p:cNvPr id="9"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10"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2"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58376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 Partner Logo">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3" name="Picture 2"/>
          <p:cNvPicPr>
            <a:picLocks noChangeAspect="1"/>
          </p:cNvPicPr>
          <p:nvPr/>
        </p:nvPicPr>
        <p:blipFill>
          <a:blip r:embed="rId3"/>
          <a:stretch>
            <a:fillRect/>
          </a:stretch>
        </p:blipFill>
        <p:spPr>
          <a:xfrm>
            <a:off x="292476" y="4268199"/>
            <a:ext cx="718431" cy="366691"/>
          </a:xfrm>
          <a:prstGeom prst="rect">
            <a:avLst/>
          </a:prstGeom>
        </p:spPr>
      </p:pic>
      <p:sp>
        <p:nvSpPr>
          <p:cNvPr id="7"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9"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cxnSp>
        <p:nvCxnSpPr>
          <p:cNvPr id="5" name="Straight Connector 4"/>
          <p:cNvCxnSpPr/>
          <p:nvPr/>
        </p:nvCxnSpPr>
        <p:spPr>
          <a:xfrm>
            <a:off x="1308100" y="4213485"/>
            <a:ext cx="0" cy="45720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7"/>
          <p:cNvSpPr>
            <a:spLocks noGrp="1"/>
          </p:cNvSpPr>
          <p:nvPr>
            <p:ph sz="quarter" idx="15" hasCustomPrompt="1"/>
          </p:nvPr>
        </p:nvSpPr>
        <p:spPr>
          <a:xfrm>
            <a:off x="1605294" y="4213486"/>
            <a:ext cx="1571625" cy="453526"/>
          </a:xfrm>
          <a:noFill/>
          <a:ln>
            <a:noFill/>
          </a:ln>
        </p:spPr>
        <p:txBody>
          <a:bodyPr anchor="ctr" anchorCtr="0">
            <a:noAutofit/>
          </a:bodyPr>
          <a:lstStyle>
            <a:lvl1pPr marL="0" indent="0" algn="ctr">
              <a:buNone/>
              <a:defRPr sz="1100">
                <a:solidFill>
                  <a:schemeClr val="bg1"/>
                </a:solidFill>
                <a:latin typeface="Arial" charset="0"/>
                <a:ea typeface="Arial" charset="0"/>
                <a:cs typeface="Arial"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Optional partner logo</a:t>
            </a:r>
          </a:p>
        </p:txBody>
      </p:sp>
      <p:sp>
        <p:nvSpPr>
          <p:cNvPr id="11"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44966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10" name="Picture 9"/>
          <p:cNvPicPr>
            <a:picLocks noChangeAspect="1"/>
          </p:cNvPicPr>
          <p:nvPr/>
        </p:nvPicPr>
        <p:blipFill>
          <a:blip r:embed="rId3"/>
          <a:stretch>
            <a:fillRect/>
          </a:stretch>
        </p:blipFill>
        <p:spPr>
          <a:xfrm>
            <a:off x="288641" y="2561692"/>
            <a:ext cx="1488166" cy="299812"/>
          </a:xfrm>
          <a:prstGeom prst="rect">
            <a:avLst/>
          </a:prstGeom>
        </p:spPr>
      </p:pic>
      <p:sp>
        <p:nvSpPr>
          <p:cNvPr id="11" name="Title 3"/>
          <p:cNvSpPr txBox="1">
            <a:spLocks/>
          </p:cNvSpPr>
          <p:nvPr/>
        </p:nvSpPr>
        <p:spPr>
          <a:xfrm>
            <a:off x="195425" y="3156503"/>
            <a:ext cx="2555272" cy="78542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100"/>
              </a:lnSpc>
            </a:pPr>
            <a:r>
              <a:rPr lang="en-US" sz="800" kern="600" spc="0" dirty="0">
                <a:solidFill>
                  <a:schemeClr val="bg1"/>
                </a:solidFill>
                <a:latin typeface="Arial" charset="0"/>
                <a:ea typeface="Arial" charset="0"/>
                <a:cs typeface="Arial" charset="0"/>
              </a:rPr>
              <a:t>Corporate Headquarters</a:t>
            </a:r>
          </a:p>
          <a:p>
            <a:pPr algn="l">
              <a:lnSpc>
                <a:spcPts val="1100"/>
              </a:lnSpc>
            </a:pPr>
            <a:r>
              <a:rPr lang="en-US" sz="800" kern="600" spc="0" dirty="0">
                <a:solidFill>
                  <a:schemeClr val="bg1"/>
                </a:solidFill>
                <a:latin typeface="Arial" charset="0"/>
                <a:ea typeface="Arial" charset="0"/>
                <a:cs typeface="Arial" charset="0"/>
              </a:rPr>
              <a:t>1245 Q</a:t>
            </a:r>
            <a:r>
              <a:rPr lang="en-US" sz="800" kern="600" spc="0" baseline="0" dirty="0">
                <a:solidFill>
                  <a:schemeClr val="bg1"/>
                </a:solidFill>
                <a:latin typeface="Arial" charset="0"/>
                <a:ea typeface="Arial" charset="0"/>
                <a:cs typeface="Arial" charset="0"/>
              </a:rPr>
              <a:t> St. Lincoln, NE 68508</a:t>
            </a:r>
          </a:p>
          <a:p>
            <a:pPr algn="l">
              <a:lnSpc>
                <a:spcPts val="1100"/>
              </a:lnSpc>
            </a:pPr>
            <a:r>
              <a:rPr lang="en-US" sz="800" kern="600" spc="0" baseline="0" dirty="0">
                <a:solidFill>
                  <a:schemeClr val="bg1"/>
                </a:solidFill>
                <a:latin typeface="Arial" charset="0"/>
                <a:ea typeface="Arial" charset="0"/>
                <a:cs typeface="Arial" charset="0"/>
              </a:rPr>
              <a:t>800.388.4264</a:t>
            </a:r>
          </a:p>
          <a:p>
            <a:pPr algn="l">
              <a:lnSpc>
                <a:spcPts val="1100"/>
              </a:lnSpc>
            </a:pPr>
            <a:r>
              <a:rPr lang="en-US" sz="800" kern="600" spc="0" baseline="0" dirty="0">
                <a:solidFill>
                  <a:schemeClr val="bg1"/>
                </a:solidFill>
                <a:latin typeface="Arial" charset="0"/>
                <a:ea typeface="Arial" charset="0"/>
                <a:cs typeface="Arial" charset="0"/>
              </a:rPr>
              <a:t>Local: 402.475.2525</a:t>
            </a:r>
            <a:endParaRPr lang="en-US" sz="800" kern="600" spc="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2954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676" baseline="0">
                <a:solidFill>
                  <a:schemeClr val="bg1"/>
                </a:solidFill>
                <a:latin typeface="Arial" charset="0"/>
                <a:ea typeface="Arial" charset="0"/>
                <a:cs typeface="Arial" charset="0"/>
              </a:defRPr>
            </a:lvl1pPr>
            <a:lvl2pPr marL="343220" indent="0">
              <a:buFontTx/>
              <a:buNone/>
              <a:defRPr/>
            </a:lvl2pPr>
            <a:lvl3pPr marL="686440" indent="0">
              <a:buFontTx/>
              <a:buNone/>
              <a:defRPr/>
            </a:lvl3pPr>
            <a:lvl4pPr marL="1029660" indent="0">
              <a:buFontTx/>
              <a:buNone/>
              <a:defRPr/>
            </a:lvl4pPr>
            <a:lvl5pPr marL="1372880" indent="0">
              <a:buFontTx/>
              <a:buNone/>
              <a:defRPr/>
            </a:lvl5pPr>
          </a:lstStyle>
          <a:p>
            <a:pPr lvl="0"/>
            <a:r>
              <a:rPr lang="en-US" dirty="0"/>
              <a:t>CLICK TO EDIT DATE</a:t>
            </a:r>
          </a:p>
        </p:txBody>
      </p:sp>
      <p:sp>
        <p:nvSpPr>
          <p:cNvPr id="6" name="Subtitle 2"/>
          <p:cNvSpPr>
            <a:spLocks noGrp="1"/>
          </p:cNvSpPr>
          <p:nvPr>
            <p:ph type="subTitle" idx="1" hasCustomPrompt="1"/>
          </p:nvPr>
        </p:nvSpPr>
        <p:spPr>
          <a:xfrm>
            <a:off x="228599" y="3087142"/>
            <a:ext cx="8649306" cy="667685"/>
          </a:xfrm>
        </p:spPr>
        <p:txBody>
          <a:bodyPr anchor="t">
            <a:normAutofit/>
          </a:bodyPr>
          <a:lstStyle>
            <a:lvl1pPr marL="0" indent="0" algn="l">
              <a:buNone/>
              <a:defRPr sz="1201">
                <a:solidFill>
                  <a:schemeClr val="bg1"/>
                </a:solidFill>
                <a:latin typeface="Arial" charset="0"/>
                <a:ea typeface="Arial" charset="0"/>
                <a:cs typeface="Arial" charset="0"/>
              </a:defRPr>
            </a:lvl1pPr>
            <a:lvl2pPr marL="343220" indent="0" algn="ctr">
              <a:buNone/>
              <a:defRPr>
                <a:solidFill>
                  <a:schemeClr val="tx1">
                    <a:tint val="75000"/>
                  </a:schemeClr>
                </a:solidFill>
              </a:defRPr>
            </a:lvl2pPr>
            <a:lvl3pPr marL="686440" indent="0" algn="ctr">
              <a:buNone/>
              <a:defRPr>
                <a:solidFill>
                  <a:schemeClr val="tx1">
                    <a:tint val="75000"/>
                  </a:schemeClr>
                </a:solidFill>
              </a:defRPr>
            </a:lvl3pPr>
            <a:lvl4pPr marL="1029660" indent="0" algn="ctr">
              <a:buNone/>
              <a:defRPr>
                <a:solidFill>
                  <a:schemeClr val="tx1">
                    <a:tint val="75000"/>
                  </a:schemeClr>
                </a:solidFill>
              </a:defRPr>
            </a:lvl4pPr>
            <a:lvl5pPr marL="1372880" indent="0" algn="ctr">
              <a:buNone/>
              <a:defRPr>
                <a:solidFill>
                  <a:schemeClr val="tx1">
                    <a:tint val="75000"/>
                  </a:schemeClr>
                </a:solidFill>
              </a:defRPr>
            </a:lvl5pPr>
            <a:lvl6pPr marL="1716100" indent="0" algn="ctr">
              <a:buNone/>
              <a:defRPr>
                <a:solidFill>
                  <a:schemeClr val="tx1">
                    <a:tint val="75000"/>
                  </a:schemeClr>
                </a:solidFill>
              </a:defRPr>
            </a:lvl6pPr>
            <a:lvl7pPr marL="2059320" indent="0" algn="ctr">
              <a:buNone/>
              <a:defRPr>
                <a:solidFill>
                  <a:schemeClr val="tx1">
                    <a:tint val="75000"/>
                  </a:schemeClr>
                </a:solidFill>
              </a:defRPr>
            </a:lvl7pPr>
            <a:lvl8pPr marL="2402540" indent="0" algn="ctr">
              <a:buNone/>
              <a:defRPr>
                <a:solidFill>
                  <a:schemeClr val="tx1">
                    <a:tint val="75000"/>
                  </a:schemeClr>
                </a:solidFill>
              </a:defRPr>
            </a:lvl8pPr>
            <a:lvl9pPr marL="2745760" indent="0" algn="ctr">
              <a:buNone/>
              <a:defRPr>
                <a:solidFill>
                  <a:schemeClr val="tx1">
                    <a:tint val="75000"/>
                  </a:schemeClr>
                </a:solidFill>
              </a:defRPr>
            </a:lvl9pPr>
          </a:lstStyle>
          <a:p>
            <a:r>
              <a:rPr lang="en-US" dirty="0"/>
              <a:t>Click to Edit Subtitle</a:t>
            </a:r>
          </a:p>
        </p:txBody>
      </p:sp>
      <p:sp>
        <p:nvSpPr>
          <p:cNvPr id="3"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3303" baseline="0">
                <a:solidFill>
                  <a:schemeClr val="bg1"/>
                </a:solidFill>
                <a:latin typeface="Georgia" charset="0"/>
                <a:ea typeface="Georgia" charset="0"/>
                <a:cs typeface="Georgia" charset="0"/>
              </a:defRPr>
            </a:lvl1pPr>
            <a:lvl2pPr marL="343220" indent="0">
              <a:buNone/>
              <a:defRPr sz="3303">
                <a:solidFill>
                  <a:schemeClr val="bg1"/>
                </a:solidFill>
                <a:latin typeface="Georgia" charset="0"/>
                <a:ea typeface="Georgia" charset="0"/>
                <a:cs typeface="Georgia" charset="0"/>
              </a:defRPr>
            </a:lvl2pPr>
            <a:lvl3pPr marL="686440" indent="0">
              <a:buNone/>
              <a:defRPr sz="3303">
                <a:solidFill>
                  <a:schemeClr val="bg1"/>
                </a:solidFill>
                <a:latin typeface="Georgia" charset="0"/>
                <a:ea typeface="Georgia" charset="0"/>
                <a:cs typeface="Georgia" charset="0"/>
              </a:defRPr>
            </a:lvl3pPr>
            <a:lvl4pPr marL="1029660" indent="0">
              <a:buNone/>
              <a:defRPr sz="3303">
                <a:solidFill>
                  <a:schemeClr val="bg1"/>
                </a:solidFill>
                <a:latin typeface="Georgia" charset="0"/>
                <a:ea typeface="Georgia" charset="0"/>
                <a:cs typeface="Georgia" charset="0"/>
              </a:defRPr>
            </a:lvl4pPr>
            <a:lvl5pPr marL="1372880" indent="0">
              <a:buNone/>
              <a:defRPr sz="3303">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5403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857" t="859" r="857" b="666"/>
          <a:stretch/>
        </p:blipFill>
        <p:spPr>
          <a:xfrm>
            <a:off x="0" y="2"/>
            <a:ext cx="9143999" cy="2987522"/>
          </a:xfrm>
          <a:prstGeom prst="rect">
            <a:avLst/>
          </a:prstGeom>
        </p:spPr>
      </p:pic>
      <p:sp>
        <p:nvSpPr>
          <p:cNvPr id="10"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B4DDC87B-77C3-E242-9D54-C384D44412E7}" type="datetime4">
              <a:rPr lang="en-US" smtClean="0"/>
              <a:t>December 21, 2020</a:t>
            </a:fld>
            <a:endParaRPr lang="en-US" dirty="0"/>
          </a:p>
        </p:txBody>
      </p:sp>
      <p:sp>
        <p:nvSpPr>
          <p:cNvPr id="11"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7" name="Text Placeholder 2"/>
          <p:cNvSpPr>
            <a:spLocks noGrp="1"/>
          </p:cNvSpPr>
          <p:nvPr>
            <p:ph type="body" sz="quarter" idx="12" hasCustomPrompt="1"/>
          </p:nvPr>
        </p:nvSpPr>
        <p:spPr>
          <a:xfrm>
            <a:off x="228600" y="1285747"/>
            <a:ext cx="8686800" cy="1369339"/>
          </a:xfrm>
        </p:spPr>
        <p:txBody>
          <a:bodyPr anchor="b">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270201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7" t="859" r="857" b="666"/>
          <a:stretch/>
        </p:blipFill>
        <p:spPr>
          <a:xfrm>
            <a:off x="0" y="2"/>
            <a:ext cx="9143999" cy="175379"/>
          </a:xfrm>
          <a:prstGeom prst="rect">
            <a:avLst/>
          </a:prstGeom>
        </p:spPr>
      </p:pic>
      <p:sp>
        <p:nvSpPr>
          <p:cNvPr id="7"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82BF8D61-191F-9C40-AECE-FD33941FB8A4}" type="datetime4">
              <a:rPr lang="en-US" smtClean="0"/>
              <a:t>December 21, 2020</a:t>
            </a:fld>
            <a:endParaRPr lang="en-US" dirty="0"/>
          </a:p>
        </p:txBody>
      </p:sp>
      <p:sp>
        <p:nvSpPr>
          <p:cNvPr id="8"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
        <p:nvSpPr>
          <p:cNvPr id="9" name="Text Placeholder 2"/>
          <p:cNvSpPr>
            <a:spLocks noGrp="1"/>
          </p:cNvSpPr>
          <p:nvPr>
            <p:ph type="body" sz="quarter" idx="12" hasCustomPrompt="1"/>
          </p:nvPr>
        </p:nvSpPr>
        <p:spPr>
          <a:xfrm>
            <a:off x="228600" y="175379"/>
            <a:ext cx="8686800" cy="4297680"/>
          </a:xfrm>
        </p:spPr>
        <p:txBody>
          <a:bodyPr tIns="182880" bIns="274320">
            <a:normAutofit/>
          </a:bodyPr>
          <a:lstStyle>
            <a:lvl1pPr marL="0" indent="0">
              <a:spcBef>
                <a:spcPts val="0"/>
              </a:spcBef>
              <a:buNone/>
              <a:defRPr sz="44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Text</a:t>
            </a:r>
          </a:p>
        </p:txBody>
      </p:sp>
    </p:spTree>
    <p:extLst>
      <p:ext uri="{BB962C8B-B14F-4D97-AF65-F5344CB8AC3E}">
        <p14:creationId xmlns:p14="http://schemas.microsoft.com/office/powerpoint/2010/main" val="78763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emf"/><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566"/>
            <a:ext cx="82296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1262"/>
            <a:ext cx="8229600" cy="33972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rotWithShape="1">
          <a:blip r:embed="rId9"/>
          <a:srcRect l="857" t="859" r="857" b="666"/>
          <a:stretch/>
        </p:blipFill>
        <p:spPr>
          <a:xfrm>
            <a:off x="1" y="2"/>
            <a:ext cx="9143999" cy="4618235"/>
          </a:xfrm>
          <a:prstGeom prst="rect">
            <a:avLst/>
          </a:prstGeom>
        </p:spPr>
      </p:pic>
      <p:pic>
        <p:nvPicPr>
          <p:cNvPr id="9" name="Picture 8"/>
          <p:cNvPicPr>
            <a:picLocks noChangeAspect="1"/>
          </p:cNvPicPr>
          <p:nvPr/>
        </p:nvPicPr>
        <p:blipFill>
          <a:blip r:embed="rId10"/>
          <a:stretch>
            <a:fillRect/>
          </a:stretch>
        </p:blipFill>
        <p:spPr>
          <a:xfrm>
            <a:off x="189506" y="4697298"/>
            <a:ext cx="604764" cy="391973"/>
          </a:xfrm>
          <a:prstGeom prst="rect">
            <a:avLst/>
          </a:prstGeom>
        </p:spPr>
      </p:pic>
    </p:spTree>
    <p:extLst>
      <p:ext uri="{BB962C8B-B14F-4D97-AF65-F5344CB8AC3E}">
        <p14:creationId xmlns:p14="http://schemas.microsoft.com/office/powerpoint/2010/main" val="16148806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5" r:id="rId3"/>
    <p:sldLayoutId id="2147483689" r:id="rId4"/>
    <p:sldLayoutId id="2147483691" r:id="rId5"/>
    <p:sldLayoutId id="2147483690" r:id="rId6"/>
    <p:sldLayoutId id="2147483695"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9" y="175381"/>
            <a:ext cx="8686800" cy="8888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599" y="1258957"/>
            <a:ext cx="8686799" cy="3184934"/>
          </a:xfrm>
          <a:prstGeom prst="rect">
            <a:avLst/>
          </a:prstGeom>
        </p:spPr>
        <p:txBody>
          <a:bodyPr vert="horz" lIns="91440" tIns="45720" rIns="91440" bIns="45720" rtlCol="0" anchor="ctr">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p:nvPicPr>
        <p:blipFill>
          <a:blip r:embed="rId10"/>
          <a:stretch>
            <a:fillRect/>
          </a:stretch>
        </p:blipFill>
        <p:spPr>
          <a:xfrm>
            <a:off x="215007" y="4763194"/>
            <a:ext cx="439095" cy="284333"/>
          </a:xfrm>
          <a:prstGeom prst="rect">
            <a:avLst/>
          </a:prstGeom>
        </p:spPr>
      </p:pic>
      <p:cxnSp>
        <p:nvCxnSpPr>
          <p:cNvPr id="15" name="Straight Connector 14"/>
          <p:cNvCxnSpPr/>
          <p:nvPr/>
        </p:nvCxnSpPr>
        <p:spPr>
          <a:xfrm flipH="1">
            <a:off x="0" y="4682828"/>
            <a:ext cx="9144000"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sp>
        <p:nvSpPr>
          <p:cNvPr id="24" name="Date Placeholder 3"/>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tint val="75000"/>
                  </a:schemeClr>
                </a:solidFill>
                <a:latin typeface="Arial Regular"/>
                <a:cs typeface="Arial Regular"/>
              </a:defRPr>
            </a:lvl1pPr>
          </a:lstStyle>
          <a:p>
            <a:fld id="{47F4C4CC-D40A-4848-B393-1A27C4DE8991}" type="datetime4">
              <a:rPr lang="en-US" smtClean="0"/>
              <a:t>December 21, 2020</a:t>
            </a:fld>
            <a:endParaRPr lang="en-US" dirty="0"/>
          </a:p>
        </p:txBody>
      </p:sp>
      <p:sp>
        <p:nvSpPr>
          <p:cNvPr id="25" name="Slide Number Placeholder 5"/>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tint val="75000"/>
                  </a:schemeClr>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92" r:id="rId4"/>
    <p:sldLayoutId id="2147483681" r:id="rId5"/>
    <p:sldLayoutId id="2147483693" r:id="rId6"/>
    <p:sldLayoutId id="2147483682" r:id="rId7"/>
    <p:sldLayoutId id="2147483683" r:id="rId8"/>
  </p:sldLayoutIdLst>
  <p:hf hdr="0" ftr="0" dt="0"/>
  <p:txStyles>
    <p:titleStyle>
      <a:lvl1pPr algn="l" defTabSz="914400" rtl="0" eaLnBrk="1" latinLnBrk="0" hangingPunct="1">
        <a:spcBef>
          <a:spcPct val="0"/>
        </a:spcBef>
        <a:buNone/>
        <a:defRPr sz="3600" kern="1200">
          <a:solidFill>
            <a:srgbClr val="ED8B00"/>
          </a:solidFill>
          <a:latin typeface="Georgia" charset="0"/>
          <a:ea typeface="Georgia" charset="0"/>
          <a:cs typeface="Georgia"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mailto:tmcostello@nrchealth.com"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mailto:georgiahealthcaresupport@nrchealt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Subtitle 2"/>
          <p:cNvSpPr>
            <a:spLocks noGrp="1"/>
          </p:cNvSpPr>
          <p:nvPr>
            <p:ph type="subTitle" idx="1"/>
          </p:nvPr>
        </p:nvSpPr>
        <p:spPr/>
        <p:txBody>
          <a:bodyPr/>
          <a:lstStyle/>
          <a:p>
            <a:r>
              <a:rPr lang="en-US" dirty="0"/>
              <a:t>Teresa Costello</a:t>
            </a:r>
          </a:p>
          <a:p>
            <a:r>
              <a:rPr lang="en-US" dirty="0"/>
              <a:t>Customer Support Manager</a:t>
            </a:r>
          </a:p>
        </p:txBody>
      </p:sp>
      <p:sp>
        <p:nvSpPr>
          <p:cNvPr id="4" name="Text Placeholder 3"/>
          <p:cNvSpPr>
            <a:spLocks noGrp="1"/>
          </p:cNvSpPr>
          <p:nvPr>
            <p:ph type="body" sz="quarter" idx="12"/>
          </p:nvPr>
        </p:nvSpPr>
        <p:spPr/>
        <p:txBody>
          <a:bodyPr/>
          <a:lstStyle/>
          <a:p>
            <a:r>
              <a:rPr lang="en-US" dirty="0"/>
              <a:t>Georgia Quality Incentive Program</a:t>
            </a:r>
          </a:p>
        </p:txBody>
      </p:sp>
    </p:spTree>
    <p:extLst>
      <p:ext uri="{BB962C8B-B14F-4D97-AF65-F5344CB8AC3E}">
        <p14:creationId xmlns:p14="http://schemas.microsoft.com/office/powerpoint/2010/main" val="402673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51A954-2FCC-4F03-85B4-9315CA46D9FA}"/>
              </a:ext>
            </a:extLst>
          </p:cNvPr>
          <p:cNvSpPr>
            <a:spLocks noGrp="1"/>
          </p:cNvSpPr>
          <p:nvPr>
            <p:ph type="sldNum" sz="quarter" idx="4"/>
          </p:nvPr>
        </p:nvSpPr>
        <p:spPr/>
        <p:txBody>
          <a:bodyPr/>
          <a:lstStyle/>
          <a:p>
            <a:fld id="{54637A5F-2DAE-B642-9933-0C0B9D2C0F12}" type="slidenum">
              <a:rPr lang="en-US" smtClean="0"/>
              <a:pPr/>
              <a:t>10</a:t>
            </a:fld>
            <a:endParaRPr lang="en-US" dirty="0"/>
          </a:p>
        </p:txBody>
      </p:sp>
      <p:sp>
        <p:nvSpPr>
          <p:cNvPr id="3" name="Content Placeholder 2">
            <a:extLst>
              <a:ext uri="{FF2B5EF4-FFF2-40B4-BE49-F238E27FC236}">
                <a16:creationId xmlns:a16="http://schemas.microsoft.com/office/drawing/2014/main" id="{44C2EB48-1D5B-4EBB-98FD-313389044F15}"/>
              </a:ext>
            </a:extLst>
          </p:cNvPr>
          <p:cNvSpPr>
            <a:spLocks noGrp="1"/>
          </p:cNvSpPr>
          <p:nvPr>
            <p:ph sz="quarter" idx="11"/>
          </p:nvPr>
        </p:nvSpPr>
        <p:spPr/>
        <p:txBody>
          <a:bodyPr>
            <a:normAutofit fontScale="40000" lnSpcReduction="20000"/>
          </a:bodyPr>
          <a:lstStyle/>
          <a:p>
            <a:pPr marL="0" indent="0">
              <a:buNone/>
            </a:pPr>
            <a:r>
              <a:rPr lang="en-US" sz="5100" dirty="0"/>
              <a:t>Entered Monthly by each Center:</a:t>
            </a:r>
          </a:p>
          <a:p>
            <a:r>
              <a:rPr lang="en-US" altLang="en-US" sz="5100" dirty="0">
                <a:ea typeface="ＭＳ Ｐゴシック" panose="020B0600070205080204" pitchFamily="34" charset="-128"/>
              </a:rPr>
              <a:t>% of residents w pressure sores</a:t>
            </a:r>
          </a:p>
          <a:p>
            <a:r>
              <a:rPr lang="en-US" altLang="en-US" sz="5100" dirty="0">
                <a:ea typeface="ＭＳ Ｐゴシック" panose="020B0600070205080204" pitchFamily="34" charset="-128"/>
              </a:rPr>
              <a:t>% of residents physically restrained</a:t>
            </a:r>
          </a:p>
          <a:p>
            <a:r>
              <a:rPr lang="en-US" altLang="en-US" sz="5100" dirty="0">
                <a:solidFill>
                  <a:srgbClr val="FF0000"/>
                </a:solidFill>
                <a:ea typeface="ＭＳ Ｐゴシック" panose="020B0600070205080204" pitchFamily="34" charset="-128"/>
              </a:rPr>
              <a:t>% of residents with significant weight loss/gain</a:t>
            </a:r>
          </a:p>
          <a:p>
            <a:r>
              <a:rPr lang="en-US" altLang="en-US" sz="5100" dirty="0">
                <a:ea typeface="ＭＳ Ｐゴシック" panose="020B0600070205080204" pitchFamily="34" charset="-128"/>
              </a:rPr>
              <a:t>% residents w pressure ulcers worsened</a:t>
            </a:r>
          </a:p>
          <a:p>
            <a:r>
              <a:rPr lang="en-US" altLang="en-US" sz="5100" dirty="0">
                <a:ea typeface="ＭＳ Ｐゴシック" panose="020B0600070205080204" pitchFamily="34" charset="-128"/>
              </a:rPr>
              <a:t>% residents who received influenza vaccine</a:t>
            </a:r>
          </a:p>
          <a:p>
            <a:r>
              <a:rPr lang="en-US" altLang="en-US" sz="5100" dirty="0">
                <a:ea typeface="ＭＳ Ｐゴシック" panose="020B0600070205080204" pitchFamily="34" charset="-128"/>
              </a:rPr>
              <a:t>% residents w one or more falls with major injury</a:t>
            </a:r>
          </a:p>
          <a:p>
            <a:endParaRPr lang="en-US" dirty="0"/>
          </a:p>
          <a:p>
            <a:pPr>
              <a:buFont typeface="Wingdings" panose="05000000000000000000" pitchFamily="2" charset="2"/>
              <a:buChar char="v"/>
            </a:pPr>
            <a:r>
              <a:rPr lang="en-US" dirty="0"/>
              <a:t>NRC Quality metrics will be used in the event the above CMS data is not available. </a:t>
            </a:r>
          </a:p>
        </p:txBody>
      </p:sp>
      <p:sp>
        <p:nvSpPr>
          <p:cNvPr id="4" name="Text Placeholder 3">
            <a:extLst>
              <a:ext uri="{FF2B5EF4-FFF2-40B4-BE49-F238E27FC236}">
                <a16:creationId xmlns:a16="http://schemas.microsoft.com/office/drawing/2014/main" id="{EFB7E1D6-5C02-42AC-8B95-50BF9ECAC0FF}"/>
              </a:ext>
            </a:extLst>
          </p:cNvPr>
          <p:cNvSpPr>
            <a:spLocks noGrp="1"/>
          </p:cNvSpPr>
          <p:nvPr>
            <p:ph type="body" sz="quarter" idx="12"/>
          </p:nvPr>
        </p:nvSpPr>
        <p:spPr/>
        <p:txBody>
          <a:bodyPr/>
          <a:lstStyle/>
          <a:p>
            <a:r>
              <a:rPr lang="en-US" dirty="0"/>
              <a:t>NRC Clinical Data = 1 point each</a:t>
            </a:r>
          </a:p>
        </p:txBody>
      </p:sp>
    </p:spTree>
    <p:extLst>
      <p:ext uri="{BB962C8B-B14F-4D97-AF65-F5344CB8AC3E}">
        <p14:creationId xmlns:p14="http://schemas.microsoft.com/office/powerpoint/2010/main" val="32710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11</a:t>
            </a:fld>
            <a:endParaRPr lang="en-US" dirty="0"/>
          </a:p>
        </p:txBody>
      </p:sp>
      <p:sp>
        <p:nvSpPr>
          <p:cNvPr id="3" name="Content Placeholder 2"/>
          <p:cNvSpPr>
            <a:spLocks noGrp="1"/>
          </p:cNvSpPr>
          <p:nvPr>
            <p:ph sz="quarter" idx="11"/>
          </p:nvPr>
        </p:nvSpPr>
        <p:spPr/>
        <p:txBody>
          <a:bodyPr/>
          <a:lstStyle/>
          <a:p>
            <a:pPr>
              <a:defRPr/>
            </a:pPr>
            <a:r>
              <a:rPr lang="en-US" altLang="en-US" dirty="0">
                <a:ea typeface="ＭＳ Ｐゴシック" panose="020B0600070205080204" pitchFamily="34" charset="-128"/>
              </a:rPr>
              <a:t>Must have submitted as final at least two months of NRC Quality data during the reporting quarter</a:t>
            </a:r>
          </a:p>
          <a:p>
            <a:pPr>
              <a:defRPr/>
            </a:pPr>
            <a:r>
              <a:rPr lang="en-US" altLang="en-US" dirty="0">
                <a:ea typeface="ＭＳ Ｐゴシック" panose="020B0600070205080204" pitchFamily="34" charset="-128"/>
              </a:rPr>
              <a:t>Data must be submitted by the 10</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of the month for the previous months data</a:t>
            </a:r>
          </a:p>
          <a:p>
            <a:endParaRPr lang="en-US" dirty="0"/>
          </a:p>
        </p:txBody>
      </p:sp>
      <p:sp>
        <p:nvSpPr>
          <p:cNvPr id="4" name="Text Placeholder 3"/>
          <p:cNvSpPr>
            <a:spLocks noGrp="1"/>
          </p:cNvSpPr>
          <p:nvPr>
            <p:ph type="body" sz="quarter" idx="12"/>
          </p:nvPr>
        </p:nvSpPr>
        <p:spPr/>
        <p:txBody>
          <a:bodyPr>
            <a:normAutofit/>
          </a:bodyPr>
          <a:lstStyle/>
          <a:p>
            <a:r>
              <a:rPr lang="en-US" dirty="0"/>
              <a:t>Eligibility Requirements for Quality Data</a:t>
            </a:r>
          </a:p>
        </p:txBody>
      </p:sp>
    </p:spTree>
    <p:extLst>
      <p:ext uri="{BB962C8B-B14F-4D97-AF65-F5344CB8AC3E}">
        <p14:creationId xmlns:p14="http://schemas.microsoft.com/office/powerpoint/2010/main" val="425290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5A9484-8D15-4CE5-BFE0-E5F8B22E66D2}"/>
              </a:ext>
            </a:extLst>
          </p:cNvPr>
          <p:cNvSpPr>
            <a:spLocks noGrp="1"/>
          </p:cNvSpPr>
          <p:nvPr>
            <p:ph type="sldNum" sz="quarter" idx="4"/>
          </p:nvPr>
        </p:nvSpPr>
        <p:spPr/>
        <p:txBody>
          <a:bodyPr/>
          <a:lstStyle/>
          <a:p>
            <a:fld id="{54637A5F-2DAE-B642-9933-0C0B9D2C0F12}" type="slidenum">
              <a:rPr lang="en-US" smtClean="0"/>
              <a:pPr/>
              <a:t>12</a:t>
            </a:fld>
            <a:endParaRPr lang="en-US" dirty="0"/>
          </a:p>
        </p:txBody>
      </p:sp>
      <p:sp>
        <p:nvSpPr>
          <p:cNvPr id="3" name="Content Placeholder 2">
            <a:extLst>
              <a:ext uri="{FF2B5EF4-FFF2-40B4-BE49-F238E27FC236}">
                <a16:creationId xmlns:a16="http://schemas.microsoft.com/office/drawing/2014/main" id="{17C72223-7AF1-4E5D-B6D6-AD109BEB3F90}"/>
              </a:ext>
            </a:extLst>
          </p:cNvPr>
          <p:cNvSpPr>
            <a:spLocks noGrp="1"/>
          </p:cNvSpPr>
          <p:nvPr>
            <p:ph sz="quarter" idx="11"/>
          </p:nvPr>
        </p:nvSpPr>
        <p:spPr/>
        <p:txBody>
          <a:bodyPr>
            <a:normAutofit fontScale="77500" lnSpcReduction="20000"/>
          </a:bodyPr>
          <a:lstStyle/>
          <a:p>
            <a:r>
              <a:rPr lang="en-US" dirty="0"/>
              <a:t>Beginning with October data submission November 1-10</a:t>
            </a:r>
            <a:r>
              <a:rPr lang="en-US" baseline="30000" dirty="0"/>
              <a:t>th</a:t>
            </a:r>
            <a:endParaRPr lang="en-US" dirty="0"/>
          </a:p>
          <a:p>
            <a:r>
              <a:rPr lang="en-US" dirty="0"/>
              <a:t>Email link sent to the administrator for each Center for submission</a:t>
            </a:r>
          </a:p>
          <a:p>
            <a:r>
              <a:rPr lang="en-US" dirty="0"/>
              <a:t>Administrator will forward the email to correct individual for submission</a:t>
            </a:r>
          </a:p>
          <a:p>
            <a:r>
              <a:rPr lang="en-US" dirty="0"/>
              <a:t>No more My </a:t>
            </a:r>
            <a:r>
              <a:rPr lang="en-US" dirty="0" err="1"/>
              <a:t>InnerView</a:t>
            </a:r>
            <a:r>
              <a:rPr lang="en-US" dirty="0"/>
              <a:t> portal submissions after Q3 (September data submission in October)</a:t>
            </a:r>
          </a:p>
          <a:p>
            <a:endParaRPr lang="en-US" dirty="0"/>
          </a:p>
        </p:txBody>
      </p:sp>
      <p:sp>
        <p:nvSpPr>
          <p:cNvPr id="4" name="Text Placeholder 3">
            <a:extLst>
              <a:ext uri="{FF2B5EF4-FFF2-40B4-BE49-F238E27FC236}">
                <a16:creationId xmlns:a16="http://schemas.microsoft.com/office/drawing/2014/main" id="{1D2BE8B7-164A-4320-84EA-10A939A13E12}"/>
              </a:ext>
            </a:extLst>
          </p:cNvPr>
          <p:cNvSpPr>
            <a:spLocks noGrp="1"/>
          </p:cNvSpPr>
          <p:nvPr>
            <p:ph type="body" sz="quarter" idx="12"/>
          </p:nvPr>
        </p:nvSpPr>
        <p:spPr/>
        <p:txBody>
          <a:bodyPr>
            <a:normAutofit fontScale="92500"/>
          </a:bodyPr>
          <a:lstStyle/>
          <a:p>
            <a:r>
              <a:rPr lang="en-US" dirty="0"/>
              <a:t>New data entry process effective Nov 1 2020</a:t>
            </a:r>
          </a:p>
        </p:txBody>
      </p:sp>
    </p:spTree>
    <p:extLst>
      <p:ext uri="{BB962C8B-B14F-4D97-AF65-F5344CB8AC3E}">
        <p14:creationId xmlns:p14="http://schemas.microsoft.com/office/powerpoint/2010/main" val="91058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C8050-B5A4-4F98-BD16-80ACF4BFB87E}"/>
              </a:ext>
            </a:extLst>
          </p:cNvPr>
          <p:cNvSpPr>
            <a:spLocks noGrp="1"/>
          </p:cNvSpPr>
          <p:nvPr>
            <p:ph type="sldNum" sz="quarter" idx="4"/>
          </p:nvPr>
        </p:nvSpPr>
        <p:spPr/>
        <p:txBody>
          <a:bodyPr/>
          <a:lstStyle/>
          <a:p>
            <a:fld id="{54637A5F-2DAE-B642-9933-0C0B9D2C0F12}" type="slidenum">
              <a:rPr lang="en-US" smtClean="0"/>
              <a:pPr/>
              <a:t>13</a:t>
            </a:fld>
            <a:endParaRPr lang="en-US" dirty="0"/>
          </a:p>
        </p:txBody>
      </p:sp>
      <p:sp>
        <p:nvSpPr>
          <p:cNvPr id="3" name="Content Placeholder 2">
            <a:extLst>
              <a:ext uri="{FF2B5EF4-FFF2-40B4-BE49-F238E27FC236}">
                <a16:creationId xmlns:a16="http://schemas.microsoft.com/office/drawing/2014/main" id="{24B94B40-5836-4292-8BFC-0643ACB3F687}"/>
              </a:ext>
            </a:extLst>
          </p:cNvPr>
          <p:cNvSpPr>
            <a:spLocks noGrp="1"/>
          </p:cNvSpPr>
          <p:nvPr>
            <p:ph sz="quarter" idx="11"/>
          </p:nvPr>
        </p:nvSpPr>
        <p:spPr/>
        <p:txBody>
          <a:bodyPr/>
          <a:lstStyle/>
          <a:p>
            <a:r>
              <a:rPr lang="en-US" dirty="0"/>
              <a:t>1</a:t>
            </a:r>
            <a:r>
              <a:rPr lang="en-US" baseline="30000" dirty="0"/>
              <a:t>st</a:t>
            </a:r>
            <a:r>
              <a:rPr lang="en-US" dirty="0"/>
              <a:t> of the month (Nov 1 for October data)</a:t>
            </a:r>
          </a:p>
          <a:p>
            <a:r>
              <a:rPr lang="en-US" dirty="0"/>
              <a:t>Due 10</a:t>
            </a:r>
            <a:r>
              <a:rPr lang="en-US" baseline="30000" dirty="0"/>
              <a:t>th</a:t>
            </a:r>
            <a:r>
              <a:rPr lang="en-US" dirty="0"/>
              <a:t> of the month</a:t>
            </a:r>
          </a:p>
          <a:p>
            <a:r>
              <a:rPr lang="en-US" dirty="0"/>
              <a:t>You are responsible for ensuring NRC Health is notified if there are changes in your leadership or who is submitting the data</a:t>
            </a:r>
          </a:p>
        </p:txBody>
      </p:sp>
      <p:sp>
        <p:nvSpPr>
          <p:cNvPr id="4" name="Text Placeholder 3">
            <a:extLst>
              <a:ext uri="{FF2B5EF4-FFF2-40B4-BE49-F238E27FC236}">
                <a16:creationId xmlns:a16="http://schemas.microsoft.com/office/drawing/2014/main" id="{11CE5CE4-592E-45DB-A4D9-1D5F2A6CE89C}"/>
              </a:ext>
            </a:extLst>
          </p:cNvPr>
          <p:cNvSpPr>
            <a:spLocks noGrp="1"/>
          </p:cNvSpPr>
          <p:nvPr>
            <p:ph type="body" sz="quarter" idx="12"/>
          </p:nvPr>
        </p:nvSpPr>
        <p:spPr/>
        <p:txBody>
          <a:bodyPr/>
          <a:lstStyle/>
          <a:p>
            <a:r>
              <a:rPr lang="en-US" dirty="0"/>
              <a:t>Timing</a:t>
            </a:r>
          </a:p>
        </p:txBody>
      </p:sp>
    </p:spTree>
    <p:extLst>
      <p:ext uri="{BB962C8B-B14F-4D97-AF65-F5344CB8AC3E}">
        <p14:creationId xmlns:p14="http://schemas.microsoft.com/office/powerpoint/2010/main" val="301559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7BAEFE2-B0D1-4CB7-8CE1-3F24A58B5450}"/>
              </a:ext>
            </a:extLst>
          </p:cNvPr>
          <p:cNvSpPr>
            <a:spLocks noGrp="1"/>
          </p:cNvSpPr>
          <p:nvPr>
            <p:ph type="body" sz="quarter" idx="12"/>
          </p:nvPr>
        </p:nvSpPr>
        <p:spPr/>
        <p:txBody>
          <a:bodyPr/>
          <a:lstStyle/>
          <a:p>
            <a:endParaRPr lang="en-US"/>
          </a:p>
        </p:txBody>
      </p:sp>
      <p:sp>
        <p:nvSpPr>
          <p:cNvPr id="40962" name="Title 1"/>
          <p:cNvSpPr>
            <a:spLocks noGrp="1"/>
          </p:cNvSpPr>
          <p:nvPr>
            <p:ph type="title" idx="4294967295"/>
          </p:nvPr>
        </p:nvSpPr>
        <p:spPr bwMode="auto">
          <a:xfrm>
            <a:off x="0" y="171450"/>
            <a:ext cx="8534400" cy="62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644" tIns="34322" rIns="68644" bIns="34322" numCol="1" rtlCol="0" anchor="t" anchorCtr="0" compatLnSpc="1">
            <a:prstTxWarp prst="textNoShape">
              <a:avLst/>
            </a:prstTxWarp>
            <a:normAutofit fontScale="90000"/>
          </a:bodyPr>
          <a:lstStyle/>
          <a:p>
            <a:pPr algn="l"/>
            <a:r>
              <a:rPr lang="en-US" altLang="en-US" dirty="0">
                <a:solidFill>
                  <a:schemeClr val="bg1"/>
                </a:solidFill>
                <a:ea typeface="ＭＳ Ｐゴシック" panose="020B0600070205080204" pitchFamily="34" charset="-128"/>
              </a:rPr>
              <a:t>Data Entry</a:t>
            </a:r>
            <a:br>
              <a:rPr lang="en-US" altLang="en-US" dirty="0">
                <a:solidFill>
                  <a:schemeClr val="bg1"/>
                </a:solidFill>
                <a:ea typeface="ＭＳ Ｐゴシック" panose="020B0600070205080204" pitchFamily="34" charset="-128"/>
              </a:rPr>
            </a:br>
            <a:r>
              <a:rPr lang="en-US" altLang="en-US" dirty="0">
                <a:solidFill>
                  <a:schemeClr val="bg1"/>
                </a:solidFill>
                <a:ea typeface="ＭＳ Ｐゴシック" panose="020B0600070205080204" pitchFamily="34" charset="-128"/>
              </a:rPr>
              <a:t>Worksheet</a:t>
            </a:r>
          </a:p>
        </p:txBody>
      </p:sp>
      <p:pic>
        <p:nvPicPr>
          <p:cNvPr id="8" name="Picture 7">
            <a:extLst>
              <a:ext uri="{FF2B5EF4-FFF2-40B4-BE49-F238E27FC236}">
                <a16:creationId xmlns:a16="http://schemas.microsoft.com/office/drawing/2014/main" id="{ADA3A312-25D3-4D6C-9B4A-5E6ACA60D77B}"/>
              </a:ext>
            </a:extLst>
          </p:cNvPr>
          <p:cNvPicPr>
            <a:picLocks noChangeAspect="1"/>
          </p:cNvPicPr>
          <p:nvPr/>
        </p:nvPicPr>
        <p:blipFill>
          <a:blip r:embed="rId3"/>
          <a:stretch>
            <a:fillRect/>
          </a:stretch>
        </p:blipFill>
        <p:spPr>
          <a:xfrm>
            <a:off x="3803689" y="84613"/>
            <a:ext cx="4231694" cy="4868491"/>
          </a:xfrm>
          <a:prstGeom prst="rect">
            <a:avLst/>
          </a:prstGeom>
          <a:ln>
            <a:solidFill>
              <a:schemeClr val="tx1"/>
            </a:solidFill>
          </a:ln>
        </p:spPr>
      </p:pic>
    </p:spTree>
    <p:extLst>
      <p:ext uri="{BB962C8B-B14F-4D97-AF65-F5344CB8AC3E}">
        <p14:creationId xmlns:p14="http://schemas.microsoft.com/office/powerpoint/2010/main" val="124487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887023-CF63-4381-AE95-C7087907A347}"/>
              </a:ext>
            </a:extLst>
          </p:cNvPr>
          <p:cNvSpPr>
            <a:spLocks noGrp="1"/>
          </p:cNvSpPr>
          <p:nvPr>
            <p:ph type="sldNum" sz="quarter" idx="4"/>
          </p:nvPr>
        </p:nvSpPr>
        <p:spPr/>
        <p:txBody>
          <a:bodyPr/>
          <a:lstStyle/>
          <a:p>
            <a:fld id="{54637A5F-2DAE-B642-9933-0C0B9D2C0F12}" type="slidenum">
              <a:rPr lang="en-US" smtClean="0"/>
              <a:pPr/>
              <a:t>15</a:t>
            </a:fld>
            <a:endParaRPr lang="en-US" dirty="0"/>
          </a:p>
        </p:txBody>
      </p:sp>
      <p:sp>
        <p:nvSpPr>
          <p:cNvPr id="6" name="Content Placeholder 5">
            <a:extLst>
              <a:ext uri="{FF2B5EF4-FFF2-40B4-BE49-F238E27FC236}">
                <a16:creationId xmlns:a16="http://schemas.microsoft.com/office/drawing/2014/main" id="{D725C19F-60F1-4E21-B384-112C9F737C0C}"/>
              </a:ext>
            </a:extLst>
          </p:cNvPr>
          <p:cNvSpPr>
            <a:spLocks noGrp="1"/>
          </p:cNvSpPr>
          <p:nvPr>
            <p:ph sz="quarter" idx="11"/>
          </p:nvPr>
        </p:nvSpPr>
        <p:spPr/>
        <p:txBody>
          <a:bodyPr/>
          <a:lstStyle/>
          <a:p>
            <a:r>
              <a:rPr lang="en-US" sz="2000" dirty="0"/>
              <a:t>1</a:t>
            </a:r>
            <a:r>
              <a:rPr lang="en-US" sz="2000" baseline="30000" dirty="0"/>
              <a:t>st</a:t>
            </a:r>
            <a:r>
              <a:rPr lang="en-US" sz="2000" dirty="0"/>
              <a:t> of the month</a:t>
            </a:r>
          </a:p>
          <a:p>
            <a:r>
              <a:rPr lang="en-US" sz="2000" dirty="0"/>
              <a:t>Complete by 10th</a:t>
            </a:r>
          </a:p>
          <a:p>
            <a:endParaRPr lang="en-US" dirty="0"/>
          </a:p>
        </p:txBody>
      </p:sp>
      <p:sp>
        <p:nvSpPr>
          <p:cNvPr id="7" name="Text Placeholder 6">
            <a:extLst>
              <a:ext uri="{FF2B5EF4-FFF2-40B4-BE49-F238E27FC236}">
                <a16:creationId xmlns:a16="http://schemas.microsoft.com/office/drawing/2014/main" id="{122CF1A7-2613-4A69-BA62-2F6194A706AF}"/>
              </a:ext>
            </a:extLst>
          </p:cNvPr>
          <p:cNvSpPr>
            <a:spLocks noGrp="1"/>
          </p:cNvSpPr>
          <p:nvPr>
            <p:ph type="body" sz="quarter" idx="12"/>
          </p:nvPr>
        </p:nvSpPr>
        <p:spPr/>
        <p:txBody>
          <a:bodyPr>
            <a:normAutofit/>
          </a:bodyPr>
          <a:lstStyle/>
          <a:p>
            <a:r>
              <a:rPr lang="en-US" dirty="0"/>
              <a:t>Monthly Data Entry</a:t>
            </a:r>
          </a:p>
        </p:txBody>
      </p:sp>
      <p:pic>
        <p:nvPicPr>
          <p:cNvPr id="5" name="Picture 4">
            <a:extLst>
              <a:ext uri="{FF2B5EF4-FFF2-40B4-BE49-F238E27FC236}">
                <a16:creationId xmlns:a16="http://schemas.microsoft.com/office/drawing/2014/main" id="{7642522E-54E3-4391-8396-52F3C37EE9F9}"/>
              </a:ext>
            </a:extLst>
          </p:cNvPr>
          <p:cNvPicPr>
            <a:picLocks noChangeAspect="1"/>
          </p:cNvPicPr>
          <p:nvPr/>
        </p:nvPicPr>
        <p:blipFill>
          <a:blip r:embed="rId2"/>
          <a:stretch>
            <a:fillRect/>
          </a:stretch>
        </p:blipFill>
        <p:spPr>
          <a:xfrm>
            <a:off x="4398149" y="578792"/>
            <a:ext cx="4375132" cy="3792012"/>
          </a:xfrm>
          <a:prstGeom prst="rect">
            <a:avLst/>
          </a:prstGeom>
          <a:ln>
            <a:solidFill>
              <a:schemeClr val="tx1"/>
            </a:solidFill>
          </a:ln>
        </p:spPr>
      </p:pic>
    </p:spTree>
    <p:extLst>
      <p:ext uri="{BB962C8B-B14F-4D97-AF65-F5344CB8AC3E}">
        <p14:creationId xmlns:p14="http://schemas.microsoft.com/office/powerpoint/2010/main" val="222926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16</a:t>
            </a:fld>
            <a:endParaRPr lang="en-US" dirty="0"/>
          </a:p>
        </p:txBody>
      </p:sp>
      <p:pic>
        <p:nvPicPr>
          <p:cNvPr id="5" name="Content Placeholder 4"/>
          <p:cNvPicPr>
            <a:picLocks noGrp="1" noChangeAspect="1"/>
          </p:cNvPicPr>
          <p:nvPr>
            <p:ph sz="quarter" idx="11"/>
          </p:nvPr>
        </p:nvPicPr>
        <p:blipFill>
          <a:blip r:embed="rId2"/>
          <a:stretch>
            <a:fillRect/>
          </a:stretch>
        </p:blipFill>
        <p:spPr>
          <a:xfrm>
            <a:off x="5921500" y="684977"/>
            <a:ext cx="2553643" cy="3382962"/>
          </a:xfrm>
          <a:prstGeom prst="rect">
            <a:avLst/>
          </a:prstGeom>
          <a:ln>
            <a:solidFill>
              <a:srgbClr val="002060"/>
            </a:solidFill>
          </a:ln>
        </p:spPr>
      </p:pic>
      <p:sp>
        <p:nvSpPr>
          <p:cNvPr id="4" name="Text Placeholder 3"/>
          <p:cNvSpPr>
            <a:spLocks noGrp="1"/>
          </p:cNvSpPr>
          <p:nvPr>
            <p:ph type="body" sz="quarter" idx="12"/>
          </p:nvPr>
        </p:nvSpPr>
        <p:spPr/>
        <p:txBody>
          <a:bodyPr/>
          <a:lstStyle/>
          <a:p>
            <a:r>
              <a:rPr lang="en-US" dirty="0"/>
              <a:t>Quarterly Reports</a:t>
            </a:r>
          </a:p>
        </p:txBody>
      </p:sp>
      <p:sp>
        <p:nvSpPr>
          <p:cNvPr id="6" name="Rectangle 5"/>
          <p:cNvSpPr/>
          <p:nvPr/>
        </p:nvSpPr>
        <p:spPr>
          <a:xfrm>
            <a:off x="789050" y="1565726"/>
            <a:ext cx="4572000" cy="3139321"/>
          </a:xfrm>
          <a:prstGeom prst="rect">
            <a:avLst/>
          </a:prstGeom>
        </p:spPr>
        <p:txBody>
          <a:bodyPr>
            <a:spAutoFit/>
          </a:bodyPr>
          <a:lstStyle/>
          <a:p>
            <a:pPr marL="285750" indent="-285750">
              <a:buFont typeface="Arial" panose="020B0604020202020204" pitchFamily="34" charset="0"/>
              <a:buChar char="•"/>
            </a:pPr>
            <a:r>
              <a:rPr lang="en-US" altLang="en-US" dirty="0">
                <a:ea typeface="ＭＳ Ｐゴシック" panose="020B0600070205080204" pitchFamily="34" charset="-128"/>
              </a:rPr>
              <a:t>Threshold for  each metric will  determine points earned</a:t>
            </a:r>
          </a:p>
          <a:p>
            <a:pPr marL="285750" indent="-285750">
              <a:buFont typeface="Arial" panose="020B0604020202020204" pitchFamily="34" charset="0"/>
              <a:buChar char="•"/>
            </a:pPr>
            <a:endParaRPr lang="en-US" altLang="en-US" dirty="0">
              <a:ea typeface="ＭＳ Ｐゴシック" panose="020B0600070205080204" pitchFamily="34" charset="-128"/>
            </a:endParaRPr>
          </a:p>
          <a:p>
            <a:pPr marL="285750" indent="-285750">
              <a:buFont typeface="Arial" panose="020B0604020202020204" pitchFamily="34" charset="0"/>
              <a:buChar char="•"/>
            </a:pPr>
            <a:r>
              <a:rPr lang="en-US" altLang="en-US" dirty="0">
                <a:ea typeface="ＭＳ Ｐゴシック" panose="020B0600070205080204" pitchFamily="34" charset="-128"/>
              </a:rPr>
              <a:t>Family Resident Satisfaction- must be at or above combined % (Top3 Box </a:t>
            </a:r>
            <a:r>
              <a:rPr lang="en-US" altLang="en-US" dirty="0" err="1">
                <a:ea typeface="ＭＳ Ｐゴシック" panose="020B0600070205080204" pitchFamily="34" charset="-128"/>
              </a:rPr>
              <a:t>CoreQ</a:t>
            </a:r>
            <a:r>
              <a:rPr lang="en-US" altLang="en-US" dirty="0">
                <a:ea typeface="ＭＳ Ｐゴシック" panose="020B0600070205080204" pitchFamily="34" charset="-128"/>
              </a:rPr>
              <a:t> Recommendation) responses to recommendation to others across participating facilities</a:t>
            </a:r>
          </a:p>
          <a:p>
            <a:pPr marL="285750" indent="-285750">
              <a:buFont typeface="Arial" panose="020B0604020202020204" pitchFamily="34" charset="0"/>
              <a:buChar char="•"/>
            </a:pPr>
            <a:endParaRPr lang="en-US" altLang="en-US" dirty="0">
              <a:ea typeface="ＭＳ Ｐゴシック" panose="020B0600070205080204" pitchFamily="34" charset="-128"/>
            </a:endParaRPr>
          </a:p>
          <a:p>
            <a:pPr marL="285750" indent="-285750">
              <a:buFont typeface="Arial" panose="020B0604020202020204" pitchFamily="34" charset="0"/>
              <a:buChar char="•"/>
            </a:pPr>
            <a:r>
              <a:rPr lang="en-US" altLang="en-US" dirty="0">
                <a:ea typeface="ＭＳ Ｐゴシック" panose="020B0600070205080204" pitchFamily="34" charset="-128"/>
              </a:rPr>
              <a:t>No threshold is required for Employee data</a:t>
            </a:r>
          </a:p>
        </p:txBody>
      </p:sp>
    </p:spTree>
    <p:extLst>
      <p:ext uri="{BB962C8B-B14F-4D97-AF65-F5344CB8AC3E}">
        <p14:creationId xmlns:p14="http://schemas.microsoft.com/office/powerpoint/2010/main" val="168991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17</a:t>
            </a:fld>
            <a:endParaRPr lang="en-US" dirty="0"/>
          </a:p>
        </p:txBody>
      </p:sp>
      <p:sp>
        <p:nvSpPr>
          <p:cNvPr id="3" name="Content Placeholder 2"/>
          <p:cNvSpPr>
            <a:spLocks noGrp="1"/>
          </p:cNvSpPr>
          <p:nvPr>
            <p:ph sz="quarter" idx="11"/>
          </p:nvPr>
        </p:nvSpPr>
        <p:spPr/>
        <p:txBody>
          <a:bodyPr>
            <a:normAutofit fontScale="55000" lnSpcReduction="20000"/>
          </a:bodyPr>
          <a:lstStyle/>
          <a:p>
            <a:pPr>
              <a:defRPr/>
            </a:pPr>
            <a:r>
              <a:rPr lang="en-US" dirty="0"/>
              <a:t>Nursing Stability</a:t>
            </a:r>
          </a:p>
          <a:p>
            <a:pPr>
              <a:defRPr/>
            </a:pPr>
            <a:r>
              <a:rPr lang="en-US" dirty="0"/>
              <a:t>CNA Stability</a:t>
            </a:r>
          </a:p>
          <a:p>
            <a:pPr>
              <a:defRPr/>
            </a:pPr>
            <a:r>
              <a:rPr lang="en-US" dirty="0"/>
              <a:t>Clinical Metrics</a:t>
            </a:r>
          </a:p>
          <a:p>
            <a:pPr marL="0" indent="0">
              <a:buNone/>
              <a:defRPr/>
            </a:pPr>
            <a:endParaRPr lang="en-US" dirty="0"/>
          </a:p>
          <a:p>
            <a:pPr marL="0" indent="0">
              <a:buNone/>
              <a:defRPr/>
            </a:pPr>
            <a:r>
              <a:rPr lang="en-US" dirty="0"/>
              <a:t>Equal to or less than the GA quarterly average of other participating facilities in the program will earn 1 point per metric</a:t>
            </a:r>
          </a:p>
          <a:p>
            <a:pPr marL="0" indent="0">
              <a:buNone/>
              <a:defRPr/>
            </a:pPr>
            <a:endParaRPr lang="en-US" b="1" dirty="0"/>
          </a:p>
          <a:p>
            <a:pPr marL="0" indent="0">
              <a:buNone/>
              <a:defRPr/>
            </a:pPr>
            <a:r>
              <a:rPr lang="en-US" b="1" dirty="0"/>
              <a:t>CMS Clinical metrics- must be = to or less than threshold</a:t>
            </a:r>
          </a:p>
          <a:p>
            <a:pPr marL="0" indent="0">
              <a:buNone/>
              <a:defRPr/>
            </a:pPr>
            <a:endParaRPr lang="en-US" b="1" dirty="0"/>
          </a:p>
          <a:p>
            <a:pPr marL="0" indent="0">
              <a:buNone/>
              <a:defRPr/>
            </a:pPr>
            <a:r>
              <a:rPr lang="en-US" b="1" dirty="0"/>
              <a:t>*Exception: Influenza vaccine must be = to or greater than threshold</a:t>
            </a:r>
          </a:p>
          <a:p>
            <a:endParaRPr lang="en-US" dirty="0"/>
          </a:p>
        </p:txBody>
      </p:sp>
      <p:sp>
        <p:nvSpPr>
          <p:cNvPr id="4" name="Text Placeholder 3"/>
          <p:cNvSpPr>
            <a:spLocks noGrp="1"/>
          </p:cNvSpPr>
          <p:nvPr>
            <p:ph type="body" sz="quarter" idx="12"/>
          </p:nvPr>
        </p:nvSpPr>
        <p:spPr/>
        <p:txBody>
          <a:bodyPr/>
          <a:lstStyle/>
          <a:p>
            <a:r>
              <a:rPr lang="en-US" dirty="0"/>
              <a:t>Thresholds</a:t>
            </a:r>
          </a:p>
        </p:txBody>
      </p:sp>
    </p:spTree>
    <p:extLst>
      <p:ext uri="{BB962C8B-B14F-4D97-AF65-F5344CB8AC3E}">
        <p14:creationId xmlns:p14="http://schemas.microsoft.com/office/powerpoint/2010/main" val="1687401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18</a:t>
            </a:fld>
            <a:endParaRPr lang="en-US" dirty="0"/>
          </a:p>
        </p:txBody>
      </p:sp>
      <p:sp>
        <p:nvSpPr>
          <p:cNvPr id="4" name="Text Placeholder 3"/>
          <p:cNvSpPr>
            <a:spLocks noGrp="1"/>
          </p:cNvSpPr>
          <p:nvPr>
            <p:ph type="body" sz="quarter" idx="12"/>
          </p:nvPr>
        </p:nvSpPr>
        <p:spPr/>
        <p:txBody>
          <a:bodyPr/>
          <a:lstStyle/>
          <a:p>
            <a:r>
              <a:rPr lang="en-US" dirty="0"/>
              <a:t>Sample Report</a:t>
            </a:r>
          </a:p>
        </p:txBody>
      </p:sp>
      <p:pic>
        <p:nvPicPr>
          <p:cNvPr id="5" name="Content Placeholder 4"/>
          <p:cNvPicPr>
            <a:picLocks noGrp="1" noChangeAspect="1"/>
          </p:cNvPicPr>
          <p:nvPr>
            <p:ph sz="quarter" idx="11"/>
          </p:nvPr>
        </p:nvPicPr>
        <p:blipFill>
          <a:blip r:embed="rId3"/>
          <a:stretch>
            <a:fillRect/>
          </a:stretch>
        </p:blipFill>
        <p:spPr>
          <a:xfrm>
            <a:off x="4406996" y="278510"/>
            <a:ext cx="3884482" cy="4504742"/>
          </a:xfrm>
          <a:prstGeom prst="rect">
            <a:avLst/>
          </a:prstGeom>
          <a:ln>
            <a:solidFill>
              <a:srgbClr val="002060"/>
            </a:solidFill>
          </a:ln>
        </p:spPr>
      </p:pic>
      <p:sp>
        <p:nvSpPr>
          <p:cNvPr id="6" name="TextBox 5"/>
          <p:cNvSpPr txBox="1"/>
          <p:nvPr/>
        </p:nvSpPr>
        <p:spPr>
          <a:xfrm>
            <a:off x="398761" y="1471290"/>
            <a:ext cx="4089581" cy="3139321"/>
          </a:xfrm>
          <a:prstGeom prst="rect">
            <a:avLst/>
          </a:prstGeom>
          <a:noFill/>
        </p:spPr>
        <p:txBody>
          <a:bodyPr wrap="none" rtlCol="0">
            <a:spAutoFit/>
          </a:bodyPr>
          <a:lstStyle/>
          <a:p>
            <a:r>
              <a:rPr lang="en-US" b="1" dirty="0"/>
              <a:t>This facility earned 2 points for</a:t>
            </a:r>
          </a:p>
          <a:p>
            <a:r>
              <a:rPr lang="en-US" b="1" dirty="0"/>
              <a:t>Non-clinical, 2 points for clinical =</a:t>
            </a:r>
          </a:p>
          <a:p>
            <a:r>
              <a:rPr lang="en-US" b="1" dirty="0"/>
              <a:t>1% add-on</a:t>
            </a:r>
          </a:p>
          <a:p>
            <a:endParaRPr lang="en-US" dirty="0"/>
          </a:p>
          <a:p>
            <a:r>
              <a:rPr lang="en-US" dirty="0"/>
              <a:t>1% add on = at least 1 point from</a:t>
            </a:r>
          </a:p>
          <a:p>
            <a:r>
              <a:rPr lang="en-US" dirty="0"/>
              <a:t>4 non-clinical, 1 from 6 clinical and</a:t>
            </a:r>
          </a:p>
          <a:p>
            <a:r>
              <a:rPr lang="en-US" dirty="0"/>
              <a:t>a 3</a:t>
            </a:r>
            <a:r>
              <a:rPr lang="en-US" baseline="30000" dirty="0"/>
              <a:t>rd</a:t>
            </a:r>
            <a:r>
              <a:rPr lang="en-US" dirty="0"/>
              <a:t> point from either</a:t>
            </a:r>
          </a:p>
          <a:p>
            <a:endParaRPr lang="en-US" dirty="0"/>
          </a:p>
          <a:p>
            <a:r>
              <a:rPr lang="en-US" dirty="0"/>
              <a:t>2% add on = at least one point form 4 </a:t>
            </a:r>
          </a:p>
          <a:p>
            <a:r>
              <a:rPr lang="en-US" dirty="0"/>
              <a:t>Non-clinical, 3 points from 6 clinical</a:t>
            </a:r>
          </a:p>
          <a:p>
            <a:r>
              <a:rPr lang="en-US" dirty="0"/>
              <a:t>and 2 points from either</a:t>
            </a:r>
          </a:p>
        </p:txBody>
      </p:sp>
    </p:spTree>
    <p:extLst>
      <p:ext uri="{BB962C8B-B14F-4D97-AF65-F5344CB8AC3E}">
        <p14:creationId xmlns:p14="http://schemas.microsoft.com/office/powerpoint/2010/main" val="2763701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19</a:t>
            </a:fld>
            <a:endParaRPr lang="en-US" dirty="0"/>
          </a:p>
        </p:txBody>
      </p:sp>
      <p:sp>
        <p:nvSpPr>
          <p:cNvPr id="3" name="Content Placeholder 2"/>
          <p:cNvSpPr>
            <a:spLocks noGrp="1"/>
          </p:cNvSpPr>
          <p:nvPr>
            <p:ph sz="quarter" idx="11"/>
          </p:nvPr>
        </p:nvSpPr>
        <p:spPr/>
        <p:txBody>
          <a:bodyPr>
            <a:normAutofit fontScale="92500" lnSpcReduction="10000"/>
          </a:bodyPr>
          <a:lstStyle/>
          <a:p>
            <a:pPr>
              <a:defRPr/>
            </a:pPr>
            <a:r>
              <a:rPr lang="en-US" dirty="0"/>
              <a:t>Quarter 1: January-March Data collection</a:t>
            </a:r>
          </a:p>
          <a:p>
            <a:pPr>
              <a:defRPr/>
            </a:pPr>
            <a:r>
              <a:rPr lang="en-US" dirty="0"/>
              <a:t>Quarterly Incentive Reports (QIP) delivered late June (end of Q2)</a:t>
            </a:r>
          </a:p>
          <a:p>
            <a:pPr>
              <a:defRPr/>
            </a:pPr>
            <a:r>
              <a:rPr lang="en-US" dirty="0"/>
              <a:t>Impacts Incentives payments for Q3 (July 1)</a:t>
            </a:r>
          </a:p>
          <a:p>
            <a:pPr>
              <a:defRPr/>
            </a:pPr>
            <a:r>
              <a:rPr lang="en-US" sz="1802" dirty="0"/>
              <a:t>Q2 reports delivered in late Sept for Q4 incentives (Oct 1)</a:t>
            </a:r>
          </a:p>
          <a:p>
            <a:pPr>
              <a:defRPr/>
            </a:pPr>
            <a:r>
              <a:rPr lang="en-US" sz="1802" dirty="0"/>
              <a:t>Q3 reports delivered in late Dec for Q1 incentives (Jan 1)</a:t>
            </a:r>
          </a:p>
          <a:p>
            <a:pPr>
              <a:defRPr/>
            </a:pPr>
            <a:r>
              <a:rPr lang="en-US" sz="1802" dirty="0"/>
              <a:t>Q4 reports delivered in late March for Q2 incentives (April 1)</a:t>
            </a:r>
          </a:p>
          <a:p>
            <a:endParaRPr lang="en-US" dirty="0"/>
          </a:p>
        </p:txBody>
      </p:sp>
      <p:sp>
        <p:nvSpPr>
          <p:cNvPr id="4" name="Text Placeholder 3"/>
          <p:cNvSpPr>
            <a:spLocks noGrp="1"/>
          </p:cNvSpPr>
          <p:nvPr>
            <p:ph type="body" sz="quarter" idx="12"/>
          </p:nvPr>
        </p:nvSpPr>
        <p:spPr/>
        <p:txBody>
          <a:bodyPr/>
          <a:lstStyle/>
          <a:p>
            <a:r>
              <a:rPr lang="en-US" dirty="0"/>
              <a:t>Reports Timing</a:t>
            </a:r>
          </a:p>
        </p:txBody>
      </p:sp>
    </p:spTree>
    <p:extLst>
      <p:ext uri="{BB962C8B-B14F-4D97-AF65-F5344CB8AC3E}">
        <p14:creationId xmlns:p14="http://schemas.microsoft.com/office/powerpoint/2010/main" val="62129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2</a:t>
            </a:fld>
            <a:endParaRPr lang="en-US" dirty="0"/>
          </a:p>
        </p:txBody>
      </p:sp>
      <p:sp>
        <p:nvSpPr>
          <p:cNvPr id="3" name="Content Placeholder 2"/>
          <p:cNvSpPr>
            <a:spLocks noGrp="1"/>
          </p:cNvSpPr>
          <p:nvPr>
            <p:ph sz="quarter" idx="11"/>
          </p:nvPr>
        </p:nvSpPr>
        <p:spPr/>
        <p:txBody>
          <a:bodyPr>
            <a:normAutofit/>
          </a:bodyPr>
          <a:lstStyle/>
          <a:p>
            <a:r>
              <a:rPr lang="en-US" sz="3000" dirty="0"/>
              <a:t>GHCA Quality Incentive Program</a:t>
            </a:r>
          </a:p>
          <a:p>
            <a:r>
              <a:rPr lang="en-US" sz="3000" dirty="0"/>
              <a:t>Program Requirements</a:t>
            </a:r>
          </a:p>
          <a:p>
            <a:r>
              <a:rPr lang="en-US" sz="3000" dirty="0"/>
              <a:t>Reports</a:t>
            </a:r>
          </a:p>
          <a:p>
            <a:endParaRPr lang="en-US" dirty="0"/>
          </a:p>
        </p:txBody>
      </p:sp>
      <p:sp>
        <p:nvSpPr>
          <p:cNvPr id="4" name="Text Placeholder 3"/>
          <p:cNvSpPr>
            <a:spLocks noGrp="1"/>
          </p:cNvSpPr>
          <p:nvPr>
            <p:ph type="body" sz="quarter" idx="12"/>
          </p:nvPr>
        </p:nvSpPr>
        <p:spPr/>
        <p:txBody>
          <a:bodyPr/>
          <a:lstStyle/>
          <a:p>
            <a:r>
              <a:rPr lang="en-US" dirty="0"/>
              <a:t>Agenda</a:t>
            </a:r>
          </a:p>
        </p:txBody>
      </p:sp>
    </p:spTree>
    <p:extLst>
      <p:ext uri="{BB962C8B-B14F-4D97-AF65-F5344CB8AC3E}">
        <p14:creationId xmlns:p14="http://schemas.microsoft.com/office/powerpoint/2010/main" val="195596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lgn="ctr">
              <a:buNone/>
            </a:pPr>
            <a:r>
              <a:rPr lang="en-US" dirty="0"/>
              <a:t>Teresa Costello</a:t>
            </a:r>
          </a:p>
          <a:p>
            <a:pPr marL="0" indent="0" algn="ctr">
              <a:buNone/>
            </a:pPr>
            <a:r>
              <a:rPr lang="en-US" dirty="0">
                <a:hlinkClick r:id="rId3"/>
              </a:rPr>
              <a:t>tmcostello@nrchealth.com</a:t>
            </a:r>
            <a:endParaRPr lang="en-US" dirty="0"/>
          </a:p>
          <a:p>
            <a:pPr marL="0" indent="0" algn="ctr">
              <a:buNone/>
            </a:pPr>
            <a:r>
              <a:rPr lang="en-US" dirty="0"/>
              <a:t>Beginning Nov 1 dedicated CS contact:</a:t>
            </a:r>
          </a:p>
          <a:p>
            <a:pPr marL="0" indent="0" algn="ctr">
              <a:buNone/>
            </a:pPr>
            <a:r>
              <a:rPr lang="en-US" dirty="0">
                <a:hlinkClick r:id="rId4"/>
              </a:rPr>
              <a:t>georgiahealthcaresupport@nrchealth.com</a:t>
            </a:r>
            <a:endParaRPr lang="en-US" dirty="0"/>
          </a:p>
          <a:p>
            <a:pPr marL="0" indent="0" algn="ctr">
              <a:buNone/>
            </a:pPr>
            <a:r>
              <a:rPr lang="en-US" dirty="0"/>
              <a:t>888-343-2851 option#2</a:t>
            </a: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9389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3</a:t>
            </a:fld>
            <a:endParaRPr lang="en-US" dirty="0"/>
          </a:p>
        </p:txBody>
      </p:sp>
      <p:sp>
        <p:nvSpPr>
          <p:cNvPr id="3" name="Content Placeholder 2"/>
          <p:cNvSpPr>
            <a:spLocks noGrp="1"/>
          </p:cNvSpPr>
          <p:nvPr>
            <p:ph sz="quarter" idx="11"/>
          </p:nvPr>
        </p:nvSpPr>
        <p:spPr/>
        <p:txBody>
          <a:bodyPr>
            <a:normAutofit/>
          </a:bodyPr>
          <a:lstStyle/>
          <a:p>
            <a:r>
              <a:rPr lang="en-US" sz="2800" dirty="0"/>
              <a:t>Quality Incentive began in 2003</a:t>
            </a:r>
          </a:p>
          <a:p>
            <a:r>
              <a:rPr lang="en-US" sz="2800" dirty="0"/>
              <a:t>Longest running satisfaction measurement program for nursing homes</a:t>
            </a:r>
          </a:p>
          <a:p>
            <a:r>
              <a:rPr lang="en-US" sz="2800" dirty="0"/>
              <a:t>Partnership with Georgia Healthcare Association and Dept. of Community Health</a:t>
            </a:r>
          </a:p>
        </p:txBody>
      </p:sp>
      <p:sp>
        <p:nvSpPr>
          <p:cNvPr id="4" name="Text Placeholder 3"/>
          <p:cNvSpPr>
            <a:spLocks noGrp="1"/>
          </p:cNvSpPr>
          <p:nvPr>
            <p:ph type="body" sz="quarter" idx="12"/>
          </p:nvPr>
        </p:nvSpPr>
        <p:spPr/>
        <p:txBody>
          <a:bodyPr/>
          <a:lstStyle/>
          <a:p>
            <a:r>
              <a:rPr lang="en-US" dirty="0"/>
              <a:t>Georgia Nursing Home QIP Program</a:t>
            </a:r>
          </a:p>
        </p:txBody>
      </p:sp>
    </p:spTree>
    <p:extLst>
      <p:ext uri="{BB962C8B-B14F-4D97-AF65-F5344CB8AC3E}">
        <p14:creationId xmlns:p14="http://schemas.microsoft.com/office/powerpoint/2010/main" val="99654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sz="quarter" idx="11"/>
          </p:nvPr>
        </p:nvSpPr>
        <p:spPr/>
        <p:txBody>
          <a:bodyPr/>
          <a:lstStyle/>
          <a:p>
            <a:r>
              <a:rPr lang="en-US" altLang="en-US" dirty="0">
                <a:ea typeface="ＭＳ Ｐゴシック" panose="020B0600070205080204" pitchFamily="34" charset="-128"/>
              </a:rPr>
              <a:t>Skilled Nursing Homes</a:t>
            </a:r>
          </a:p>
          <a:p>
            <a:r>
              <a:rPr lang="en-US" altLang="en-US" dirty="0">
                <a:ea typeface="ＭＳ Ｐゴシック" panose="020B0600070205080204" pitchFamily="34" charset="-128"/>
              </a:rPr>
              <a:t>Medicaid Provider </a:t>
            </a:r>
          </a:p>
          <a:p>
            <a:r>
              <a:rPr lang="en-US" altLang="en-US" dirty="0">
                <a:ea typeface="ＭＳ Ｐゴシック" panose="020B0600070205080204" pitchFamily="34" charset="-128"/>
              </a:rPr>
              <a:t>Annual Resident and Family Survey</a:t>
            </a:r>
          </a:p>
          <a:p>
            <a:r>
              <a:rPr lang="en-US" altLang="en-US" dirty="0">
                <a:ea typeface="ＭＳ Ｐゴシック" panose="020B0600070205080204" pitchFamily="34" charset="-128"/>
              </a:rPr>
              <a:t>Annual Employee Survey</a:t>
            </a:r>
          </a:p>
          <a:p>
            <a:r>
              <a:rPr lang="en-US" altLang="en-US" dirty="0">
                <a:ea typeface="ＭＳ Ｐゴシック" panose="020B0600070205080204" pitchFamily="34" charset="-128"/>
              </a:rPr>
              <a:t>Monthly Quality Profile data collection</a:t>
            </a:r>
          </a:p>
        </p:txBody>
      </p:sp>
      <p:sp>
        <p:nvSpPr>
          <p:cNvPr id="3" name="Text Placeholder 2"/>
          <p:cNvSpPr>
            <a:spLocks noGrp="1"/>
          </p:cNvSpPr>
          <p:nvPr>
            <p:ph type="body" sz="quarter" idx="12"/>
          </p:nvPr>
        </p:nvSpPr>
        <p:spPr/>
        <p:txBody>
          <a:bodyPr/>
          <a:lstStyle/>
          <a:p>
            <a:r>
              <a:rPr lang="en-US" dirty="0"/>
              <a:t>Georgia QIP Requirements</a:t>
            </a:r>
          </a:p>
        </p:txBody>
      </p:sp>
    </p:spTree>
    <p:extLst>
      <p:ext uri="{BB962C8B-B14F-4D97-AF65-F5344CB8AC3E}">
        <p14:creationId xmlns:p14="http://schemas.microsoft.com/office/powerpoint/2010/main" val="284883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5</a:t>
            </a:fld>
            <a:endParaRPr lang="en-US" dirty="0"/>
          </a:p>
        </p:txBody>
      </p:sp>
      <p:sp>
        <p:nvSpPr>
          <p:cNvPr id="3" name="Content Placeholder 2"/>
          <p:cNvSpPr>
            <a:spLocks noGrp="1"/>
          </p:cNvSpPr>
          <p:nvPr>
            <p:ph sz="quarter" idx="11"/>
          </p:nvPr>
        </p:nvSpPr>
        <p:spPr/>
        <p:txBody>
          <a:bodyPr>
            <a:normAutofit lnSpcReduction="10000"/>
          </a:bodyPr>
          <a:lstStyle/>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Each quarter NRC Health prepares a report and sends the results to the DOH</a:t>
            </a:r>
          </a:p>
          <a:p>
            <a:r>
              <a:rPr lang="en-US" altLang="en-US" sz="2400" dirty="0">
                <a:ea typeface="ＭＳ Ｐゴシック" panose="020B0600070205080204" pitchFamily="34" charset="-128"/>
              </a:rPr>
              <a:t>Each facility receives an individual Quarterly Report</a:t>
            </a:r>
          </a:p>
          <a:p>
            <a:r>
              <a:rPr lang="en-US" altLang="en-US" sz="2400" dirty="0">
                <a:ea typeface="ＭＳ Ｐゴシック" panose="020B0600070205080204" pitchFamily="34" charset="-128"/>
              </a:rPr>
              <a:t>Reports show scores and add-on incentive earned</a:t>
            </a: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4" name="Text Placeholder 3"/>
          <p:cNvSpPr>
            <a:spLocks noGrp="1"/>
          </p:cNvSpPr>
          <p:nvPr>
            <p:ph type="body" sz="quarter" idx="12"/>
          </p:nvPr>
        </p:nvSpPr>
        <p:spPr>
          <a:xfrm>
            <a:off x="228600" y="175381"/>
            <a:ext cx="8199783" cy="490541"/>
          </a:xfrm>
        </p:spPr>
        <p:txBody>
          <a:bodyPr>
            <a:normAutofit fontScale="85000" lnSpcReduction="20000"/>
          </a:bodyPr>
          <a:lstStyle/>
          <a:p>
            <a:r>
              <a:rPr lang="en-US" altLang="en-US" dirty="0">
                <a:ea typeface="ＭＳ Ｐゴシック" panose="020B0600070205080204" pitchFamily="34" charset="-128"/>
              </a:rPr>
              <a:t>Quality Incentive Reports</a:t>
            </a:r>
            <a:endParaRPr lang="en-US" dirty="0"/>
          </a:p>
        </p:txBody>
      </p:sp>
    </p:spTree>
    <p:extLst>
      <p:ext uri="{BB962C8B-B14F-4D97-AF65-F5344CB8AC3E}">
        <p14:creationId xmlns:p14="http://schemas.microsoft.com/office/powerpoint/2010/main" val="173474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6</a:t>
            </a:fld>
            <a:endParaRPr lang="en-US" dirty="0"/>
          </a:p>
        </p:txBody>
      </p:sp>
      <p:sp>
        <p:nvSpPr>
          <p:cNvPr id="3" name="Content Placeholder 2"/>
          <p:cNvSpPr>
            <a:spLocks noGrp="1"/>
          </p:cNvSpPr>
          <p:nvPr>
            <p:ph sz="quarter" idx="11"/>
          </p:nvPr>
        </p:nvSpPr>
        <p:spPr/>
        <p:txBody>
          <a:bodyPr>
            <a:normAutofit/>
          </a:bodyPr>
          <a:lstStyle/>
          <a:p>
            <a:r>
              <a:rPr lang="en-US" sz="2800" dirty="0"/>
              <a:t>4 non-clinical measures</a:t>
            </a:r>
          </a:p>
          <a:p>
            <a:r>
              <a:rPr lang="en-US" sz="2800" dirty="0"/>
              <a:t>6 clinical measures</a:t>
            </a:r>
          </a:p>
          <a:p>
            <a:r>
              <a:rPr lang="en-US" sz="2800" dirty="0"/>
              <a:t>Must participate in family,</a:t>
            </a:r>
          </a:p>
          <a:p>
            <a:pPr marL="0" indent="0">
              <a:buNone/>
            </a:pPr>
            <a:r>
              <a:rPr lang="en-US" sz="2800" dirty="0"/>
              <a:t> resident employee surveys</a:t>
            </a:r>
          </a:p>
        </p:txBody>
      </p:sp>
      <p:sp>
        <p:nvSpPr>
          <p:cNvPr id="4" name="Text Placeholder 3"/>
          <p:cNvSpPr>
            <a:spLocks noGrp="1"/>
          </p:cNvSpPr>
          <p:nvPr>
            <p:ph type="body" sz="quarter" idx="12"/>
          </p:nvPr>
        </p:nvSpPr>
        <p:spPr/>
        <p:txBody>
          <a:bodyPr/>
          <a:lstStyle/>
          <a:p>
            <a:r>
              <a:rPr lang="en-US" dirty="0"/>
              <a:t>Quarterly Reports</a:t>
            </a:r>
          </a:p>
        </p:txBody>
      </p:sp>
      <p:pic>
        <p:nvPicPr>
          <p:cNvPr id="5" name="Picture 4"/>
          <p:cNvPicPr>
            <a:picLocks noChangeAspect="1"/>
          </p:cNvPicPr>
          <p:nvPr/>
        </p:nvPicPr>
        <p:blipFill>
          <a:blip r:embed="rId3"/>
          <a:stretch>
            <a:fillRect/>
          </a:stretch>
        </p:blipFill>
        <p:spPr>
          <a:xfrm>
            <a:off x="5550283" y="353426"/>
            <a:ext cx="2962275" cy="3924300"/>
          </a:xfrm>
          <a:prstGeom prst="rect">
            <a:avLst/>
          </a:prstGeom>
          <a:ln>
            <a:solidFill>
              <a:srgbClr val="002060"/>
            </a:solidFill>
          </a:ln>
        </p:spPr>
      </p:pic>
    </p:spTree>
    <p:extLst>
      <p:ext uri="{BB962C8B-B14F-4D97-AF65-F5344CB8AC3E}">
        <p14:creationId xmlns:p14="http://schemas.microsoft.com/office/powerpoint/2010/main" val="405705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7</a:t>
            </a:fld>
            <a:endParaRPr lang="en-US" dirty="0"/>
          </a:p>
        </p:txBody>
      </p:sp>
      <p:sp>
        <p:nvSpPr>
          <p:cNvPr id="3" name="Content Placeholder 2"/>
          <p:cNvSpPr>
            <a:spLocks noGrp="1"/>
          </p:cNvSpPr>
          <p:nvPr>
            <p:ph sz="quarter" idx="11"/>
          </p:nvPr>
        </p:nvSpPr>
        <p:spPr/>
        <p:txBody>
          <a:bodyPr>
            <a:normAutofit lnSpcReduction="10000"/>
          </a:bodyPr>
          <a:lstStyle/>
          <a:p>
            <a:r>
              <a:rPr lang="en-US" dirty="0"/>
              <a:t>Employee survey – survey from the last calendar year</a:t>
            </a:r>
          </a:p>
          <a:p>
            <a:r>
              <a:rPr lang="en-US" dirty="0"/>
              <a:t>Resident/family recommendation – combined score from the last calendar year</a:t>
            </a:r>
          </a:p>
          <a:p>
            <a:pPr marL="0" indent="0">
              <a:buNone/>
            </a:pPr>
            <a:r>
              <a:rPr lang="en-US" dirty="0"/>
              <a:t>(failure to participate in the annual survey affects eligibility for entire year)</a:t>
            </a:r>
          </a:p>
          <a:p>
            <a:endParaRPr lang="en-US" dirty="0"/>
          </a:p>
        </p:txBody>
      </p:sp>
      <p:sp>
        <p:nvSpPr>
          <p:cNvPr id="4" name="Text Placeholder 3"/>
          <p:cNvSpPr>
            <a:spLocks noGrp="1"/>
          </p:cNvSpPr>
          <p:nvPr>
            <p:ph type="body" sz="quarter" idx="12"/>
          </p:nvPr>
        </p:nvSpPr>
        <p:spPr/>
        <p:txBody>
          <a:bodyPr/>
          <a:lstStyle/>
          <a:p>
            <a:r>
              <a:rPr lang="en-US" dirty="0"/>
              <a:t>Non-clinical data = 1 point each</a:t>
            </a:r>
          </a:p>
        </p:txBody>
      </p:sp>
    </p:spTree>
    <p:extLst>
      <p:ext uri="{BB962C8B-B14F-4D97-AF65-F5344CB8AC3E}">
        <p14:creationId xmlns:p14="http://schemas.microsoft.com/office/powerpoint/2010/main" val="286981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4637A5F-2DAE-B642-9933-0C0B9D2C0F12}" type="slidenum">
              <a:rPr lang="en-US" smtClean="0"/>
              <a:pPr/>
              <a:t>8</a:t>
            </a:fld>
            <a:endParaRPr lang="en-US" dirty="0"/>
          </a:p>
        </p:txBody>
      </p:sp>
      <p:sp>
        <p:nvSpPr>
          <p:cNvPr id="9" name="Content Placeholder 8"/>
          <p:cNvSpPr>
            <a:spLocks noGrp="1"/>
          </p:cNvSpPr>
          <p:nvPr>
            <p:ph sz="quarter" idx="11"/>
          </p:nvPr>
        </p:nvSpPr>
        <p:spPr/>
        <p:txBody>
          <a:bodyPr/>
          <a:lstStyle/>
          <a:p>
            <a:pPr marL="0" indent="0">
              <a:buNone/>
            </a:pPr>
            <a:r>
              <a:rPr lang="en-US" dirty="0"/>
              <a:t>Quality Profile</a:t>
            </a:r>
          </a:p>
          <a:p>
            <a:r>
              <a:rPr lang="en-US" dirty="0"/>
              <a:t>Nursing Staff stability – Licensed Nurses, RNs, LPNs</a:t>
            </a:r>
          </a:p>
          <a:p>
            <a:r>
              <a:rPr lang="en-US" dirty="0"/>
              <a:t>Nursing Staff stability – Certified Nursing Assistants, CNAs</a:t>
            </a:r>
          </a:p>
        </p:txBody>
      </p:sp>
      <p:sp>
        <p:nvSpPr>
          <p:cNvPr id="4" name="Text Placeholder 3"/>
          <p:cNvSpPr>
            <a:spLocks noGrp="1"/>
          </p:cNvSpPr>
          <p:nvPr>
            <p:ph type="body" sz="quarter" idx="12"/>
          </p:nvPr>
        </p:nvSpPr>
        <p:spPr/>
        <p:txBody>
          <a:bodyPr/>
          <a:lstStyle/>
          <a:p>
            <a:r>
              <a:rPr lang="en-US" dirty="0"/>
              <a:t>Non-clinical data = 1 point each</a:t>
            </a:r>
          </a:p>
        </p:txBody>
      </p:sp>
    </p:spTree>
    <p:extLst>
      <p:ext uri="{BB962C8B-B14F-4D97-AF65-F5344CB8AC3E}">
        <p14:creationId xmlns:p14="http://schemas.microsoft.com/office/powerpoint/2010/main" val="179295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51A954-2FCC-4F03-85B4-9315CA46D9FA}"/>
              </a:ext>
            </a:extLst>
          </p:cNvPr>
          <p:cNvSpPr>
            <a:spLocks noGrp="1"/>
          </p:cNvSpPr>
          <p:nvPr>
            <p:ph type="sldNum" sz="quarter" idx="4"/>
          </p:nvPr>
        </p:nvSpPr>
        <p:spPr/>
        <p:txBody>
          <a:bodyPr/>
          <a:lstStyle/>
          <a:p>
            <a:fld id="{54637A5F-2DAE-B642-9933-0C0B9D2C0F12}" type="slidenum">
              <a:rPr lang="en-US" smtClean="0"/>
              <a:pPr/>
              <a:t>9</a:t>
            </a:fld>
            <a:endParaRPr lang="en-US" dirty="0"/>
          </a:p>
        </p:txBody>
      </p:sp>
      <p:sp>
        <p:nvSpPr>
          <p:cNvPr id="3" name="Content Placeholder 2">
            <a:extLst>
              <a:ext uri="{FF2B5EF4-FFF2-40B4-BE49-F238E27FC236}">
                <a16:creationId xmlns:a16="http://schemas.microsoft.com/office/drawing/2014/main" id="{44C2EB48-1D5B-4EBB-98FD-313389044F15}"/>
              </a:ext>
            </a:extLst>
          </p:cNvPr>
          <p:cNvSpPr>
            <a:spLocks noGrp="1"/>
          </p:cNvSpPr>
          <p:nvPr>
            <p:ph sz="quarter" idx="11"/>
          </p:nvPr>
        </p:nvSpPr>
        <p:spPr/>
        <p:txBody>
          <a:bodyPr>
            <a:normAutofit fontScale="40000" lnSpcReduction="20000"/>
          </a:bodyPr>
          <a:lstStyle/>
          <a:p>
            <a:pPr marL="0" indent="0">
              <a:buNone/>
            </a:pPr>
            <a:r>
              <a:rPr lang="en-US" sz="5100" dirty="0"/>
              <a:t>Quarterly data pulled from CMS:</a:t>
            </a:r>
          </a:p>
          <a:p>
            <a:r>
              <a:rPr lang="en-US" altLang="en-US" sz="5100" dirty="0">
                <a:ea typeface="ＭＳ Ｐゴシック" panose="020B0600070205080204" pitchFamily="34" charset="-128"/>
              </a:rPr>
              <a:t>% of high risk long-stay residents w pressure sores</a:t>
            </a:r>
          </a:p>
          <a:p>
            <a:r>
              <a:rPr lang="en-US" altLang="en-US" sz="5100" dirty="0">
                <a:ea typeface="ＭＳ Ｐゴシック" panose="020B0600070205080204" pitchFamily="34" charset="-128"/>
              </a:rPr>
              <a:t>% of long-stay residents physically restrained</a:t>
            </a:r>
          </a:p>
          <a:p>
            <a:r>
              <a:rPr lang="en-US" altLang="en-US" sz="5100" dirty="0">
                <a:solidFill>
                  <a:srgbClr val="FF0000"/>
                </a:solidFill>
                <a:ea typeface="ＭＳ Ｐゴシック" panose="020B0600070205080204" pitchFamily="34" charset="-128"/>
              </a:rPr>
              <a:t>% long-stay residents w moderate to severe pain*</a:t>
            </a:r>
          </a:p>
          <a:p>
            <a:r>
              <a:rPr lang="en-US" altLang="en-US" sz="5100" dirty="0">
                <a:ea typeface="ＭＳ Ｐゴシック" panose="020B0600070205080204" pitchFamily="34" charset="-128"/>
              </a:rPr>
              <a:t>% </a:t>
            </a:r>
            <a:r>
              <a:rPr lang="en-US" altLang="en-US" sz="5100" b="1" dirty="0">
                <a:ea typeface="ＭＳ Ｐゴシック" panose="020B0600070205080204" pitchFamily="34" charset="-128"/>
              </a:rPr>
              <a:t>short-stay</a:t>
            </a:r>
            <a:r>
              <a:rPr lang="en-US" altLang="en-US" sz="5100" dirty="0">
                <a:ea typeface="ＭＳ Ｐゴシック" panose="020B0600070205080204" pitchFamily="34" charset="-128"/>
              </a:rPr>
              <a:t> residents w pressure ulcers new/worsened</a:t>
            </a:r>
          </a:p>
          <a:p>
            <a:r>
              <a:rPr lang="en-US" altLang="en-US" sz="5100" dirty="0">
                <a:ea typeface="ＭＳ Ｐゴシック" panose="020B0600070205080204" pitchFamily="34" charset="-128"/>
              </a:rPr>
              <a:t>% residents who received influenza vaccine</a:t>
            </a:r>
          </a:p>
          <a:p>
            <a:r>
              <a:rPr lang="en-US" altLang="en-US" sz="5100" dirty="0">
                <a:ea typeface="ＭＳ Ｐゴシック" panose="020B0600070205080204" pitchFamily="34" charset="-128"/>
              </a:rPr>
              <a:t>% residents w one or more falls with major injury</a:t>
            </a:r>
          </a:p>
          <a:p>
            <a:endParaRPr lang="en-US" dirty="0"/>
          </a:p>
          <a:p>
            <a:pPr>
              <a:buFont typeface="Wingdings" panose="05000000000000000000" pitchFamily="2" charset="2"/>
              <a:buChar char="v"/>
            </a:pPr>
            <a:r>
              <a:rPr lang="en-US" dirty="0"/>
              <a:t>NRC Quality metrics entered monthly will be used in the event the above CMS data is not available. </a:t>
            </a:r>
          </a:p>
        </p:txBody>
      </p:sp>
      <p:sp>
        <p:nvSpPr>
          <p:cNvPr id="4" name="Text Placeholder 3">
            <a:extLst>
              <a:ext uri="{FF2B5EF4-FFF2-40B4-BE49-F238E27FC236}">
                <a16:creationId xmlns:a16="http://schemas.microsoft.com/office/drawing/2014/main" id="{EFB7E1D6-5C02-42AC-8B95-50BF9ECAC0FF}"/>
              </a:ext>
            </a:extLst>
          </p:cNvPr>
          <p:cNvSpPr>
            <a:spLocks noGrp="1"/>
          </p:cNvSpPr>
          <p:nvPr>
            <p:ph type="body" sz="quarter" idx="12"/>
          </p:nvPr>
        </p:nvSpPr>
        <p:spPr/>
        <p:txBody>
          <a:bodyPr/>
          <a:lstStyle/>
          <a:p>
            <a:r>
              <a:rPr lang="en-US" dirty="0"/>
              <a:t>Clinical Data = 1 point each</a:t>
            </a:r>
          </a:p>
        </p:txBody>
      </p:sp>
    </p:spTree>
    <p:extLst>
      <p:ext uri="{BB962C8B-B14F-4D97-AF65-F5344CB8AC3E}">
        <p14:creationId xmlns:p14="http://schemas.microsoft.com/office/powerpoint/2010/main" val="784968131"/>
      </p:ext>
    </p:extLst>
  </p:cSld>
  <p:clrMapOvr>
    <a:masterClrMapping/>
  </p:clrMapOvr>
</p:sld>
</file>

<file path=ppt/theme/theme1.xml><?xml version="1.0" encoding="utf-8"?>
<a:theme xmlns:a="http://schemas.openxmlformats.org/drawingml/2006/main" name="NRC-Health_Theme">
  <a:themeElements>
    <a:clrScheme name="NRC Health 2">
      <a:dk1>
        <a:srgbClr val="75787B"/>
      </a:dk1>
      <a:lt1>
        <a:srgbClr val="FFFFFF"/>
      </a:lt1>
      <a:dk2>
        <a:srgbClr val="3C3F40"/>
      </a:dk2>
      <a:lt2>
        <a:srgbClr val="C4BFB6"/>
      </a:lt2>
      <a:accent1>
        <a:srgbClr val="ED8B00"/>
      </a:accent1>
      <a:accent2>
        <a:srgbClr val="00A3E0"/>
      </a:accent2>
      <a:accent3>
        <a:srgbClr val="CE493A"/>
      </a:accent3>
      <a:accent4>
        <a:srgbClr val="A0B06D"/>
      </a:accent4>
      <a:accent5>
        <a:srgbClr val="4B669B"/>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C-Health_Theme" id="{8042D38C-AC65-B840-AAF1-70B01CC0A635}" vid="{CF29FF5F-779D-E340-A9CA-880F4CE89E38}"/>
    </a:ext>
  </a:extLst>
</a:theme>
</file>

<file path=ppt/theme/theme2.xml><?xml version="1.0" encoding="utf-8"?>
<a:theme xmlns:a="http://schemas.openxmlformats.org/drawingml/2006/main" name="NRC_PPT_Slide">
  <a:themeElements>
    <a:clrScheme name="NRC Health 2">
      <a:dk1>
        <a:srgbClr val="75787B"/>
      </a:dk1>
      <a:lt1>
        <a:srgbClr val="FFFFFF"/>
      </a:lt1>
      <a:dk2>
        <a:srgbClr val="3C3F40"/>
      </a:dk2>
      <a:lt2>
        <a:srgbClr val="C4BFB6"/>
      </a:lt2>
      <a:accent1>
        <a:srgbClr val="ED8B00"/>
      </a:accent1>
      <a:accent2>
        <a:srgbClr val="00A3E0"/>
      </a:accent2>
      <a:accent3>
        <a:srgbClr val="CE493A"/>
      </a:accent3>
      <a:accent4>
        <a:srgbClr val="A0B06D"/>
      </a:accent4>
      <a:accent5>
        <a:srgbClr val="4B669B"/>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C-Health_PPT_Template" id="{0AEEEB6C-84D4-0341-B2BE-D2904000CCAC}" vid="{9961FEEC-FE3F-7548-A35B-079D5144E7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NRC-Health_Theme</Template>
  <TotalTime>2142</TotalTime>
  <Words>2095</Words>
  <Application>Microsoft Office PowerPoint</Application>
  <PresentationFormat>Custom</PresentationFormat>
  <Paragraphs>182</Paragraphs>
  <Slides>20</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AppleSymbols</vt:lpstr>
      <vt:lpstr>Arial</vt:lpstr>
      <vt:lpstr>Arial Regular</vt:lpstr>
      <vt:lpstr>Calibri</vt:lpstr>
      <vt:lpstr>Georgia</vt:lpstr>
      <vt:lpstr>HiraMinProN-W3</vt:lpstr>
      <vt:lpstr>Wingdings</vt:lpstr>
      <vt:lpstr>NRC-Health_Theme</vt:lpstr>
      <vt:lpstr>NRC_PPT_Slide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Entry Worksheet</vt:lpstr>
      <vt:lpstr>PowerPoint Presentation</vt:lpstr>
      <vt:lpstr>PowerPoint Presentation</vt:lpstr>
      <vt:lpstr>PowerPoint Presentation</vt:lpstr>
      <vt:lpstr>PowerPoint Presentation</vt:lpstr>
      <vt:lpstr>PowerPoint Presentation</vt:lpstr>
      <vt:lpstr>PowerPoint Presentation</vt:lpstr>
    </vt:vector>
  </TitlesOfParts>
  <Company>National Research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Understanding</dc:title>
  <dc:creator>Teresa M. Costello</dc:creator>
  <cp:lastModifiedBy>Teresa Costello</cp:lastModifiedBy>
  <cp:revision>45</cp:revision>
  <dcterms:created xsi:type="dcterms:W3CDTF">2018-03-27T15:51:34Z</dcterms:created>
  <dcterms:modified xsi:type="dcterms:W3CDTF">2020-12-21T23:13:15Z</dcterms:modified>
</cp:coreProperties>
</file>