
<file path=[Content_Types].xml><?xml version="1.0" encoding="utf-8"?>
<Types xmlns="http://schemas.openxmlformats.org/package/2006/content-types">
  <Default Extension="88151440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4" r:id="rId5"/>
    <p:sldMasterId id="2147483672" r:id="rId6"/>
    <p:sldMasterId id="2147483707" r:id="rId7"/>
    <p:sldMasterId id="2147483718" r:id="rId8"/>
    <p:sldMasterId id="2147483729" r:id="rId9"/>
    <p:sldMasterId id="2147483742" r:id="rId10"/>
    <p:sldMasterId id="2147483754" r:id="rId11"/>
    <p:sldMasterId id="2147483764" r:id="rId12"/>
    <p:sldMasterId id="2147483776" r:id="rId13"/>
    <p:sldMasterId id="2147483787" r:id="rId14"/>
    <p:sldMasterId id="2147483791" r:id="rId15"/>
  </p:sldMasterIdLst>
  <p:notesMasterIdLst>
    <p:notesMasterId r:id="rId32"/>
  </p:notesMasterIdLst>
  <p:handoutMasterIdLst>
    <p:handoutMasterId r:id="rId33"/>
  </p:handoutMasterIdLst>
  <p:sldIdLst>
    <p:sldId id="336" r:id="rId16"/>
    <p:sldId id="2571" r:id="rId17"/>
    <p:sldId id="335" r:id="rId18"/>
    <p:sldId id="2565" r:id="rId19"/>
    <p:sldId id="338" r:id="rId20"/>
    <p:sldId id="2561" r:id="rId21"/>
    <p:sldId id="2568" r:id="rId22"/>
    <p:sldId id="2569" r:id="rId23"/>
    <p:sldId id="2549" r:id="rId24"/>
    <p:sldId id="2564" r:id="rId25"/>
    <p:sldId id="2566" r:id="rId26"/>
    <p:sldId id="2572" r:id="rId27"/>
    <p:sldId id="2562" r:id="rId28"/>
    <p:sldId id="2570" r:id="rId29"/>
    <p:sldId id="2567" r:id="rId30"/>
    <p:sldId id="376" r:id="rId31"/>
  </p:sldIdLst>
  <p:sldSz cx="9144000" cy="5148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2BB24B-8A83-7744-BE8C-2985E9995C0F}">
          <p14:sldIdLst>
            <p14:sldId id="336"/>
            <p14:sldId id="2571"/>
            <p14:sldId id="335"/>
            <p14:sldId id="2565"/>
            <p14:sldId id="338"/>
            <p14:sldId id="2561"/>
            <p14:sldId id="2568"/>
            <p14:sldId id="2569"/>
            <p14:sldId id="2549"/>
            <p14:sldId id="2564"/>
            <p14:sldId id="2566"/>
            <p14:sldId id="2572"/>
            <p14:sldId id="2562"/>
            <p14:sldId id="2570"/>
            <p14:sldId id="2567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758" userDrawn="1">
          <p15:clr>
            <a:srgbClr val="A4A3A4"/>
          </p15:clr>
        </p15:guide>
        <p15:guide id="4" orient="horz" pos="1190" userDrawn="1">
          <p15:clr>
            <a:srgbClr val="A4A3A4"/>
          </p15:clr>
        </p15:guide>
        <p15:guide id="5" orient="horz" pos="1334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  <p:cmAuthor id="5" name="Microsoft Office User" initials="Office [5]" lastIdx="1" clrIdx="4"/>
  <p:cmAuthor id="6" name="Justin Schuerman" initials="JS" lastIdx="1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D00"/>
    <a:srgbClr val="EE7400"/>
    <a:srgbClr val="EC7600"/>
    <a:srgbClr val="ED7600"/>
    <a:srgbClr val="EE7500"/>
    <a:srgbClr val="EA7600"/>
    <a:srgbClr val="EB7F00"/>
    <a:srgbClr val="EB7D00"/>
    <a:srgbClr val="ED8800"/>
    <a:srgbClr val="EA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E3CD9-F73E-4391-B058-F26D00EEF755}" v="11" dt="2022-09-01T20:06:14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227" autoAdjust="0"/>
  </p:normalViewPr>
  <p:slideViewPr>
    <p:cSldViewPr snapToGrid="0">
      <p:cViewPr varScale="1">
        <p:scale>
          <a:sx n="73" d="100"/>
          <a:sy n="73" d="100"/>
        </p:scale>
        <p:origin x="180" y="66"/>
      </p:cViewPr>
      <p:guideLst>
        <p:guide orient="horz" pos="758"/>
        <p:guide orient="horz" pos="1190"/>
        <p:guide orient="horz" pos="13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microsoft.com/office/2015/10/relationships/revisionInfo" Target="revisionInfo.xml"/><Relationship Id="rId21" Type="http://schemas.openxmlformats.org/officeDocument/2006/relationships/slide" Target="slides/slide6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C4E12E1-4362-DB4F-A0E3-985DBC83A8F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CAC05C58-A0E7-4042-8518-E16EE6CF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2050"/>
            <a:ext cx="55689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0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3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39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78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2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9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1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9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F5F82-5048-504B-A26C-93852C1E7B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35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8" y="3087141"/>
            <a:ext cx="8686801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ffset_504954_Woman_RGB_03.jpg">
            <a:extLst>
              <a:ext uri="{FF2B5EF4-FFF2-40B4-BE49-F238E27FC236}">
                <a16:creationId xmlns:a16="http://schemas.microsoft.com/office/drawing/2014/main" id="{20ECE687-DE74-F54A-8F2F-92F5A9E4A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15382"/>
          <a:stretch>
            <a:fillRect/>
          </a:stretch>
        </p:blipFill>
        <p:spPr bwMode="auto">
          <a:xfrm>
            <a:off x="0" y="0"/>
            <a:ext cx="9144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CABE081-414C-DE49-A503-C992E8EE3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3434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8878F12-CC1D-A245-B147-4893A0B1C7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3434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190454-4A3D-3A4C-AE07-C88A7A784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3788C4-50DC-6848-9635-FFC845B55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9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3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31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73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34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48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2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D2B0-AACA-4A2D-B333-5E85C28C3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9366" y="1453908"/>
            <a:ext cx="7886819" cy="31260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544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6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7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1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3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84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3B328-E9EC-7B43-A77E-5BAC762A9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551605-AD03-544E-9659-95CE5F41E0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A26B79-0BA3-D64E-96E6-C47F59CA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E02A3C-711C-D44F-895E-9D90D5A6CCC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0E95A6-5832-624D-9DAC-721ED449A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9C3C7-422E-6443-8D8F-F0BAFF9C7C4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5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00318-BECC-6649-BA34-A7032AAD1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6B1056-0280-DF45-AA4E-2C0FE97E23D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C39EF-C441-1E4F-94AF-895EB0B1A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61111-C7E4-014F-BC47-7F7C3B3AC53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0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FEEC-F8BF-FF4A-B999-D51CD6DA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07292C-B790-294C-8A49-5C83B5C64C6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3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4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7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3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88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9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8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61482"/>
            <a:ext cx="8686800" cy="414390"/>
          </a:xfrm>
        </p:spPr>
        <p:txBody>
          <a:bodyPr tIns="0" bIns="0"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D3F-A578-8944-95C1-4EBD33122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600" y="288924"/>
            <a:ext cx="8686800" cy="272557"/>
          </a:xfrm>
        </p:spPr>
        <p:txBody>
          <a:bodyPr tIns="0" bIns="0" anchor="b">
            <a:normAutofit/>
          </a:bodyPr>
          <a:lstStyle>
            <a:lvl1pPr marL="0" indent="0">
              <a:buFontTx/>
              <a:buNone/>
              <a:defRPr sz="1200" spc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4A38B45-4FA8-D944-9030-6752EE411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FEBC03F-F091-ED43-A685-F72FBF640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A3B8C46-D281-1C49-BDF0-52743A6734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04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D581F66-61FE-EC46-9EA2-B69A60724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13F6F2F3-DF0D-B34C-93F2-90ED8EA5E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87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EDF084A-9BDB-CB45-BDE1-97C7239827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9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EA76F-394B-5F49-8318-7A37B3F8C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589" y="3216769"/>
            <a:ext cx="5486400" cy="1460005"/>
          </a:xfrm>
        </p:spPr>
        <p:txBody>
          <a:bodyPr tIns="274320" bIns="274320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8A028-B085-BF48-8E9C-E382BC8717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554480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F29890EA-481E-8744-9552-3F773F0911FE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297679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3ED5D9C8-B77F-BE45-832A-AC50EDC7B00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040878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8D1AC107-6F5E-0044-B956-CDD1339F6F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00800" y="3489571"/>
            <a:ext cx="1828800" cy="914400"/>
          </a:xfrm>
        </p:spPr>
        <p:txBody>
          <a:bodyPr lIns="274320" tIns="274320" rIns="274320" bIns="27432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761A46B-D228-994F-8E42-94AFDD772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56792" y="4783138"/>
            <a:ext cx="2936875" cy="27463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i="1" u="sng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52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344575"/>
            <a:ext cx="4343401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108534"/>
            <a:ext cx="4343400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557578"/>
            <a:ext cx="4343400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6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9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 userDrawn="1"/>
        </p:nvSpPr>
        <p:spPr>
          <a:xfrm>
            <a:off x="4" y="3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1285748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38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57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767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E3B010-7C3C-E247-A81E-5DB13B7B2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1609"/>
            <a:ext cx="9144000" cy="2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1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1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38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574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767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827160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8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599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E2B44F-6B2E-A848-9335-43B58A9F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5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3" y="2117725"/>
            <a:ext cx="2743199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2" y="2802733"/>
            <a:ext cx="2743199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3" y="2803525"/>
            <a:ext cx="2743199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117725"/>
            <a:ext cx="2743199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3" y="2117725"/>
            <a:ext cx="2743199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3" y="2803525"/>
            <a:ext cx="2743199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1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14768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895" marR="0" indent="-34289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1"/>
            </a:lvl1pPr>
            <a:lvl2pPr marL="742937" marR="0" indent="-28574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1"/>
            </a:lvl2pPr>
            <a:lvl3pPr marL="1142980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171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363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091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4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1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2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7691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2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895" marR="0" indent="-34289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37" marR="0" indent="-28574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2980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171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363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8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60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895" marR="0" indent="-34289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37" marR="0" indent="-285745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2980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171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363" marR="0" indent="-228596" algn="l" defTabSz="91438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8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815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59181D-7723-D74F-A921-693AA22C1E39}"/>
              </a:ext>
            </a:extLst>
          </p:cNvPr>
          <p:cNvSpPr/>
          <p:nvPr userDrawn="1"/>
        </p:nvSpPr>
        <p:spPr>
          <a:xfrm>
            <a:off x="1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ct val="120000"/>
              </a:lnSpc>
            </a:pPr>
            <a:r>
              <a:rPr lang="en-US" sz="800" kern="60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ct val="120000"/>
              </a:lnSpc>
            </a:pPr>
            <a:r>
              <a:rPr lang="en-US" sz="800" kern="600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C7D453-A464-E642-AE83-8FA7075B5C5B}"/>
              </a:ext>
            </a:extLst>
          </p:cNvPr>
          <p:cNvSpPr txBox="1">
            <a:spLocks/>
          </p:cNvSpPr>
          <p:nvPr userDrawn="1"/>
        </p:nvSpPr>
        <p:spPr>
          <a:xfrm>
            <a:off x="195425" y="4723943"/>
            <a:ext cx="2555272" cy="20980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400" kern="600" spc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10.20.1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1122D-5F91-C54E-8DC8-D47750EF3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425" y="2462558"/>
            <a:ext cx="1674650" cy="48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1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11254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2001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1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92" indent="0">
              <a:buFontTx/>
              <a:buNone/>
              <a:defRPr/>
            </a:lvl2pPr>
            <a:lvl3pPr marL="914384" indent="0">
              <a:buFontTx/>
              <a:buNone/>
              <a:defRPr/>
            </a:lvl3pPr>
            <a:lvl4pPr marL="1371574" indent="0">
              <a:buFontTx/>
              <a:buNone/>
              <a:defRPr/>
            </a:lvl4pPr>
            <a:lvl5pPr marL="1828767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30151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4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5653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E75370-EF20-483C-B0E8-2DC2F61B6499}"/>
              </a:ext>
            </a:extLst>
          </p:cNvPr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32166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533155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39794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52387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97725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75097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0351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2573338"/>
            <a:ext cx="4343400" cy="186848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74726"/>
            <a:ext cx="43434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0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3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7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98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40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9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1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518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6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thosc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" t="16335" b="7946"/>
          <a:stretch/>
        </p:blipFill>
        <p:spPr>
          <a:xfrm>
            <a:off x="0" y="177800"/>
            <a:ext cx="9143999" cy="4970462"/>
          </a:xfrm>
          <a:prstGeom prst="rect">
            <a:avLst/>
          </a:prstGeom>
        </p:spPr>
      </p:pic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3434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3434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61482"/>
            <a:ext cx="8686800" cy="414390"/>
          </a:xfrm>
        </p:spPr>
        <p:txBody>
          <a:bodyPr tIns="0" bIns="0" anchor="ctr"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D3F-A578-8944-95C1-4EBD33122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600" y="288924"/>
            <a:ext cx="8686800" cy="272557"/>
          </a:xfrm>
        </p:spPr>
        <p:txBody>
          <a:bodyPr tIns="0" bIns="0" anchor="b">
            <a:normAutofit/>
          </a:bodyPr>
          <a:lstStyle>
            <a:lvl1pPr marL="0" indent="0">
              <a:buFontTx/>
              <a:buNone/>
              <a:defRPr sz="1200" spc="100" baseline="0">
                <a:solidFill>
                  <a:schemeClr val="bg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4A38B45-4FA8-D944-9030-6752EE411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FEBC03F-F091-ED43-A685-F72FBF640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A3B8C46-D281-1C49-BDF0-52743A6734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04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D581F66-61FE-EC46-9EA2-B69A60724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13F6F2F3-DF0D-B34C-93F2-90ED8EA5E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87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EDF084A-9BDB-CB45-BDE1-97C7239827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9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EA76F-394B-5F49-8318-7A37B3F8C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589" y="3216769"/>
            <a:ext cx="5486400" cy="1460005"/>
          </a:xfrm>
        </p:spPr>
        <p:txBody>
          <a:bodyPr tIns="274320" bIns="274320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8A028-B085-BF48-8E9C-E382BC8717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554480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F29890EA-481E-8744-9552-3F773F0911FE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297679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3ED5D9C8-B77F-BE45-832A-AC50EDC7B00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040878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8D1AC107-6F5E-0044-B956-CDD1339F6F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00800" y="3489571"/>
            <a:ext cx="1828800" cy="914400"/>
          </a:xfrm>
        </p:spPr>
        <p:txBody>
          <a:bodyPr lIns="274320" tIns="274320" rIns="274320" bIns="27432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761A46B-D228-994F-8E42-94AFDD772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56792" y="4783138"/>
            <a:ext cx="2936875" cy="27463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i="1" u="sng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8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6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8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91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rIns="0" bIns="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46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663D87-147E-2B4A-B0C3-93DB0A76B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22872"/>
            <a:ext cx="7859712" cy="1024953"/>
          </a:xfrm>
        </p:spPr>
        <p:txBody>
          <a:bodyPr t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Georgia" panose="02040502050405020303" pitchFamily="18" charset="0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  <a:br>
              <a:rPr lang="en-US"/>
            </a:br>
            <a:r>
              <a:rPr lang="en-US"/>
              <a:t>(Use this layout for multi-line titles)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979893"/>
            <a:ext cx="7859713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multi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674FF4-E273-7B4A-90E4-CF31C1304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5530" y="697338"/>
            <a:ext cx="1005840" cy="993775"/>
          </a:xfrm>
          <a:prstGeom prst="roundRect">
            <a:avLst>
              <a:gd name="adj" fmla="val 6124"/>
            </a:avLst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3" y="1985818"/>
            <a:ext cx="7859714" cy="2383417"/>
          </a:xfrm>
        </p:spPr>
        <p:txBody>
          <a:bodyPr tIns="0" rIns="0" bIns="91440" anchor="ctr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2D7450-5E38-2B4C-A558-11B7EE8A3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1270" y="616521"/>
            <a:ext cx="6469306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0E521E-1063-614D-8CC9-6404C8591F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1266" y="1239398"/>
            <a:ext cx="6469307" cy="408427"/>
          </a:xfrm>
        </p:spPr>
        <p:txBody>
          <a:bodyPr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342900" indent="0">
              <a:buNone/>
              <a:defRPr sz="1000" b="1"/>
            </a:lvl2pPr>
            <a:lvl3pPr marL="685800" indent="0">
              <a:buNone/>
              <a:defRPr sz="1000" b="1"/>
            </a:lvl3pPr>
            <a:lvl4pPr marL="1028700" indent="0">
              <a:buNone/>
              <a:defRPr sz="1000" b="1"/>
            </a:lvl4pPr>
            <a:lvl5pPr marL="1371600" indent="0">
              <a:buNone/>
              <a:defRPr sz="1000" b="1"/>
            </a:lvl5pPr>
          </a:lstStyle>
          <a:p>
            <a:pPr lvl="0"/>
            <a:r>
              <a:rPr lang="en-US"/>
              <a:t>Click to edit text</a:t>
            </a:r>
          </a:p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247C7FC7-9FC9-634E-B313-EE017D171771}"/>
              </a:ext>
            </a:extLst>
          </p:cNvPr>
          <p:cNvSpPr/>
          <p:nvPr/>
        </p:nvSpPr>
        <p:spPr>
          <a:xfrm>
            <a:off x="462119" y="779028"/>
            <a:ext cx="1172662" cy="833316"/>
          </a:xfrm>
          <a:prstGeom prst="roundRect">
            <a:avLst>
              <a:gd name="adj" fmla="val 507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3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8">
          <p15:clr>
            <a:srgbClr val="FBAE40"/>
          </p15:clr>
        </p15:guide>
        <p15:guide id="2" orient="horz" pos="1248">
          <p15:clr>
            <a:srgbClr val="FBAE40"/>
          </p15:clr>
        </p15:guide>
        <p15:guide id="3" orient="horz" pos="277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159DA5-EA72-404A-960D-7E9F20667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3352521"/>
            <a:ext cx="7498114" cy="91399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DDA246-F07E-8548-A931-1A20635FA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513" y="1593018"/>
            <a:ext cx="7504465" cy="1739243"/>
          </a:xfrm>
        </p:spPr>
        <p:txBody>
          <a:bodyPr bIns="0" anchor="b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60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05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2" y="1447800"/>
            <a:ext cx="3739423" cy="2914650"/>
          </a:xfrm>
        </p:spPr>
        <p:txBody>
          <a:bodyPr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1152" y="1447800"/>
            <a:ext cx="3739423" cy="2914650"/>
          </a:xfrm>
        </p:spPr>
        <p:txBody>
          <a:bodyPr tIns="0" rIns="0" bIns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441C27-3BE2-F04D-BDEC-C7FA863B5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/>
          <a:lstStyle/>
          <a:p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695617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B871932-A0EF-3E4C-9891-0444B7B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616521"/>
            <a:ext cx="7859713" cy="622876"/>
          </a:xfrm>
        </p:spPr>
        <p:txBody>
          <a:bodyPr tIns="0" rIns="0" bIns="0" anchor="ctr" anchorCtr="0"/>
          <a:lstStyle/>
          <a:p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2827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thosc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6391" b="6941"/>
          <a:stretch/>
        </p:blipFill>
        <p:spPr>
          <a:xfrm flipH="1">
            <a:off x="0" y="2"/>
            <a:ext cx="9144000" cy="514826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pPr/>
              <a:t>September 2, 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4C4DBE4-196A-B143-8151-97C6BCAFB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0005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C85359-1994-424B-97BF-DD40050370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0005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C06FCD-B24E-824A-9181-6BBF69ABCA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357" y="4756630"/>
            <a:ext cx="466344" cy="2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7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561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390C69-4876-FD4B-93AB-8D985DF03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2325511"/>
            <a:ext cx="2814636" cy="2056372"/>
          </a:xfrm>
        </p:spPr>
        <p:txBody>
          <a:bodyPr tIns="0" rIns="0" bIns="91440" anchor="t" anchorCtr="0"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95751" y="779463"/>
            <a:ext cx="4314824" cy="3586162"/>
          </a:xfrm>
          <a:prstGeom prst="roundRect">
            <a:avLst>
              <a:gd name="adj" fmla="val 2950"/>
            </a:avLst>
          </a:prstGeom>
        </p:spPr>
        <p:txBody>
          <a:bodyPr bIns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7672" algn="r"/>
                <a:tab pos="2313432" algn="r"/>
              </a:tabLst>
              <a:defRPr sz="700"/>
            </a:lvl1pPr>
          </a:lstStyle>
          <a:p>
            <a:pPr>
              <a:defRPr/>
            </a:pPr>
            <a:r>
              <a:rPr lang="en-US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3C3F40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37DCE6-3357-F741-B39F-5D6CDB3DA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771525"/>
            <a:ext cx="2814637" cy="1260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latin typeface="Georgia" panose="02040502050405020303" pitchFamily="18" charset="0"/>
              </a:defRPr>
            </a:lvl1pPr>
            <a:lvl2pPr marL="342900" indent="0">
              <a:buFontTx/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FontTx/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FontTx/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FontTx/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4525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5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53805" y="779463"/>
            <a:ext cx="5256770" cy="3586162"/>
          </a:xfrm>
          <a:prstGeom prst="roundRect">
            <a:avLst>
              <a:gd name="adj" fmla="val 2990"/>
            </a:avLst>
          </a:prstGeom>
        </p:spPr>
        <p:txBody>
          <a:bodyPr bIns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7672" algn="r"/>
                <a:tab pos="2313432" algn="r"/>
              </a:tabLst>
              <a:defRPr sz="700"/>
            </a:lvl1pPr>
          </a:lstStyle>
          <a:p>
            <a:pPr>
              <a:defRPr/>
            </a:pPr>
            <a:r>
              <a:rPr lang="en-US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mtClean="0">
                <a:solidFill>
                  <a:srgbClr val="3C3F40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3C3F40">
                  <a:lumMod val="60000"/>
                  <a:lumOff val="4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09670-26D2-472F-83D6-C982BC35C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779463"/>
            <a:ext cx="2052081" cy="358616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Georgia" panose="02040502050405020303" pitchFamily="18" charset="0"/>
              </a:defRPr>
            </a:lvl1pPr>
            <a:lvl2pPr marL="342900" indent="0">
              <a:buNone/>
              <a:defRPr sz="2800">
                <a:latin typeface="Georgia" panose="02040502050405020303" pitchFamily="18" charset="0"/>
              </a:defRPr>
            </a:lvl2pPr>
            <a:lvl3pPr marL="687388" indent="0">
              <a:buNone/>
              <a:defRPr sz="2800">
                <a:latin typeface="Georgia" panose="02040502050405020303" pitchFamily="18" charset="0"/>
              </a:defRPr>
            </a:lvl3pPr>
            <a:lvl4pPr marL="1031875" indent="0">
              <a:buNone/>
              <a:defRPr sz="2800">
                <a:latin typeface="Georgia" panose="02040502050405020303" pitchFamily="18" charset="0"/>
              </a:defRPr>
            </a:lvl4pPr>
            <a:lvl5pPr marL="1376363" indent="0">
              <a:buNone/>
              <a:defRPr sz="28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7442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F104371-7E4A-424B-9370-7DD7099A268A}"/>
              </a:ext>
            </a:extLst>
          </p:cNvPr>
          <p:cNvSpPr/>
          <p:nvPr userDrawn="1"/>
        </p:nvSpPr>
        <p:spPr>
          <a:xfrm>
            <a:off x="365124" y="1187449"/>
            <a:ext cx="8413115" cy="3544889"/>
          </a:xfrm>
          <a:prstGeom prst="roundRect">
            <a:avLst>
              <a:gd name="adj" fmla="val 4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6B5FFD-146D-A54E-8D80-AF60DBF73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5878" y="2728026"/>
            <a:ext cx="4437063" cy="1634425"/>
          </a:xfrm>
        </p:spPr>
        <p:txBody>
          <a:bodyPr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BA550-DB6C-3144-84CB-D11EEC62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96" y="1443789"/>
            <a:ext cx="4436537" cy="1266302"/>
          </a:xfrm>
        </p:spPr>
        <p:txBody>
          <a:bodyPr tIns="182880" bIns="1828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A20E6-B48D-9B4B-81F0-367E33F1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6DB17-74C8-9E46-AD28-A6EAC53E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C93B4-2A85-364E-BC59-343B38A1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 sz="700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z="700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 sz="700"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D294AF2-ED09-E643-9773-B3F3DE90BF56}"/>
              </a:ext>
            </a:extLst>
          </p:cNvPr>
          <p:cNvSpPr/>
          <p:nvPr/>
        </p:nvSpPr>
        <p:spPr>
          <a:xfrm flipH="1">
            <a:off x="6069961" y="790574"/>
            <a:ext cx="2798457" cy="3330832"/>
          </a:xfrm>
          <a:prstGeom prst="roundRect">
            <a:avLst>
              <a:gd name="adj" fmla="val 507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C818243C-75B3-1E4F-94CC-D60922BF8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367" y="431435"/>
            <a:ext cx="401634" cy="420927"/>
          </a:xfrm>
          <a:prstGeom prst="rect">
            <a:avLst/>
          </a:prstGeom>
        </p:spPr>
      </p:pic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2AE033E0-B1F1-1146-B79E-783503FF6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3070" y="415925"/>
            <a:ext cx="3001383" cy="3946525"/>
          </a:xfrm>
          <a:prstGeom prst="roundRect">
            <a:avLst>
              <a:gd name="adj" fmla="val 3144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F9BE4F-78C1-8945-9562-99F0F979C6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5110" y="1"/>
            <a:ext cx="4457123" cy="1183384"/>
          </a:xfrm>
        </p:spPr>
        <p:txBody>
          <a:bodyPr tIns="274320" bIns="27432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Tx/>
              <a:buNone/>
              <a:tabLst/>
              <a:defRPr sz="1100"/>
            </a:lvl1pPr>
            <a:lvl2pPr marL="342900" indent="0">
              <a:buFontTx/>
              <a:buNone/>
              <a:defRPr sz="1200"/>
            </a:lvl2pPr>
            <a:lvl3pPr marL="687388" indent="0">
              <a:buFontTx/>
              <a:buNone/>
              <a:defRPr sz="1200"/>
            </a:lvl3pPr>
            <a:lvl4pPr marL="1031875" indent="0">
              <a:buFontTx/>
              <a:buNone/>
              <a:defRPr sz="1200"/>
            </a:lvl4pPr>
            <a:lvl5pPr marL="1376363" indent="0">
              <a:buFontTx/>
              <a:buNone/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D8B00"/>
              </a:buClr>
              <a:buSzTx/>
              <a:buFontTx/>
              <a:buNone/>
              <a:tabLst/>
              <a:defRPr/>
            </a:pPr>
            <a:r>
              <a:rPr lang="en-US"/>
              <a:t>TYPE ORGANIZATION NAME HERE</a:t>
            </a:r>
            <a:br>
              <a:rPr lang="en-US"/>
            </a:br>
            <a:r>
              <a:rPr lang="en-US"/>
              <a:t>Type mission or vision here</a:t>
            </a:r>
          </a:p>
        </p:txBody>
      </p:sp>
    </p:spTree>
    <p:extLst>
      <p:ext uri="{BB962C8B-B14F-4D97-AF65-F5344CB8AC3E}">
        <p14:creationId xmlns:p14="http://schemas.microsoft.com/office/powerpoint/2010/main" val="22401256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C0C12F-D40C-BB43-8124-23F1775CE7AF}"/>
              </a:ext>
            </a:extLst>
          </p:cNvPr>
          <p:cNvSpPr/>
          <p:nvPr userDrawn="1"/>
        </p:nvSpPr>
        <p:spPr>
          <a:xfrm>
            <a:off x="1" y="0"/>
            <a:ext cx="9143999" cy="2987526"/>
          </a:xfrm>
          <a:prstGeom prst="rect">
            <a:avLst/>
          </a:prstGeom>
          <a:gradFill flip="none" rotWithShape="1">
            <a:gsLst>
              <a:gs pos="1000">
                <a:srgbClr val="EA6D00"/>
              </a:gs>
              <a:gs pos="48000">
                <a:srgbClr val="EB8000"/>
              </a:gs>
              <a:gs pos="23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19439-53E4-7245-AF6F-5B5C5E53E0CC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793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C8054-F36D-BF42-8065-7BB20E370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7CA55-0917-9C44-A185-F530901EDDD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312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September 2, 2022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1614C6-D999-FD49-9936-3631BE47D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541F4-D860-834B-B786-839163FC564F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1.emf"/><Relationship Id="rId5" Type="http://schemas.openxmlformats.org/officeDocument/2006/relationships/image" Target="../media/image1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049999-2E7B-6E46-A8FA-49594595F684}"/>
              </a:ext>
            </a:extLst>
          </p:cNvPr>
          <p:cNvSpPr/>
          <p:nvPr userDrawn="1"/>
        </p:nvSpPr>
        <p:spPr>
          <a:xfrm>
            <a:off x="1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354E7-B52C-EB40-AB79-4D7A473AA95F}"/>
              </a:ext>
            </a:extLst>
          </p:cNvPr>
          <p:cNvSpPr/>
          <p:nvPr userDrawn="1"/>
        </p:nvSpPr>
        <p:spPr>
          <a:xfrm flipV="1">
            <a:off x="1" y="4618237"/>
            <a:ext cx="9143999" cy="530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B38DB-B7B1-DF4D-932E-C5A152D0764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031" y="4685870"/>
            <a:ext cx="640080" cy="4082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730512-4B4C-9A46-9400-6689F5236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76C791D8-2D4C-094D-8290-DC5A99EA95DD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E2A24-79ED-A248-842E-9FD84E9B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9" r:id="rId3"/>
    <p:sldLayoutId id="2147483691" r:id="rId4"/>
    <p:sldLayoutId id="2147483688" r:id="rId5"/>
    <p:sldLayoutId id="2147483690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B4947B31-3E55-C64F-9630-A1BA4F9D6131}"/>
              </a:ext>
            </a:extLst>
          </p:cNvPr>
          <p:cNvSpPr/>
          <p:nvPr userDrawn="1"/>
        </p:nvSpPr>
        <p:spPr>
          <a:xfrm rot="5400000">
            <a:off x="2230031" y="-1813719"/>
            <a:ext cx="4315637" cy="8775701"/>
          </a:xfrm>
          <a:prstGeom prst="round2SameRect">
            <a:avLst>
              <a:gd name="adj1" fmla="val 367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16521"/>
            <a:ext cx="7859713" cy="62287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445963"/>
            <a:ext cx="7859713" cy="2917348"/>
          </a:xfrm>
          <a:prstGeom prst="rect">
            <a:avLst/>
          </a:prstGeom>
        </p:spPr>
        <p:txBody>
          <a:bodyPr vert="horz" lIns="0" tIns="0" rIns="0" bIns="91440" rtlCol="0" anchor="ctr" anchorCtr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4736402"/>
            <a:ext cx="232029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36402"/>
            <a:ext cx="3086100" cy="411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36402"/>
            <a:ext cx="2320290" cy="41186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33575" algn="l"/>
                <a:tab pos="2276475" algn="r"/>
              </a:tabLst>
              <a:defRPr sz="9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tabLst>
                <a:tab pos="1947672" algn="r"/>
                <a:tab pos="2313432" algn="r"/>
              </a:tabLst>
              <a:defRPr/>
            </a:pPr>
            <a:r>
              <a:rPr lang="en-US" sz="700">
                <a:cs typeface="Arial" panose="020B0604020202020204" pitchFamily="34" charset="0"/>
              </a:rPr>
              <a:t>	© NRC Health	</a:t>
            </a:r>
            <a:fld id="{979F391A-5BD9-5F4C-89DD-9082DDC9CD4E}" type="slidenum">
              <a:rPr lang="en-US" sz="700" smtClean="0">
                <a:cs typeface="Arial" panose="020B0604020202020204" pitchFamily="34" charset="0"/>
              </a:rPr>
              <a:pPr>
                <a:tabLst>
                  <a:tab pos="1947672" algn="r"/>
                  <a:tab pos="2313432" algn="r"/>
                </a:tabLst>
                <a:defRPr/>
              </a:pPr>
              <a:t>‹#›</a:t>
            </a:fld>
            <a:endParaRPr lang="en-US" sz="7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7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36538" indent="-236538" algn="l" defTabSz="685800" rtl="0" eaLnBrk="1" latinLnBrk="0" hangingPunct="1">
        <a:lnSpc>
          <a:spcPct val="120000"/>
        </a:lnSpc>
        <a:spcBef>
          <a:spcPts val="750"/>
        </a:spcBef>
        <a:buClr>
          <a:srgbClr val="ED8B00"/>
        </a:buClr>
        <a:buFont typeface="Wingdings" pitchFamily="2" charset="2"/>
        <a:buChar char="§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81025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25513" indent="-2381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3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57300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601788" indent="-225425" algn="l" defTabSz="685800" rtl="0" eaLnBrk="1" latinLnBrk="0" hangingPunct="1">
        <a:lnSpc>
          <a:spcPct val="120000"/>
        </a:lnSpc>
        <a:spcBef>
          <a:spcPts val="375"/>
        </a:spcBef>
        <a:buClr>
          <a:srgbClr val="ED8B00"/>
        </a:buClr>
        <a:buFont typeface="Wingdings" pitchFamily="2" charset="2"/>
        <a:buChar char="§"/>
        <a:tabLst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460">
          <p15:clr>
            <a:srgbClr val="F26B43"/>
          </p15:clr>
        </p15:guide>
        <p15:guide id="4" pos="230">
          <p15:clr>
            <a:srgbClr val="F26B43"/>
          </p15:clr>
        </p15:guide>
        <p15:guide id="5" orient="horz" pos="1620">
          <p15:clr>
            <a:srgbClr val="F26B43"/>
          </p15:clr>
        </p15:guide>
        <p15:guide id="7" orient="horz" pos="260">
          <p15:clr>
            <a:srgbClr val="F26B43"/>
          </p15:clr>
        </p15:guide>
        <p15:guide id="11" orient="horz" pos="2981">
          <p15:clr>
            <a:srgbClr val="F26B43"/>
          </p15:clr>
        </p15:guide>
        <p15:guide id="12" pos="5298">
          <p15:clr>
            <a:srgbClr val="F26B43"/>
          </p15:clr>
        </p15:guide>
        <p15:guide id="14" pos="5528">
          <p15:clr>
            <a:srgbClr val="F26B43"/>
          </p15:clr>
        </p15:guide>
        <p15:guide id="15" orient="horz" pos="2748">
          <p15:clr>
            <a:srgbClr val="F26B43"/>
          </p15:clr>
        </p15:guide>
        <p15:guide id="17" orient="horz" pos="386">
          <p15:clr>
            <a:srgbClr val="F26B43"/>
          </p15:clr>
        </p15:guide>
        <p15:guide id="18" orient="horz" pos="780">
          <p15:clr>
            <a:srgbClr val="F26B43"/>
          </p15:clr>
        </p15:guide>
        <p15:guide id="21" orient="horz" pos="908">
          <p15:clr>
            <a:srgbClr val="F26B43"/>
          </p15:clr>
        </p15:guide>
        <p15:guide id="22" pos="34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7ED7B29-4946-D646-A2D3-69951337F812}"/>
              </a:ext>
            </a:extLst>
          </p:cNvPr>
          <p:cNvSpPr txBox="1">
            <a:spLocks/>
          </p:cNvSpPr>
          <p:nvPr userDrawn="1"/>
        </p:nvSpPr>
        <p:spPr>
          <a:xfrm>
            <a:off x="2990851" y="4676775"/>
            <a:ext cx="5924549" cy="471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kern="1000" spc="50" baseline="0">
                <a:solidFill>
                  <a:schemeClr val="tx1"/>
                </a:solidFill>
              </a:rPr>
              <a:t>NRC Health Symposium  </a:t>
            </a:r>
            <a:r>
              <a:rPr lang="en-US" sz="900" kern="1000" spc="50" baseline="0">
                <a:solidFill>
                  <a:schemeClr val="accent1"/>
                </a:solidFill>
              </a:rPr>
              <a:t>|  </a:t>
            </a:r>
            <a:r>
              <a:rPr lang="en-US" sz="900" kern="1000" spc="50" baseline="0">
                <a:solidFill>
                  <a:schemeClr val="tx1"/>
                </a:solidFill>
              </a:rPr>
              <a:t>A journey to understanding </a:t>
            </a:r>
            <a:r>
              <a:rPr lang="en-US" sz="900" kern="1000" spc="50" baseline="0">
                <a:solidFill>
                  <a:schemeClr val="accent1"/>
                </a:solidFill>
              </a:rPr>
              <a:t> |</a:t>
            </a:r>
            <a:r>
              <a:rPr lang="en-US" sz="900" b="1" kern="1000" spc="50" baseline="0">
                <a:solidFill>
                  <a:schemeClr val="tx1"/>
                </a:solidFill>
              </a:rPr>
              <a:t>#</a:t>
            </a:r>
            <a:r>
              <a:rPr lang="en-US" sz="900" b="1" kern="1000" spc="50" baseline="0" err="1">
                <a:solidFill>
                  <a:schemeClr val="tx1"/>
                </a:solidFill>
              </a:rPr>
              <a:t>NRCSymp</a:t>
            </a:r>
            <a:fld id="{CBB56AC4-A563-F149-978E-498F8DDB5D40}" type="slidenum">
              <a:rPr lang="en-US" sz="900" b="0" kern="1000" spc="50" baseline="0" smtClean="0">
                <a:solidFill>
                  <a:schemeClr val="tx1"/>
                </a:solidFill>
              </a:rPr>
              <a:t>‹#›</a:t>
            </a:fld>
            <a:endParaRPr lang="en-US" sz="900" b="0" kern="1000" spc="5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orient="horz" pos="614" userDrawn="1">
          <p15:clr>
            <a:srgbClr val="F26B43"/>
          </p15:clr>
        </p15:guide>
        <p15:guide id="9" orient="horz" pos="758" userDrawn="1">
          <p15:clr>
            <a:srgbClr val="F26B43"/>
          </p15:clr>
        </p15:guide>
        <p15:guide id="10" pos="288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3744" userDrawn="1">
          <p15:clr>
            <a:srgbClr val="F26B43"/>
          </p15:clr>
        </p15:guide>
        <p15:guide id="14" pos="4608" userDrawn="1">
          <p15:clr>
            <a:srgbClr val="F26B43"/>
          </p15:clr>
        </p15:guide>
        <p15:guide id="15" pos="2016" userDrawn="1">
          <p15:clr>
            <a:srgbClr val="F26B43"/>
          </p15:clr>
        </p15:guide>
        <p15:guide id="18" orient="horz" pos="2774" userDrawn="1">
          <p15:clr>
            <a:srgbClr val="F26B43"/>
          </p15:clr>
        </p15:guide>
        <p15:guide id="19" orient="horz" pos="1766" userDrawn="1">
          <p15:clr>
            <a:srgbClr val="F26B43"/>
          </p15:clr>
        </p15:guide>
        <p15:guide id="20" orient="horz" pos="1190" userDrawn="1">
          <p15:clr>
            <a:srgbClr val="F26B43"/>
          </p15:clr>
        </p15:guide>
        <p15:guide id="21" orient="horz" pos="1334" userDrawn="1">
          <p15:clr>
            <a:srgbClr val="F26B43"/>
          </p15:clr>
        </p15:guide>
        <p15:guide id="22" orient="horz" pos="1622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FA3CE4-2197-854C-A179-1DF909E3F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FEC677-B889-0A49-9DE7-ED2A5B3EE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872E3-1550-214E-8FE5-70D19ABAC450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80C6B-2C78-4643-83A7-B4D56843F7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705" r:id="rId3"/>
    <p:sldLayoutId id="2147483706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pos="5616" userDrawn="1">
          <p15:clr>
            <a:srgbClr val="F26B43"/>
          </p15:clr>
        </p15:guide>
        <p15:guide id="8" pos="5472" userDrawn="1">
          <p15:clr>
            <a:srgbClr val="F26B43"/>
          </p15:clr>
        </p15:guide>
        <p15:guide id="9" orient="horz" pos="183" userDrawn="1">
          <p15:clr>
            <a:srgbClr val="F26B43"/>
          </p15:clr>
        </p15:guide>
        <p15:guide id="10" orient="horz" pos="614" userDrawn="1">
          <p15:clr>
            <a:srgbClr val="F26B43"/>
          </p15:clr>
        </p15:guide>
        <p15:guide id="11" orient="horz" pos="758" userDrawn="1">
          <p15:clr>
            <a:srgbClr val="F26B43"/>
          </p15:clr>
        </p15:guide>
        <p15:guide id="12" pos="1152" userDrawn="1">
          <p15:clr>
            <a:srgbClr val="F26B43"/>
          </p15:clr>
        </p15:guide>
        <p15:guide id="13" pos="2016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6" pos="3744" userDrawn="1">
          <p15:clr>
            <a:srgbClr val="F26B43"/>
          </p15:clr>
        </p15:guide>
        <p15:guide id="17" pos="4608" userDrawn="1">
          <p15:clr>
            <a:srgbClr val="F26B43"/>
          </p15:clr>
        </p15:guide>
        <p15:guide id="19" orient="horz" pos="2946" userDrawn="1">
          <p15:clr>
            <a:srgbClr val="F26B43"/>
          </p15:clr>
        </p15:guide>
        <p15:guide id="20" orient="horz" pos="2798" userDrawn="1">
          <p15:clr>
            <a:srgbClr val="F26B43"/>
          </p15:clr>
        </p15:guide>
        <p15:guide id="21" orient="horz" pos="1190" userDrawn="1">
          <p15:clr>
            <a:srgbClr val="F26B43"/>
          </p15:clr>
        </p15:guide>
        <p15:guide id="22" orient="horz" pos="13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8" r:id="rId4"/>
    <p:sldLayoutId id="2147483692" r:id="rId5"/>
    <p:sldLayoutId id="2147483681" r:id="rId6"/>
    <p:sldLayoutId id="2147483693" r:id="rId7"/>
    <p:sldLayoutId id="2147483682" r:id="rId8"/>
    <p:sldLayoutId id="2147483703" r:id="rId9"/>
    <p:sldLayoutId id="2147483683" r:id="rId10"/>
    <p:sldLayoutId id="214748374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orient="horz" pos="614" userDrawn="1">
          <p15:clr>
            <a:srgbClr val="F26B43"/>
          </p15:clr>
        </p15:guide>
        <p15:guide id="9" orient="horz" pos="758" userDrawn="1">
          <p15:clr>
            <a:srgbClr val="F26B43"/>
          </p15:clr>
        </p15:guide>
        <p15:guide id="10" pos="288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3744" userDrawn="1">
          <p15:clr>
            <a:srgbClr val="F26B43"/>
          </p15:clr>
        </p15:guide>
        <p15:guide id="14" pos="4608" userDrawn="1">
          <p15:clr>
            <a:srgbClr val="F26B43"/>
          </p15:clr>
        </p15:guide>
        <p15:guide id="15" pos="2016" userDrawn="1">
          <p15:clr>
            <a:srgbClr val="F26B43"/>
          </p15:clr>
        </p15:guide>
        <p15:guide id="18" orient="horz" pos="2774" userDrawn="1">
          <p15:clr>
            <a:srgbClr val="F26B43"/>
          </p15:clr>
        </p15:guide>
        <p15:guide id="19" orient="horz" pos="1766" userDrawn="1">
          <p15:clr>
            <a:srgbClr val="F26B43"/>
          </p15:clr>
        </p15:guide>
        <p15:guide id="20" orient="horz" pos="1190" userDrawn="1">
          <p15:clr>
            <a:srgbClr val="F26B43"/>
          </p15:clr>
        </p15:guide>
        <p15:guide id="21" orient="horz" pos="1334" userDrawn="1">
          <p15:clr>
            <a:srgbClr val="F26B43"/>
          </p15:clr>
        </p15:guide>
        <p15:guide id="22" orient="horz" pos="162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83629-9023-6D47-B004-5445A469831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5381"/>
            <a:ext cx="8686800" cy="888832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3325"/>
            <a:ext cx="8458199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7ED7B29-4946-D646-A2D3-69951337F812}"/>
              </a:ext>
            </a:extLst>
          </p:cNvPr>
          <p:cNvSpPr txBox="1">
            <a:spLocks/>
          </p:cNvSpPr>
          <p:nvPr userDrawn="1"/>
        </p:nvSpPr>
        <p:spPr>
          <a:xfrm>
            <a:off x="2990851" y="4676777"/>
            <a:ext cx="5924549" cy="4714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50" kern="1000" spc="50" baseline="0">
                <a:solidFill>
                  <a:schemeClr val="tx1"/>
                </a:solidFill>
              </a:rPr>
              <a:t>NRC Health Symposium  </a:t>
            </a:r>
            <a:r>
              <a:rPr lang="en-US" sz="750" kern="1000" spc="50" baseline="0">
                <a:solidFill>
                  <a:schemeClr val="accent1"/>
                </a:solidFill>
              </a:rPr>
              <a:t>|  </a:t>
            </a:r>
            <a:r>
              <a:rPr lang="en-US" sz="750" kern="1000" spc="50" baseline="0">
                <a:solidFill>
                  <a:schemeClr val="tx1"/>
                </a:solidFill>
              </a:rPr>
              <a:t>Rhythm of understanding  </a:t>
            </a:r>
            <a:r>
              <a:rPr lang="en-US" sz="750" kern="1000" spc="50" baseline="0">
                <a:solidFill>
                  <a:schemeClr val="accent1"/>
                </a:solidFill>
              </a:rPr>
              <a:t>|</a:t>
            </a:r>
            <a:r>
              <a:rPr lang="en-US" sz="750" b="1" kern="1000" spc="50" baseline="0">
                <a:solidFill>
                  <a:schemeClr val="accent1"/>
                </a:solidFill>
              </a:rPr>
              <a:t>  </a:t>
            </a:r>
            <a:r>
              <a:rPr lang="en-US" sz="750" b="1" kern="1000" spc="50" baseline="0">
                <a:solidFill>
                  <a:schemeClr val="tx1"/>
                </a:solidFill>
              </a:rPr>
              <a:t>#</a:t>
            </a:r>
            <a:r>
              <a:rPr lang="en-US" sz="750" b="1" kern="1000" spc="50" baseline="0" err="1">
                <a:solidFill>
                  <a:schemeClr val="tx1"/>
                </a:solidFill>
              </a:rPr>
              <a:t>NRCSymp</a:t>
            </a:r>
            <a:r>
              <a:rPr lang="en-US" sz="750" b="1" kern="1000" spc="50" baseline="0">
                <a:solidFill>
                  <a:schemeClr val="tx1"/>
                </a:solidFill>
              </a:rPr>
              <a:t>	</a:t>
            </a:r>
            <a:fld id="{CBB56AC4-A563-F149-978E-498F8DDB5D40}" type="slidenum">
              <a:rPr lang="en-US" sz="750" b="0" kern="1000" spc="50" baseline="0" smtClean="0">
                <a:solidFill>
                  <a:schemeClr val="tx1"/>
                </a:solidFill>
              </a:rPr>
              <a:pPr algn="r"/>
              <a:t>‹#›</a:t>
            </a:fld>
            <a:endParaRPr lang="en-US" sz="750" b="0" kern="1000" spc="5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dt="0"/>
  <p:txStyles>
    <p:titleStyle>
      <a:lvl1pPr algn="l" defTabSz="914384" rtl="0" eaLnBrk="1" latinLnBrk="0" hangingPunct="1">
        <a:spcBef>
          <a:spcPct val="0"/>
        </a:spcBef>
        <a:buNone/>
        <a:defRPr sz="2801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895" indent="-342895" algn="l" defTabSz="914384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37" indent="-285745" algn="l" defTabSz="914384" rtl="0" eaLnBrk="1" latinLnBrk="0" hangingPunct="1">
        <a:spcBef>
          <a:spcPct val="20000"/>
        </a:spcBef>
        <a:buFont typeface="Arial" pitchFamily="34" charset="0"/>
        <a:buChar char="–"/>
        <a:defRPr sz="2599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2980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171" indent="-228596" algn="l" defTabSz="914384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363" indent="-228596" algn="l" defTabSz="914384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554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5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7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9" indent="-228596" algn="l" defTabSz="9143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6" pos="7296">
          <p15:clr>
            <a:srgbClr val="F26B43"/>
          </p15:clr>
        </p15:guide>
        <p15:guide id="7" orient="horz" pos="242">
          <p15:clr>
            <a:srgbClr val="F26B43"/>
          </p15:clr>
        </p15:guide>
        <p15:guide id="8" orient="horz" pos="818">
          <p15:clr>
            <a:srgbClr val="F26B43"/>
          </p15:clr>
        </p15:guide>
        <p15:guide id="9" orient="horz" pos="1010">
          <p15:clr>
            <a:srgbClr val="F26B43"/>
          </p15:clr>
        </p15:guide>
        <p15:guide id="10" pos="384">
          <p15:clr>
            <a:srgbClr val="F26B43"/>
          </p15:clr>
        </p15:guide>
        <p15:guide id="11" pos="1536">
          <p15:clr>
            <a:srgbClr val="F26B43"/>
          </p15:clr>
        </p15:guide>
        <p15:guide id="12" pos="3841">
          <p15:clr>
            <a:srgbClr val="F26B43"/>
          </p15:clr>
        </p15:guide>
        <p15:guide id="13" pos="4992">
          <p15:clr>
            <a:srgbClr val="F26B43"/>
          </p15:clr>
        </p15:guide>
        <p15:guide id="14" pos="6144">
          <p15:clr>
            <a:srgbClr val="F26B43"/>
          </p15:clr>
        </p15:guide>
        <p15:guide id="15" pos="2688">
          <p15:clr>
            <a:srgbClr val="F26B43"/>
          </p15:clr>
        </p15:guide>
        <p15:guide id="18" orient="horz" pos="3695">
          <p15:clr>
            <a:srgbClr val="F26B43"/>
          </p15:clr>
        </p15:guide>
        <p15:guide id="19" orient="horz" pos="2352">
          <p15:clr>
            <a:srgbClr val="F26B43"/>
          </p15:clr>
        </p15:guide>
        <p15:guide id="20" orient="horz" pos="1585">
          <p15:clr>
            <a:srgbClr val="F26B43"/>
          </p15:clr>
        </p15:guide>
        <p15:guide id="21" orient="horz" pos="1777">
          <p15:clr>
            <a:srgbClr val="F26B43"/>
          </p15:clr>
        </p15:guide>
        <p15:guide id="22" orient="horz" pos="216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September 2, 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>
          <p15:clr>
            <a:srgbClr val="F26B43"/>
          </p15:clr>
        </p15:guide>
        <p15:guide id="4" pos="561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182">
          <p15:clr>
            <a:srgbClr val="F26B43"/>
          </p15:clr>
        </p15:guide>
        <p15:guide id="8" orient="horz" pos="614">
          <p15:clr>
            <a:srgbClr val="F26B43"/>
          </p15:clr>
        </p15:guide>
        <p15:guide id="9" orient="horz" pos="758">
          <p15:clr>
            <a:srgbClr val="F26B43"/>
          </p15:clr>
        </p15:guide>
        <p15:guide id="10" pos="288">
          <p15:clr>
            <a:srgbClr val="F26B43"/>
          </p15:clr>
        </p15:guide>
        <p15:guide id="11" pos="1152">
          <p15:clr>
            <a:srgbClr val="F26B43"/>
          </p15:clr>
        </p15:guide>
        <p15:guide id="12" pos="2880">
          <p15:clr>
            <a:srgbClr val="F26B43"/>
          </p15:clr>
        </p15:guide>
        <p15:guide id="13" pos="3744">
          <p15:clr>
            <a:srgbClr val="F26B43"/>
          </p15:clr>
        </p15:guide>
        <p15:guide id="14" pos="4608">
          <p15:clr>
            <a:srgbClr val="F26B43"/>
          </p15:clr>
        </p15:guide>
        <p15:guide id="15" pos="2016">
          <p15:clr>
            <a:srgbClr val="F26B43"/>
          </p15:clr>
        </p15:guide>
        <p15:guide id="18" orient="horz" pos="2774">
          <p15:clr>
            <a:srgbClr val="F26B43"/>
          </p15:clr>
        </p15:guide>
        <p15:guide id="19" orient="horz" pos="1766">
          <p15:clr>
            <a:srgbClr val="F26B43"/>
          </p15:clr>
        </p15:guide>
        <p15:guide id="20" orient="horz" pos="1190">
          <p15:clr>
            <a:srgbClr val="F26B43"/>
          </p15:clr>
        </p15:guide>
        <p15:guide id="21" orient="horz" pos="1334">
          <p15:clr>
            <a:srgbClr val="F26B43"/>
          </p15:clr>
        </p15:guide>
        <p15:guide id="22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ocs.nationalresearch.com/article/iyzygkju5f-empathetic-communication-and-service-recovery-seri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journals.sagepub.com/doi/full/10.1177/21650799211031233" TargetMode="External"/><Relationship Id="rId4" Type="http://schemas.openxmlformats.org/officeDocument/2006/relationships/hyperlink" Target="https://www.nationalnursesunited.org/sites/default/files/nnu/documents/0221_HS_WPV_InjuryToNone_Brief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gorley@nrchealth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rchealth.zoom.us/meeting/register/tJYkc--rrjwuEtEdtF3mv_CDiotNf8n00LF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o.nrchealth.com/l/279972/2021-02-23/lr66b" TargetMode="External"/><Relationship Id="rId4" Type="http://schemas.openxmlformats.org/officeDocument/2006/relationships/hyperlink" Target="https://nrchealth.zoom.us/meeting/register/tJwqd--gpjwjGdA9CWrVqWW03Bvc3TX8a2W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7447556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88151440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go.nrchealth.com/summit22_MN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go.nrchealth.com/summit22_MA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EE1DA-93F4-C042-BB06-2F627D2E5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40"/>
          <a:stretch/>
        </p:blipFill>
        <p:spPr>
          <a:xfrm>
            <a:off x="17253" y="0"/>
            <a:ext cx="9154095" cy="46159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03121-4DED-7C42-9E99-49245E5C95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191" y="586534"/>
            <a:ext cx="8686800" cy="273050"/>
          </a:xfrm>
        </p:spPr>
        <p:txBody>
          <a:bodyPr>
            <a:noAutofit/>
          </a:bodyPr>
          <a:lstStyle/>
          <a:p>
            <a:r>
              <a:rPr lang="en-US" sz="1200" spc="300" dirty="0"/>
              <a:t>August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C86AE-D57E-4F46-B74E-6A77247A55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593" y="1097497"/>
            <a:ext cx="8686800" cy="1488529"/>
          </a:xfrm>
        </p:spPr>
        <p:txBody>
          <a:bodyPr>
            <a:noAutofit/>
          </a:bodyPr>
          <a:lstStyle/>
          <a:p>
            <a:r>
              <a:rPr lang="en-US" sz="5400"/>
              <a:t>NRC Health </a:t>
            </a:r>
          </a:p>
          <a:p>
            <a:r>
              <a:rPr lang="en-US" sz="5400"/>
              <a:t>Connections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99931A-778A-4407-8039-E2142C1BC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93" y="3518342"/>
            <a:ext cx="8686801" cy="1216577"/>
          </a:xfrm>
        </p:spPr>
        <p:txBody>
          <a:bodyPr>
            <a:normAutofit/>
          </a:bodyPr>
          <a:lstStyle/>
          <a:p>
            <a:pPr algn="ctr"/>
            <a:r>
              <a:rPr lang="en-US" sz="2400" i="1"/>
              <a:t>Gathering Insights – Inspiring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4202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4D83AA-55DE-C87F-0B50-74EF4BABD0C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968046" y="981249"/>
            <a:ext cx="5207907" cy="31857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1B934-FFAE-468A-1F28-EE6DE2194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16E240-2BBC-CE8C-982E-3D41813E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Behavior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AAB1D-8266-20F4-9F6D-D6F53095E4D5}"/>
              </a:ext>
            </a:extLst>
          </p:cNvPr>
          <p:cNvSpPr txBox="1"/>
          <p:nvPr/>
        </p:nvSpPr>
        <p:spPr>
          <a:xfrm>
            <a:off x="67734" y="4410852"/>
            <a:ext cx="868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https://www.nationalnursesunited.org/sites/default/files/nnu/documents/0221_HS_WPV_InjuryToNone_Brief.pdf</a:t>
            </a:r>
          </a:p>
        </p:txBody>
      </p:sp>
    </p:spTree>
    <p:extLst>
      <p:ext uri="{BB962C8B-B14F-4D97-AF65-F5344CB8AC3E}">
        <p14:creationId xmlns:p14="http://schemas.microsoft.com/office/powerpoint/2010/main" val="102051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D2C8C-E177-2B4C-91DE-77A327CA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156695-9B20-804D-840C-96C31F64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4B273-8271-FE3E-C90F-05A56F705B34}"/>
              </a:ext>
            </a:extLst>
          </p:cNvPr>
          <p:cNvSpPr txBox="1"/>
          <p:nvPr/>
        </p:nvSpPr>
        <p:spPr>
          <a:xfrm>
            <a:off x="675409" y="1232829"/>
            <a:ext cx="7793182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Describe your policies for addressing patient/visitors who demonstrate disruptive behaviors.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training do you offer staff to de-escalate the disruptive behaviors?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you encourage staff to be empathic and set boundaries?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guidelines or criteria do you have for staff to escalate?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C3F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you help employees heal from those situations?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1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D2C8C-E177-2B4C-91DE-77A327CA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156695-9B20-804D-840C-96C31F64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4B273-8271-FE3E-C90F-05A56F705B34}"/>
              </a:ext>
            </a:extLst>
          </p:cNvPr>
          <p:cNvSpPr txBox="1"/>
          <p:nvPr/>
        </p:nvSpPr>
        <p:spPr>
          <a:xfrm>
            <a:off x="228601" y="1116967"/>
            <a:ext cx="85757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 staff know that disruptive behaviors are unacceptable.  Commitment to patient experience does not mean staff should be subjected to disrespect or violence.  Safety for everyone is priority.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Empathic communication is key while delivering care to patients who are upset or disruptive.  It can help de-escalate the situation and avoid escalation in the first place.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helpful tool to inform staff is to flag a patient’s chart if they have displayed serious disruptive behaviors in the past. 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De-escalation teams or codes can be called to provide another layer of support for frontline staff.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Staff training in de-escalation techniques is a common and recommended strategy to help frontline staff address disruptive behaviors.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Limiting the number of visitors is a policy example that can help mitigate instances of disruptive behaviors.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help staff heal from interactions involving disruptive behaviors, remind them of your employee assistance program (EAP) and other resources.  Involve chaplains on a regular basis and increase support after sentinel events.</a:t>
            </a:r>
            <a:endParaRPr lang="en-US" sz="1600" dirty="0">
              <a:solidFill>
                <a:srgbClr val="2424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48B09-2A01-0254-8F54-7BAFBB0A86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4067" y="1507331"/>
            <a:ext cx="8229600" cy="154066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Empathic communication &amp; Recovery series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Injury to None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Workplace Health and Safety Article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6A87B-FE71-9D6D-2531-2FBC70D8A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B727B8-2A8C-E881-03A1-9F062291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416943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8D2B0-AACA-4A2D-B333-5E85C28C3125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612" y="279338"/>
            <a:ext cx="8686800" cy="685800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AD401712-381B-2FE0-91BE-370DDEEB14C8}"/>
              </a:ext>
            </a:extLst>
          </p:cNvPr>
          <p:cNvSpPr txBox="1"/>
          <p:nvPr/>
        </p:nvSpPr>
        <p:spPr>
          <a:xfrm>
            <a:off x="3447739" y="1825030"/>
            <a:ext cx="2631909" cy="79662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  <a:t>Toya Gorley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  <a:t>Improvement Advisor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  <a:hlinkClick r:id="rId3"/>
              </a:rPr>
              <a:t>tgorley</a:t>
            </a: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  <a:hlinkClick r:id="rId3"/>
              </a:rPr>
              <a:t>@nrchealth.com</a:t>
            </a:r>
            <a:endParaRPr kumimoji="0" lang="en-US" sz="1100" b="0" i="0" u="sng" strike="noStrike" kern="1200" cap="none" spc="0" normalizeH="0" baseline="0" noProof="0">
              <a:ln>
                <a:noFill/>
              </a:ln>
              <a:solidFill>
                <a:srgbClr val="00A3E0"/>
              </a:solidFill>
              <a:effectLst/>
              <a:uLnTx/>
              <a:uFillTx/>
              <a:latin typeface="Arial" panose="020B0604020202020204"/>
              <a:ea typeface="ＭＳ 明朝" charset="-128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/>
              <a:ea typeface="ＭＳ 明朝" charset="-128"/>
              <a:cs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Times New Roman" charset="0"/>
              </a:rPr>
              <a:t> 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9E60B6A-0A70-A3AE-AC21-DABB73F58730}"/>
              </a:ext>
            </a:extLst>
          </p:cNvPr>
          <p:cNvSpPr txBox="1"/>
          <p:nvPr/>
        </p:nvSpPr>
        <p:spPr>
          <a:xfrm>
            <a:off x="3394001" y="2892543"/>
            <a:ext cx="2631909" cy="79662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257300" algn="l"/>
              </a:tabLst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  <a:t>Alissa Wood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8B00"/>
                </a:solidFill>
                <a:effectLst/>
                <a:uLnTx/>
                <a:uFillTx/>
                <a:latin typeface="Georgia" charset="0"/>
                <a:ea typeface="ＭＳ 明朝" charset="-128"/>
                <a:cs typeface="Times New Roman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  <a:t>Collaboratives Manager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</a:b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Arial" charset="0"/>
              </a:rPr>
              <a:t>awood@nrchealth.com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/>
              <a:ea typeface="ＭＳ 明朝" charset="-128"/>
              <a:cs typeface="Times New Roma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/>
                <a:ea typeface="ＭＳ 明朝" charset="-128"/>
                <a:cs typeface="Times New Roman" charset="0"/>
              </a:rPr>
              <a:t> 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9436C94-F6E6-C12B-8C75-389341E0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564091" y="1767285"/>
            <a:ext cx="871615" cy="8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7D5CE943-0226-87D3-FCF2-E4ADA02F5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563862" y="2827909"/>
            <a:ext cx="871844" cy="8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2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51422-515E-75CC-BEB9-5678C78DD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0919C4-516C-1842-45AF-94BE03A3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What’s Next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0C0A08E-4FAC-9992-FDEC-15099C3EA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75301"/>
              </p:ext>
            </p:extLst>
          </p:nvPr>
        </p:nvGraphicFramePr>
        <p:xfrm>
          <a:off x="533398" y="1214915"/>
          <a:ext cx="8077201" cy="2825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191">
                  <a:extLst>
                    <a:ext uri="{9D8B030D-6E8A-4147-A177-3AD203B41FA5}">
                      <a16:colId xmlns:a16="http://schemas.microsoft.com/office/drawing/2014/main" val="2094162069"/>
                    </a:ext>
                  </a:extLst>
                </a:gridCol>
                <a:gridCol w="5346032">
                  <a:extLst>
                    <a:ext uri="{9D8B030D-6E8A-4147-A177-3AD203B41FA5}">
                      <a16:colId xmlns:a16="http://schemas.microsoft.com/office/drawing/2014/main" val="184864735"/>
                    </a:ext>
                  </a:extLst>
                </a:gridCol>
                <a:gridCol w="1896978">
                  <a:extLst>
                    <a:ext uri="{9D8B030D-6E8A-4147-A177-3AD203B41FA5}">
                      <a16:colId xmlns:a16="http://schemas.microsoft.com/office/drawing/2014/main" val="2345762971"/>
                    </a:ext>
                  </a:extLst>
                </a:gridCol>
              </a:tblGrid>
              <a:tr h="479375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Event/Resource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Where to Locate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14637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9/01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New Huddle video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Real-time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43178"/>
                  </a:ext>
                </a:extLst>
              </a:tr>
              <a:tr h="44960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9/01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Discharge Process Improvement Resource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Real-time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544206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9/13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Connections Call | Improving the Discharge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hlinkClick r:id="rId3"/>
                        </a:rPr>
                        <a:t>Register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34465"/>
                  </a:ext>
                </a:extLst>
              </a:tr>
              <a:tr h="46655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9/27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Connections Call | Navigating Healthcare’s Shifting Staffing 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hlinkClick r:id="rId4"/>
                        </a:rPr>
                        <a:t>Register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73712"/>
                  </a:ext>
                </a:extLst>
              </a:tr>
              <a:tr h="4672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Patient No Longer Podcast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hlinkClick r:id="rId5"/>
                        </a:rPr>
                        <a:t>Subscribe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72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18D2B0-AACA-4A2D-B333-5E85C28C3125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31231"/>
            <a:ext cx="8686800" cy="6858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3970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19F88-E9DD-A4B3-35C5-7CA97C6A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AF54DF-6661-4A93-F19F-92EBE70F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Link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901A5FB3-BD4D-0C3C-3864-C77465B6E79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12" y="1203325"/>
            <a:ext cx="5703376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02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75C99A-3C84-B24C-B587-DF849FE0405D}"/>
              </a:ext>
            </a:extLst>
          </p:cNvPr>
          <p:cNvSpPr/>
          <p:nvPr/>
        </p:nvSpPr>
        <p:spPr>
          <a:xfrm>
            <a:off x="0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A05CE-1BD6-C54E-A2E3-6201DC85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81" y="-7038"/>
            <a:ext cx="9129236" cy="513588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81E52F-4D4B-5747-A1AD-35CC04A3BEDF}"/>
              </a:ext>
            </a:extLst>
          </p:cNvPr>
          <p:cNvSpPr/>
          <p:nvPr/>
        </p:nvSpPr>
        <p:spPr>
          <a:xfrm>
            <a:off x="467139" y="3806687"/>
            <a:ext cx="8229600" cy="9144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F09538-E1CE-5B4A-A011-3C4883752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825" y="214859"/>
            <a:ext cx="1569446" cy="994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DEA366-3E21-8B45-AAB7-BBC0DDAA33E2}"/>
              </a:ext>
            </a:extLst>
          </p:cNvPr>
          <p:cNvSpPr txBox="1"/>
          <p:nvPr/>
        </p:nvSpPr>
        <p:spPr>
          <a:xfrm>
            <a:off x="327992" y="1305195"/>
            <a:ext cx="461175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Regional Summit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9FA6-398E-EA44-84E4-195B455602A3}"/>
              </a:ext>
            </a:extLst>
          </p:cNvPr>
          <p:cNvSpPr txBox="1"/>
          <p:nvPr/>
        </p:nvSpPr>
        <p:spPr>
          <a:xfrm>
            <a:off x="367747" y="3072513"/>
            <a:ext cx="5728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Register at </a:t>
            </a: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 action="ppaction://hlinkfile"/>
              </a:rPr>
              <a:t>go.nrchealth.com/summit22_MN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AB3E04C-2018-244E-973B-97AEFED68233}"/>
              </a:ext>
            </a:extLst>
          </p:cNvPr>
          <p:cNvGraphicFramePr>
            <a:graphicFrameLocks noGrp="1"/>
          </p:cNvGraphicFramePr>
          <p:nvPr/>
        </p:nvGraphicFramePr>
        <p:xfrm>
          <a:off x="467137" y="3973914"/>
          <a:ext cx="8209724" cy="579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788">
                  <a:extLst>
                    <a:ext uri="{9D8B030D-6E8A-4147-A177-3AD203B41FA5}">
                      <a16:colId xmlns:a16="http://schemas.microsoft.com/office/drawing/2014/main" val="1689567736"/>
                    </a:ext>
                  </a:extLst>
                </a:gridCol>
                <a:gridCol w="5513936">
                  <a:extLst>
                    <a:ext uri="{9D8B030D-6E8A-4147-A177-3AD203B41FA5}">
                      <a16:colId xmlns:a16="http://schemas.microsoft.com/office/drawing/2014/main" val="1332729403"/>
                    </a:ext>
                  </a:extLst>
                </a:gridCol>
              </a:tblGrid>
              <a:tr h="5509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IN-PERSON EVENT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November 3, 2022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Minneapolis, Minnesota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W MINNEAPOLIS - THE FOSHAY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936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7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75C99A-3C84-B24C-B587-DF849FE0405D}"/>
              </a:ext>
            </a:extLst>
          </p:cNvPr>
          <p:cNvSpPr/>
          <p:nvPr/>
        </p:nvSpPr>
        <p:spPr>
          <a:xfrm>
            <a:off x="0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1A05CE-1BD6-C54E-A2E3-6201DC85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81" y="-7038"/>
            <a:ext cx="9129236" cy="513587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181E52F-4D4B-5747-A1AD-35CC04A3BEDF}"/>
              </a:ext>
            </a:extLst>
          </p:cNvPr>
          <p:cNvSpPr/>
          <p:nvPr/>
        </p:nvSpPr>
        <p:spPr>
          <a:xfrm>
            <a:off x="467139" y="3806687"/>
            <a:ext cx="8229600" cy="914400"/>
          </a:xfrm>
          <a:prstGeom prst="roundRect">
            <a:avLst>
              <a:gd name="adj" fmla="val 7971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F09538-E1CE-5B4A-A011-3C4883752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825" y="214859"/>
            <a:ext cx="1569446" cy="994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DEA366-3E21-8B45-AAB7-BBC0DDAA33E2}"/>
              </a:ext>
            </a:extLst>
          </p:cNvPr>
          <p:cNvSpPr txBox="1"/>
          <p:nvPr/>
        </p:nvSpPr>
        <p:spPr>
          <a:xfrm>
            <a:off x="327992" y="1305195"/>
            <a:ext cx="461175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Regional Summit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C9FA6-398E-EA44-84E4-195B455602A3}"/>
              </a:ext>
            </a:extLst>
          </p:cNvPr>
          <p:cNvSpPr txBox="1"/>
          <p:nvPr/>
        </p:nvSpPr>
        <p:spPr>
          <a:xfrm>
            <a:off x="367747" y="3072513"/>
            <a:ext cx="6604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Register at </a:t>
            </a:r>
            <a:r>
              <a:rPr kumimoji="0" lang="en-US" sz="2100" b="0" i="0" u="none" strike="noStrike" kern="1200" cap="none" spc="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 action="ppaction://hlinkfile"/>
              </a:rPr>
              <a:t>go.nrchealth.com/summit22_MA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AB3E04C-2018-244E-973B-97AEFED68233}"/>
              </a:ext>
            </a:extLst>
          </p:cNvPr>
          <p:cNvGraphicFramePr>
            <a:graphicFrameLocks noGrp="1"/>
          </p:cNvGraphicFramePr>
          <p:nvPr/>
        </p:nvGraphicFramePr>
        <p:xfrm>
          <a:off x="467137" y="3973914"/>
          <a:ext cx="8209724" cy="579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5788">
                  <a:extLst>
                    <a:ext uri="{9D8B030D-6E8A-4147-A177-3AD203B41FA5}">
                      <a16:colId xmlns:a16="http://schemas.microsoft.com/office/drawing/2014/main" val="1689567736"/>
                    </a:ext>
                  </a:extLst>
                </a:gridCol>
                <a:gridCol w="5513936">
                  <a:extLst>
                    <a:ext uri="{9D8B030D-6E8A-4147-A177-3AD203B41FA5}">
                      <a16:colId xmlns:a16="http://schemas.microsoft.com/office/drawing/2014/main" val="1332729403"/>
                    </a:ext>
                  </a:extLst>
                </a:gridCol>
              </a:tblGrid>
              <a:tr h="55091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IN-PERSON EVENT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November 15, 2022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/>
                        <a:t>Boston, MA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</a:rPr>
                        <a:t>W BOSTON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936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1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D74150A-EEF5-3B44-80BF-208885524B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4934" y="1074967"/>
            <a:ext cx="8229600" cy="32003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Recording the session to share via brief sent by email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Get ready to discuss, discuss, discuss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Let’s update our names, Alissa Wood- NRC Health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D2C8C-E177-2B4C-91DE-77A327CA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156695-9B20-804D-840C-96C31F64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300960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CDE6D-CB27-C7E9-4F6D-13C14E2A0E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8229600" cy="254064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Share best practices for addressing disruptive patient/visitor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Discuss intervention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Share policies and SOPs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C829BE-97DC-62D4-AD45-BCFFD27EB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881C3-51CC-DBB2-305F-AE70B05B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41626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14C76-9CDD-1353-E47B-1AAD1B9152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8348870" cy="313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Joint Commission International (JACHO) defines disruptive behavior as threatening, inappropriate behavior, which has a deconstructive effect on the culture of safety.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D18B8-65A3-3374-A0C5-A08659907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AF58D1-A69C-5D21-9EE7-85E25B1D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Disruptive Behavior</a:t>
            </a:r>
          </a:p>
        </p:txBody>
      </p:sp>
    </p:spTree>
    <p:extLst>
      <p:ext uri="{BB962C8B-B14F-4D97-AF65-F5344CB8AC3E}">
        <p14:creationId xmlns:p14="http://schemas.microsoft.com/office/powerpoint/2010/main" val="374682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CD1E74-5D18-1155-C384-360C037EC5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9" y="974725"/>
            <a:ext cx="8229600" cy="3432049"/>
          </a:xfrm>
        </p:spPr>
        <p:txBody>
          <a:bodyPr>
            <a:normAutofit/>
          </a:bodyPr>
          <a:lstStyle/>
          <a:p>
            <a:r>
              <a:rPr lang="en-US" dirty="0"/>
              <a:t>Stress</a:t>
            </a:r>
          </a:p>
          <a:p>
            <a:r>
              <a:rPr lang="en-US" dirty="0"/>
              <a:t>Job dissatisfaction</a:t>
            </a:r>
          </a:p>
          <a:p>
            <a:r>
              <a:rPr lang="en-US" dirty="0"/>
              <a:t>Compromised patient safety</a:t>
            </a:r>
          </a:p>
          <a:p>
            <a:r>
              <a:rPr lang="en-US" dirty="0"/>
              <a:t>Decreased quality of care</a:t>
            </a:r>
          </a:p>
          <a:p>
            <a:r>
              <a:rPr lang="en-US" dirty="0"/>
              <a:t>Increased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793AE-3E23-1750-9A25-E24F49A80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DEA75D-4AFB-FAC2-711F-BC1CA194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behaviors lead to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DE71D-6190-E8C0-D886-F6D477FB5C3C}"/>
              </a:ext>
            </a:extLst>
          </p:cNvPr>
          <p:cNvSpPr txBox="1"/>
          <p:nvPr/>
        </p:nvSpPr>
        <p:spPr>
          <a:xfrm>
            <a:off x="88270" y="4406774"/>
            <a:ext cx="71545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https://www.ncbi.nlm.nih.gov/pmc/articles/PMC8775368/#:~:text=Aside%20from%20these%20negative%20consequences,%2C26%2C27%2C28%2C</a:t>
            </a:r>
          </a:p>
        </p:txBody>
      </p:sp>
    </p:spTree>
    <p:extLst>
      <p:ext uri="{BB962C8B-B14F-4D97-AF65-F5344CB8AC3E}">
        <p14:creationId xmlns:p14="http://schemas.microsoft.com/office/powerpoint/2010/main" val="222977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D2C8C-E177-2B4C-91DE-77A327CA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7A5F-2DAE-B642-9933-0C0B9D2C0F12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 Regular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 Regular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4B273-8271-FE3E-C90F-05A56F705B34}"/>
              </a:ext>
            </a:extLst>
          </p:cNvPr>
          <p:cNvSpPr txBox="1"/>
          <p:nvPr/>
        </p:nvSpPr>
        <p:spPr>
          <a:xfrm>
            <a:off x="675408" y="1801770"/>
            <a:ext cx="779318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3C3F40"/>
                </a:solidFill>
                <a:latin typeface="Arial" panose="020B0604020202020204"/>
              </a:rPr>
              <a:t>The World Health Organization found in February 2022 that up to 38% of healthcare workers around the world suffered physical violence at some point in their careers.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C3F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22888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it Time_March" id="{EBB15E71-AADD-4959-A167-4B3E8CEFC244}" vid="{3C901F9B-ED16-4C30-BB0A-5567E191C55F}"/>
    </a:ext>
  </a:extLst>
</a:theme>
</file>

<file path=ppt/theme/theme10.xml><?xml version="1.0" encoding="utf-8"?>
<a:theme xmlns:a="http://schemas.openxmlformats.org/drawingml/2006/main" name="1_Office Theme">
  <a:themeElements>
    <a:clrScheme name="NRC Theme Colors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PPT-Template_2022" id="{E7910821-AC61-0749-88A5-430819AA2A07}" vid="{A4FAF02B-41BB-8844-A8E0-3F7033072BA1}"/>
    </a:ext>
  </a:extLst>
</a:theme>
</file>

<file path=ppt/theme/theme11.xml><?xml version="1.0" encoding="utf-8"?>
<a:theme xmlns:a="http://schemas.openxmlformats.org/drawingml/2006/main" name="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A8A111DF-7B01-E546-B05F-58755C9476F7}"/>
    </a:ext>
  </a:extLst>
</a:theme>
</file>

<file path=ppt/theme/theme12.xml><?xml version="1.0" encoding="utf-8"?>
<a:theme xmlns:a="http://schemas.openxmlformats.org/drawingml/2006/main" name="7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0C55E35A-1409-FF48-896C-936D9E9D3D03}" vid="{D39468B7-8FC3-EE43-9B78-87D0535675CF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t Time_March" id="{EBB15E71-AADD-4959-A167-4B3E8CEFC244}" vid="{346C7718-BAC6-4565-BD77-53E2A7C8C7C5}"/>
    </a:ext>
  </a:extLst>
</a:theme>
</file>

<file path=ppt/theme/theme3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t Time_March" id="{EBB15E71-AADD-4959-A167-4B3E8CEFC244}" vid="{0084BB50-03B4-44C7-AE8B-CE495FD05901}"/>
    </a:ext>
  </a:extLst>
</a:theme>
</file>

<file path=ppt/theme/theme4.xml><?xml version="1.0" encoding="utf-8"?>
<a:theme xmlns:a="http://schemas.openxmlformats.org/drawingml/2006/main" name="1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it Time_March" id="{EBB15E71-AADD-4959-A167-4B3E8CEFC244}" vid="{26520C95-9472-456F-BE91-8512C6F951DC}"/>
    </a:ext>
  </a:extLst>
</a:theme>
</file>

<file path=ppt/theme/theme5.xml><?xml version="1.0" encoding="utf-8"?>
<a:theme xmlns:a="http://schemas.openxmlformats.org/drawingml/2006/main" name="2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er-Collective-March" id="{F05C3D67-13E2-42AA-A3BB-8CD31154716E}" vid="{0135EEC3-A8B1-450A-8DB6-46B0CBE04D6A}"/>
    </a:ext>
  </a:extLst>
</a:theme>
</file>

<file path=ppt/theme/theme6.xml><?xml version="1.0" encoding="utf-8"?>
<a:theme xmlns:a="http://schemas.openxmlformats.org/drawingml/2006/main" name="3_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1A14B05-E46A-AD4D-A1FF-E4F17ED0E5E7}" vid="{3200183B-0C78-4E47-9AC0-43057B67E1AC}"/>
    </a:ext>
  </a:extLst>
</a:theme>
</file>

<file path=ppt/theme/theme7.xml><?xml version="1.0" encoding="utf-8"?>
<a:theme xmlns:a="http://schemas.openxmlformats.org/drawingml/2006/main" name="4_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ce Up!" id="{30F6BEAF-E98C-40DB-B9B5-6373E55FB4B9}" vid="{F66220D1-9463-4627-BFDF-F8983EC511C0}"/>
    </a:ext>
  </a:extLst>
</a:theme>
</file>

<file path=ppt/theme/theme8.xml><?xml version="1.0" encoding="utf-8"?>
<a:theme xmlns:a="http://schemas.openxmlformats.org/drawingml/2006/main" name="5_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0AEEEB6C-84D4-0341-B2BE-D2904000CCAC}" vid="{9961FEEC-FE3F-7548-A35B-079D5144E783}"/>
    </a:ext>
  </a:extLst>
</a:theme>
</file>

<file path=ppt/theme/theme9.xml><?xml version="1.0" encoding="utf-8"?>
<a:theme xmlns:a="http://schemas.openxmlformats.org/drawingml/2006/main" name="6_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A8A111DF-7B01-E546-B05F-58755C947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C6F86F2C35544BA3E54340A5E0663" ma:contentTypeVersion="15" ma:contentTypeDescription="Create a new document." ma:contentTypeScope="" ma:versionID="35d5ce1ecaf71a5f88b159540c723f33">
  <xsd:schema xmlns:xsd="http://www.w3.org/2001/XMLSchema" xmlns:xs="http://www.w3.org/2001/XMLSchema" xmlns:p="http://schemas.microsoft.com/office/2006/metadata/properties" xmlns:ns1="http://schemas.microsoft.com/sharepoint/v3" xmlns:ns2="1e77f8b3-d363-4ac4-aa94-c9c393d603db" xmlns:ns3="76ea13de-2e48-4ffa-b923-b3e529da5ee2" targetNamespace="http://schemas.microsoft.com/office/2006/metadata/properties" ma:root="true" ma:fieldsID="ffd690230c49c25995354db675602c18" ns1:_="" ns2:_="" ns3:_="">
    <xsd:import namespace="http://schemas.microsoft.com/sharepoint/v3"/>
    <xsd:import namespace="1e77f8b3-d363-4ac4-aa94-c9c393d603db"/>
    <xsd:import namespace="76ea13de-2e48-4ffa-b923-b3e529da5e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7f8b3-d363-4ac4-aa94-c9c393d60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a13de-2e48-4ffa-b923-b3e529da5e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6ea13de-2e48-4ffa-b923-b3e529da5ee2">
      <UserInfo>
        <DisplayName>Christa Peters</DisplayName>
        <AccountId>222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D3FD9F3-1B3B-41F2-987C-FFFC417BB7D9}">
  <ds:schemaRefs>
    <ds:schemaRef ds:uri="1e77f8b3-d363-4ac4-aa94-c9c393d603db"/>
    <ds:schemaRef ds:uri="76ea13de-2e48-4ffa-b923-b3e529da5e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F77D79-77A8-43C8-83E2-77262A47BC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8B9272-DC8A-4F7B-9A51-6F911B8EC609}">
  <ds:schemaRefs>
    <ds:schemaRef ds:uri="1e77f8b3-d363-4ac4-aa94-c9c393d603db"/>
    <ds:schemaRef ds:uri="76ea13de-2e48-4ffa-b923-b3e529da5e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12415</TotalTime>
  <Words>603</Words>
  <Application>Microsoft Office PowerPoint</Application>
  <PresentationFormat>Custom</PresentationFormat>
  <Paragraphs>119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NRC_PPT_Title-Slide</vt:lpstr>
      <vt:lpstr>Image-slide</vt:lpstr>
      <vt:lpstr>NRC_PPT_Slide</vt:lpstr>
      <vt:lpstr>1_NRC_PPT_Slide</vt:lpstr>
      <vt:lpstr>2_NRC_PPT_Slide</vt:lpstr>
      <vt:lpstr>3_NRC_PPT_Slide</vt:lpstr>
      <vt:lpstr>4_NRC_PPT_Slide</vt:lpstr>
      <vt:lpstr>5_NRC_PPT_Slide</vt:lpstr>
      <vt:lpstr>6_NRC_PPT_Slide</vt:lpstr>
      <vt:lpstr>1_Office Theme</vt:lpstr>
      <vt:lpstr>NRC_PPT_Slide</vt:lpstr>
      <vt:lpstr>7_NRC_PPT_Slide</vt:lpstr>
      <vt:lpstr>PowerPoint Presentation</vt:lpstr>
      <vt:lpstr>Recording Link</vt:lpstr>
      <vt:lpstr>PowerPoint Presentation</vt:lpstr>
      <vt:lpstr>PowerPoint Presentation</vt:lpstr>
      <vt:lpstr>Housekeeping</vt:lpstr>
      <vt:lpstr>Objectives</vt:lpstr>
      <vt:lpstr>Disruptive Behavior</vt:lpstr>
      <vt:lpstr>These behaviors lead to </vt:lpstr>
      <vt:lpstr>PowerPoint Presentation</vt:lpstr>
      <vt:lpstr>Types of Behavior</vt:lpstr>
      <vt:lpstr>Discussion</vt:lpstr>
      <vt:lpstr>Discussion Highlights</vt:lpstr>
      <vt:lpstr>Resource</vt:lpstr>
      <vt:lpstr>Contact Information</vt:lpstr>
      <vt:lpstr>What’s Next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Peters</dc:creator>
  <cp:lastModifiedBy>Alissa Wood</cp:lastModifiedBy>
  <cp:revision>7</cp:revision>
  <cp:lastPrinted>2022-06-14T13:00:18Z</cp:lastPrinted>
  <dcterms:created xsi:type="dcterms:W3CDTF">2021-07-21T18:16:01Z</dcterms:created>
  <dcterms:modified xsi:type="dcterms:W3CDTF">2022-09-02T14:28:33Z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0x010100669C6F86F2C35544BA3E54340A5E0663</vt:lpwstr>
  </property>
</Properties>
</file>