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  <p:sldMasterId id="2147483672" r:id="rId5"/>
  </p:sldMasterIdLst>
  <p:notesMasterIdLst>
    <p:notesMasterId r:id="rId9"/>
  </p:notesMasterIdLst>
  <p:handoutMasterIdLst>
    <p:handoutMasterId r:id="rId10"/>
  </p:handoutMasterIdLst>
  <p:sldIdLst>
    <p:sldId id="336" r:id="rId6"/>
    <p:sldId id="337" r:id="rId7"/>
    <p:sldId id="338" r:id="rId8"/>
  </p:sldIdLst>
  <p:sldSz cx="12192000" cy="6858000"/>
  <p:notesSz cx="6858000" cy="9144000"/>
  <p:defaultTextStyle>
    <a:defPPr>
      <a:defRPr lang="en-US"/>
    </a:defPPr>
    <a:lvl1pPr marL="0" algn="l" defTabSz="608959" rtl="0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1pPr>
    <a:lvl2pPr marL="608959" algn="l" defTabSz="608959" rtl="0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2pPr>
    <a:lvl3pPr marL="1217919" algn="l" defTabSz="608959" rtl="0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3pPr>
    <a:lvl4pPr marL="1826878" algn="l" defTabSz="608959" rtl="0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4pPr>
    <a:lvl5pPr marL="2435838" algn="l" defTabSz="608959" rtl="0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5pPr>
    <a:lvl6pPr marL="3044798" algn="l" defTabSz="608959" rtl="0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6pPr>
    <a:lvl7pPr marL="3653757" algn="l" defTabSz="608959" rtl="0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7pPr>
    <a:lvl8pPr marL="4262717" algn="l" defTabSz="608959" rtl="0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8pPr>
    <a:lvl9pPr marL="4871676" algn="l" defTabSz="608959" rtl="0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52BB24B-8A83-7744-BE8C-2985E9995C0F}">
          <p14:sldIdLst>
            <p14:sldId id="336"/>
            <p14:sldId id="337"/>
            <p14:sldId id="33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18" clrIdx="0"/>
  <p:cmAuthor id="2" name="Microsoft Office User" initials="Office [2]" lastIdx="1" clrIdx="1"/>
  <p:cmAuthor id="3" name="Microsoft Office User" initials="Office [3]" lastIdx="1" clrIdx="2"/>
  <p:cmAuthor id="4" name="Microsoft Office User" initials="Office [4]" lastIdx="1" clrIdx="3"/>
  <p:cmAuthor id="5" name="Microsoft Office User" initials="Office [5]" lastIdx="1" clrIdx="4"/>
  <p:cmAuthor id="6" name="Justin Schuerman" initials="JS" lastIdx="8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300"/>
    <a:srgbClr val="EA7600"/>
    <a:srgbClr val="ED8B00"/>
    <a:srgbClr val="F57B00"/>
    <a:srgbClr val="FAFBF8"/>
    <a:srgbClr val="75787B"/>
    <a:srgbClr val="595D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14F41D-7D28-47EF-B39A-939CA3FAE54F}" v="66" dt="2021-03-12T17:19:02.1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9" autoAdjust="0"/>
    <p:restoredTop sz="94656"/>
  </p:normalViewPr>
  <p:slideViewPr>
    <p:cSldViewPr snapToGrid="0" snapToObjects="1">
      <p:cViewPr varScale="1">
        <p:scale>
          <a:sx n="67" d="100"/>
          <a:sy n="67" d="100"/>
        </p:scale>
        <p:origin x="5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4E12E1-4362-DB4F-A0E3-985DBC83A8FC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C05C58-A0E7-4042-8518-E16EE6CF2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139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84950-6E4C-F24D-907D-BDC7CD2D01E0}" type="datetimeFigureOut">
              <a:t>3/15/2021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8F5F82-5048-504B-A26C-93852C1E7B6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39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7919" rtl="0" eaLnBrk="1" latinLnBrk="0" hangingPunct="1">
      <a:defRPr sz="1599" kern="1200">
        <a:solidFill>
          <a:schemeClr val="tx1"/>
        </a:solidFill>
        <a:latin typeface="+mn-lt"/>
        <a:ea typeface="+mn-ea"/>
        <a:cs typeface="+mn-cs"/>
      </a:defRPr>
    </a:lvl1pPr>
    <a:lvl2pPr marL="608959" algn="l" defTabSz="1217919" rtl="0" eaLnBrk="1" latinLnBrk="0" hangingPunct="1">
      <a:defRPr sz="1599" kern="1200">
        <a:solidFill>
          <a:schemeClr val="tx1"/>
        </a:solidFill>
        <a:latin typeface="+mn-lt"/>
        <a:ea typeface="+mn-ea"/>
        <a:cs typeface="+mn-cs"/>
      </a:defRPr>
    </a:lvl2pPr>
    <a:lvl3pPr marL="1217919" algn="l" defTabSz="1217919" rtl="0" eaLnBrk="1" latinLnBrk="0" hangingPunct="1">
      <a:defRPr sz="1599" kern="1200">
        <a:solidFill>
          <a:schemeClr val="tx1"/>
        </a:solidFill>
        <a:latin typeface="+mn-lt"/>
        <a:ea typeface="+mn-ea"/>
        <a:cs typeface="+mn-cs"/>
      </a:defRPr>
    </a:lvl3pPr>
    <a:lvl4pPr marL="1826878" algn="l" defTabSz="1217919" rtl="0" eaLnBrk="1" latinLnBrk="0" hangingPunct="1">
      <a:defRPr sz="1599" kern="1200">
        <a:solidFill>
          <a:schemeClr val="tx1"/>
        </a:solidFill>
        <a:latin typeface="+mn-lt"/>
        <a:ea typeface="+mn-ea"/>
        <a:cs typeface="+mn-cs"/>
      </a:defRPr>
    </a:lvl4pPr>
    <a:lvl5pPr marL="2435838" algn="l" defTabSz="1217919" rtl="0" eaLnBrk="1" latinLnBrk="0" hangingPunct="1">
      <a:defRPr sz="1599" kern="1200">
        <a:solidFill>
          <a:schemeClr val="tx1"/>
        </a:solidFill>
        <a:latin typeface="+mn-lt"/>
        <a:ea typeface="+mn-ea"/>
        <a:cs typeface="+mn-cs"/>
      </a:defRPr>
    </a:lvl5pPr>
    <a:lvl6pPr marL="3044798" algn="l" defTabSz="1217919" rtl="0" eaLnBrk="1" latinLnBrk="0" hangingPunct="1">
      <a:defRPr sz="1599" kern="1200">
        <a:solidFill>
          <a:schemeClr val="tx1"/>
        </a:solidFill>
        <a:latin typeface="+mn-lt"/>
        <a:ea typeface="+mn-ea"/>
        <a:cs typeface="+mn-cs"/>
      </a:defRPr>
    </a:lvl6pPr>
    <a:lvl7pPr marL="3653757" algn="l" defTabSz="1217919" rtl="0" eaLnBrk="1" latinLnBrk="0" hangingPunct="1">
      <a:defRPr sz="1599" kern="1200">
        <a:solidFill>
          <a:schemeClr val="tx1"/>
        </a:solidFill>
        <a:latin typeface="+mn-lt"/>
        <a:ea typeface="+mn-ea"/>
        <a:cs typeface="+mn-cs"/>
      </a:defRPr>
    </a:lvl7pPr>
    <a:lvl8pPr marL="4262717" algn="l" defTabSz="1217919" rtl="0" eaLnBrk="1" latinLnBrk="0" hangingPunct="1">
      <a:defRPr sz="1599" kern="1200">
        <a:solidFill>
          <a:schemeClr val="tx1"/>
        </a:solidFill>
        <a:latin typeface="+mn-lt"/>
        <a:ea typeface="+mn-ea"/>
        <a:cs typeface="+mn-cs"/>
      </a:defRPr>
    </a:lvl8pPr>
    <a:lvl9pPr marL="4871676" algn="l" defTabSz="1217919" rtl="0" eaLnBrk="1" latinLnBrk="0" hangingPunct="1">
      <a:defRPr sz="15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+ Partner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AE994D2D-A295-1847-891D-8DEA02437B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01" y="1488215"/>
            <a:ext cx="11582400" cy="363730"/>
          </a:xfrm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1866" spc="133" baseline="0">
                <a:solidFill>
                  <a:schemeClr val="accent1">
                    <a:lumMod val="40000"/>
                    <a:lumOff val="6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609589" indent="0">
              <a:buFontTx/>
              <a:buNone/>
              <a:defRPr/>
            </a:lvl2pPr>
            <a:lvl3pPr marL="1219178" indent="0">
              <a:buFontTx/>
              <a:buNone/>
              <a:defRPr/>
            </a:lvl3pPr>
            <a:lvl4pPr marL="1828765" indent="0">
              <a:buFontTx/>
              <a:buNone/>
              <a:defRPr/>
            </a:lvl4pPr>
            <a:lvl5pPr marL="2438356" indent="0">
              <a:buFontTx/>
              <a:buNone/>
              <a:defRPr/>
            </a:lvl5pPr>
          </a:lstStyle>
          <a:p>
            <a:pPr marL="0" marR="0" lvl="0" indent="0" algn="l" defTabSz="60958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OPTIONAL LABEL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A30F5831-B6E5-184B-A33E-393F9573138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4800" y="4112381"/>
            <a:ext cx="11532409" cy="433186"/>
          </a:xfrm>
        </p:spPr>
        <p:txBody>
          <a:bodyPr anchor="t">
            <a:normAutofit/>
          </a:bodyPr>
          <a:lstStyle>
            <a:lvl1pPr marL="0" indent="0" algn="l">
              <a:buNone/>
              <a:defRPr sz="2133" b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609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Toya Gorley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00A14482-F905-7A43-94C4-8F2738CFC4A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4801" y="2129512"/>
            <a:ext cx="11582400" cy="17053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5867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609589" indent="0">
              <a:buNone/>
              <a:defRPr sz="5867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2pPr>
            <a:lvl3pPr marL="1219178" indent="0">
              <a:buNone/>
              <a:defRPr sz="5867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3pPr>
            <a:lvl4pPr marL="1828765" indent="0">
              <a:buNone/>
              <a:defRPr sz="5867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4pPr>
            <a:lvl5pPr marL="2438356" indent="0">
              <a:buNone/>
              <a:defRPr sz="5867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5pPr>
          </a:lstStyle>
          <a:p>
            <a:pPr lvl="0"/>
            <a:r>
              <a:rPr lang="en-US" dirty="0"/>
              <a:t>Facilitated Networking: </a:t>
            </a:r>
          </a:p>
          <a:p>
            <a:pPr lvl="0"/>
            <a:r>
              <a:rPr lang="en-US" dirty="0"/>
              <a:t>Pulling it all together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0387251-62A2-4A4C-AB26-D379061C04D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04802" y="4545570"/>
            <a:ext cx="11531601" cy="1217016"/>
          </a:xfrm>
        </p:spPr>
        <p:txBody>
          <a:bodyPr tIns="0" bIns="0">
            <a:normAutofit/>
          </a:bodyPr>
          <a:lstStyle>
            <a:lvl1pPr marL="0" marR="0" indent="0" algn="l" defTabSz="6095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6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1866" dirty="0"/>
              <a:t>Solutions Expert, Experience, NRC Health </a:t>
            </a:r>
          </a:p>
        </p:txBody>
      </p:sp>
    </p:spTree>
    <p:extLst>
      <p:ext uri="{BB962C8B-B14F-4D97-AF65-F5344CB8AC3E}">
        <p14:creationId xmlns:p14="http://schemas.microsoft.com/office/powerpoint/2010/main" val="63739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04801" y="384877"/>
            <a:ext cx="11582400" cy="5481324"/>
          </a:xfrm>
        </p:spPr>
        <p:txBody>
          <a:bodyPr tIns="182880" bIns="274320">
            <a:normAutofit/>
          </a:bodyPr>
          <a:lstStyle>
            <a:lvl1pPr marL="0" indent="0">
              <a:spcBef>
                <a:spcPts val="0"/>
              </a:spcBef>
              <a:buNone/>
              <a:defRPr sz="5867" baseline="0">
                <a:solidFill>
                  <a:schemeClr val="accent1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609589" indent="0">
              <a:buNone/>
              <a:defRPr sz="5867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2pPr>
            <a:lvl3pPr marL="1219178" indent="0">
              <a:buNone/>
              <a:defRPr sz="5867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3pPr>
            <a:lvl4pPr marL="1828765" indent="0">
              <a:buNone/>
              <a:defRPr sz="5867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4pPr>
            <a:lvl5pPr marL="2438356" indent="0">
              <a:buNone/>
              <a:defRPr sz="5867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5pPr>
          </a:lstStyle>
          <a:p>
            <a:pPr lvl="0"/>
            <a:r>
              <a:rPr lang="en-US" dirty="0"/>
              <a:t>Group Discussion: Today’s Learnings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3184C70-7A8E-9647-814F-D747C762A485}"/>
              </a:ext>
            </a:extLst>
          </p:cNvPr>
          <p:cNvSpPr/>
          <p:nvPr userDrawn="1"/>
        </p:nvSpPr>
        <p:spPr>
          <a:xfrm>
            <a:off x="4" y="1"/>
            <a:ext cx="12191999" cy="233624"/>
          </a:xfrm>
          <a:prstGeom prst="rect">
            <a:avLst/>
          </a:prstGeom>
          <a:gradFill flip="none" rotWithShape="1">
            <a:gsLst>
              <a:gs pos="40000">
                <a:srgbClr val="EB7F00"/>
              </a:gs>
              <a:gs pos="1000">
                <a:srgbClr val="EA7600"/>
              </a:gs>
              <a:gs pos="99000">
                <a:schemeClr val="accent1"/>
              </a:gs>
            </a:gsLst>
            <a:lin ang="1944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787638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609600" y="1602952"/>
            <a:ext cx="10972800" cy="4263251"/>
          </a:xfrm>
        </p:spPr>
        <p:txBody>
          <a:bodyPr wrap="square" tIns="274320" bIns="274320" anchor="ctr">
            <a:normAutofit/>
          </a:bodyPr>
          <a:lstStyle>
            <a:lvl1pPr>
              <a:defRPr sz="4000"/>
            </a:lvl1pPr>
            <a:lvl2pPr>
              <a:defRPr sz="3466"/>
            </a:lvl2pPr>
            <a:lvl3pPr>
              <a:defRPr sz="2667"/>
            </a:lvl3pPr>
            <a:lvl4pPr>
              <a:defRPr sz="2667"/>
            </a:lvl4pPr>
            <a:lvl5pPr>
              <a:defRPr sz="2667"/>
            </a:lvl5pPr>
          </a:lstStyle>
          <a:p>
            <a:pPr marL="457193" marR="0" lvl="0" indent="-457193" algn="l" defTabSz="121917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Tx/>
              <a:buBlip>
                <a:blip r:embed="rId2"/>
              </a:buBlip>
              <a:tabLst/>
              <a:defRPr/>
            </a:pP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1275CFF-4AF9-1B41-95B1-4C87E101C6EA}"/>
              </a:ext>
            </a:extLst>
          </p:cNvPr>
          <p:cNvSpPr/>
          <p:nvPr userDrawn="1"/>
        </p:nvSpPr>
        <p:spPr>
          <a:xfrm>
            <a:off x="4" y="1"/>
            <a:ext cx="12191999" cy="233624"/>
          </a:xfrm>
          <a:prstGeom prst="rect">
            <a:avLst/>
          </a:prstGeom>
          <a:gradFill flip="none" rotWithShape="1">
            <a:gsLst>
              <a:gs pos="40000">
                <a:srgbClr val="EB7F00"/>
              </a:gs>
              <a:gs pos="1000">
                <a:srgbClr val="EA7600"/>
              </a:gs>
              <a:gs pos="99000">
                <a:schemeClr val="accent1"/>
              </a:gs>
            </a:gsLst>
            <a:lin ang="1944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DE2B44F-6B2E-A848-9335-43B58A9FC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84877"/>
            <a:ext cx="11582400" cy="913554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22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emf"/><Relationship Id="rId7" Type="http://schemas.openxmlformats.org/officeDocument/2006/relationships/image" Target="../media/image5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emf"/><Relationship Id="rId4" Type="http://schemas.openxmlformats.org/officeDocument/2006/relationships/image" Target="../media/image10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338395-2FF8-5D4C-BC4A-1828371FA75D}"/>
              </a:ext>
            </a:extLst>
          </p:cNvPr>
          <p:cNvSpPr/>
          <p:nvPr userDrawn="1"/>
        </p:nvSpPr>
        <p:spPr>
          <a:xfrm>
            <a:off x="4" y="3"/>
            <a:ext cx="12191999" cy="6858000"/>
          </a:xfrm>
          <a:prstGeom prst="rect">
            <a:avLst/>
          </a:prstGeom>
          <a:gradFill flip="none" rotWithShape="1">
            <a:gsLst>
              <a:gs pos="1000">
                <a:srgbClr val="EA6900"/>
              </a:gs>
              <a:gs pos="58000">
                <a:srgbClr val="EB8000"/>
              </a:gs>
              <a:gs pos="29000">
                <a:srgbClr val="EA7600"/>
              </a:gs>
              <a:gs pos="99000">
                <a:srgbClr val="ED8B00"/>
              </a:gs>
            </a:gsLst>
            <a:lin ang="1944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04DDF60-D846-0849-BE71-3C0D1A090119}"/>
              </a:ext>
            </a:extLst>
          </p:cNvPr>
          <p:cNvSpPr/>
          <p:nvPr userDrawn="1"/>
        </p:nvSpPr>
        <p:spPr>
          <a:xfrm flipV="1">
            <a:off x="4" y="6151952"/>
            <a:ext cx="12191999" cy="70604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0CA9BA1-E18D-5443-B149-434C3C6D590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65375" y="6242046"/>
            <a:ext cx="853440" cy="543867"/>
          </a:xfrm>
          <a:prstGeom prst="rect">
            <a:avLst/>
          </a:prstGeom>
        </p:spPr>
      </p:pic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B8672C86-B6BA-BD46-9241-E9FC28C09B82}"/>
              </a:ext>
            </a:extLst>
          </p:cNvPr>
          <p:cNvSpPr txBox="1">
            <a:spLocks/>
          </p:cNvSpPr>
          <p:nvPr userDrawn="1"/>
        </p:nvSpPr>
        <p:spPr>
          <a:xfrm>
            <a:off x="3987802" y="6151956"/>
            <a:ext cx="7899398" cy="70604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3657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1000" spc="67" baseline="0" dirty="0">
                <a:solidFill>
                  <a:schemeClr val="tx1"/>
                </a:solidFill>
              </a:rPr>
              <a:t>NRC Health 2021 Pediatric Collaborative  </a:t>
            </a:r>
            <a:r>
              <a:rPr lang="en-US" sz="1000" b="1" kern="1000" spc="67" baseline="0" dirty="0">
                <a:solidFill>
                  <a:srgbClr val="FF9300"/>
                </a:solidFill>
              </a:rPr>
              <a:t>|</a:t>
            </a:r>
            <a:r>
              <a:rPr lang="en-US" sz="1000" kern="1000" spc="67" baseline="0" dirty="0">
                <a:solidFill>
                  <a:schemeClr val="tx1"/>
                </a:solidFill>
              </a:rPr>
              <a:t>  </a:t>
            </a:r>
            <a:r>
              <a:rPr lang="en-US" sz="1000" b="1" i="0" dirty="0">
                <a:effectLst/>
                <a:latin typeface="Arial" panose="020B0604020202020204" pitchFamily="34" charset="0"/>
              </a:rPr>
              <a:t>#NRCPeds21		</a:t>
            </a:r>
            <a:fld id="{F7EB4D4D-7A92-CD4A-AECB-9615CE6D0319}" type="slidenum">
              <a:rPr lang="en-US" sz="1000" b="0" kern="1000" spc="67" baseline="0" smtClean="0">
                <a:solidFill>
                  <a:schemeClr val="tx1"/>
                </a:solidFill>
              </a:rPr>
              <a:pPr marL="0" marR="0" lvl="0" indent="0" algn="r" defTabSz="3657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b="0" kern="1000" spc="67" baseline="0" dirty="0">
              <a:solidFill>
                <a:schemeClr val="tx1"/>
              </a:solidFill>
            </a:endParaRP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046234AD-46FB-407C-9BA2-46147F69267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28244" y="5532296"/>
            <a:ext cx="552450" cy="552450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61795605-E420-4C9F-8252-42DE29B3C8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35549" t="26732" r="-35549" b="-26732"/>
          <a:stretch/>
        </p:blipFill>
        <p:spPr>
          <a:xfrm>
            <a:off x="0" y="0"/>
            <a:ext cx="1533525" cy="1533525"/>
          </a:xfrm>
          <a:prstGeom prst="rect">
            <a:avLst/>
          </a:prstGeom>
        </p:spPr>
      </p:pic>
      <p:sp>
        <p:nvSpPr>
          <p:cNvPr id="23" name="Graphic 13">
            <a:extLst>
              <a:ext uri="{FF2B5EF4-FFF2-40B4-BE49-F238E27FC236}">
                <a16:creationId xmlns:a16="http://schemas.microsoft.com/office/drawing/2014/main" id="{2E2C2D66-618B-45E0-B795-C0CCF4213B06}"/>
              </a:ext>
            </a:extLst>
          </p:cNvPr>
          <p:cNvSpPr/>
          <p:nvPr/>
        </p:nvSpPr>
        <p:spPr>
          <a:xfrm>
            <a:off x="1469188" y="5183304"/>
            <a:ext cx="866166" cy="866166"/>
          </a:xfrm>
          <a:custGeom>
            <a:avLst/>
            <a:gdLst>
              <a:gd name="connsiteX0" fmla="*/ 866166 w 866166"/>
              <a:gd name="connsiteY0" fmla="*/ 433083 h 866166"/>
              <a:gd name="connsiteX1" fmla="*/ 433083 w 866166"/>
              <a:gd name="connsiteY1" fmla="*/ 866166 h 866166"/>
              <a:gd name="connsiteX2" fmla="*/ 0 w 866166"/>
              <a:gd name="connsiteY2" fmla="*/ 433083 h 866166"/>
              <a:gd name="connsiteX3" fmla="*/ 433083 w 866166"/>
              <a:gd name="connsiteY3" fmla="*/ 0 h 866166"/>
              <a:gd name="connsiteX4" fmla="*/ 866166 w 866166"/>
              <a:gd name="connsiteY4" fmla="*/ 433083 h 866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6166" h="866166">
                <a:moveTo>
                  <a:pt x="866166" y="433083"/>
                </a:moveTo>
                <a:cubicBezTo>
                  <a:pt x="866166" y="672268"/>
                  <a:pt x="672268" y="866166"/>
                  <a:pt x="433083" y="866166"/>
                </a:cubicBezTo>
                <a:cubicBezTo>
                  <a:pt x="193898" y="866166"/>
                  <a:pt x="0" y="672268"/>
                  <a:pt x="0" y="433083"/>
                </a:cubicBezTo>
                <a:cubicBezTo>
                  <a:pt x="0" y="193898"/>
                  <a:pt x="193898" y="0"/>
                  <a:pt x="433083" y="0"/>
                </a:cubicBezTo>
                <a:cubicBezTo>
                  <a:pt x="672268" y="0"/>
                  <a:pt x="866166" y="193898"/>
                  <a:pt x="866166" y="433083"/>
                </a:cubicBezTo>
                <a:close/>
              </a:path>
            </a:pathLst>
          </a:custGeom>
          <a:noFill/>
          <a:ln w="191168" cap="flat">
            <a:solidFill>
              <a:schemeClr val="accent1">
                <a:alpha val="61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B5F92722-D5FA-4A8B-AC34-08FAC760BB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t="8130" r="25357" b="-8130"/>
          <a:stretch/>
        </p:blipFill>
        <p:spPr>
          <a:xfrm>
            <a:off x="9914981" y="0"/>
            <a:ext cx="2286000" cy="3062618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44F6ECE2-9479-44EE-9F25-CEE1767B06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 l="-2003" r="38003"/>
          <a:stretch/>
        </p:blipFill>
        <p:spPr>
          <a:xfrm>
            <a:off x="10732770" y="3852793"/>
            <a:ext cx="1463040" cy="2286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516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14880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hf hdr="0" dt="0"/>
  <p:txStyles>
    <p:titleStyle>
      <a:lvl1pPr algn="ctr" defTabSz="609589" rtl="0" eaLnBrk="1" latinLnBrk="0" hangingPunct="1">
        <a:spcBef>
          <a:spcPct val="0"/>
        </a:spcBef>
        <a:buNone/>
        <a:defRPr sz="5867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7193" indent="-457193" algn="l" defTabSz="609589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bg1"/>
          </a:solidFill>
          <a:latin typeface="+mn-lt"/>
          <a:ea typeface="+mn-ea"/>
          <a:cs typeface="+mn-cs"/>
        </a:defRPr>
      </a:lvl1pPr>
      <a:lvl2pPr marL="990583" indent="-380993" algn="l" defTabSz="609589" rtl="0" eaLnBrk="1" latinLnBrk="0" hangingPunct="1">
        <a:spcBef>
          <a:spcPct val="20000"/>
        </a:spcBef>
        <a:buFont typeface="Arial"/>
        <a:buChar char="–"/>
        <a:defRPr sz="3734" kern="1200">
          <a:solidFill>
            <a:schemeClr val="bg1"/>
          </a:solidFill>
          <a:latin typeface="+mn-lt"/>
          <a:ea typeface="+mn-ea"/>
          <a:cs typeface="+mn-cs"/>
        </a:defRPr>
      </a:lvl2pPr>
      <a:lvl3pPr marL="1523973" indent="-304794" algn="l" defTabSz="6095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3pPr>
      <a:lvl4pPr marL="2133561" indent="-304794" algn="l" defTabSz="609589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bg1"/>
          </a:solidFill>
          <a:latin typeface="+mn-lt"/>
          <a:ea typeface="+mn-ea"/>
          <a:cs typeface="+mn-cs"/>
        </a:defRPr>
      </a:lvl4pPr>
      <a:lvl5pPr marL="2743151" indent="-304794" algn="l" defTabSz="609589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bg1"/>
          </a:solidFill>
          <a:latin typeface="+mn-lt"/>
          <a:ea typeface="+mn-ea"/>
          <a:cs typeface="+mn-cs"/>
        </a:defRPr>
      </a:lvl5pPr>
      <a:lvl6pPr marL="3352739" indent="-304794" algn="l" defTabSz="609589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27" indent="-304794" algn="l" defTabSz="609589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916" indent="-304794" algn="l" defTabSz="609589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505" indent="-304794" algn="l" defTabSz="609589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9" algn="l" defTabSz="6095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8" algn="l" defTabSz="6095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65" algn="l" defTabSz="6095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56" algn="l" defTabSz="6095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43" algn="l" defTabSz="6095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34" algn="l" defTabSz="6095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121" algn="l" defTabSz="6095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710" algn="l" defTabSz="6095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59">
          <p15:clr>
            <a:srgbClr val="F26B43"/>
          </p15:clr>
        </p15:guide>
        <p15:guide id="2" pos="3841">
          <p15:clr>
            <a:srgbClr val="F26B43"/>
          </p15:clr>
        </p15:guide>
        <p15:guide id="3" pos="192">
          <p15:clr>
            <a:srgbClr val="F26B43"/>
          </p15:clr>
        </p15:guide>
        <p15:guide id="4" pos="748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233625"/>
            <a:ext cx="11582400" cy="1184013"/>
          </a:xfrm>
          <a:prstGeom prst="rect">
            <a:avLst/>
          </a:prstGeom>
        </p:spPr>
        <p:txBody>
          <a:bodyPr vert="horz" lIns="91440" tIns="91440" rIns="91440" bIns="91440" rtlCol="0" anchor="ctr">
            <a:normAutofit/>
          </a:bodyPr>
          <a:lstStyle/>
          <a:p>
            <a:r>
              <a:rPr lang="en-US" dirty="0"/>
              <a:t>Questions to discuss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602949"/>
            <a:ext cx="11277598" cy="4263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457193" marR="0" lvl="0" indent="-457193" algn="l" defTabSz="121917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Tx/>
              <a:buBlip>
                <a:blip r:embed="rId4"/>
              </a:buBlip>
              <a:tabLst/>
              <a:defRPr/>
            </a:pPr>
            <a:r>
              <a:rPr lang="en-US" sz="4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What is the biggest take-away you learned from the presentations today?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193" marR="0" lvl="0" indent="-457193" algn="l" defTabSz="121917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Tx/>
              <a:buBlip>
                <a:blip r:embed="rId4"/>
              </a:buBlip>
              <a:tabLst/>
              <a:defRPr/>
            </a:pPr>
            <a:r>
              <a:rPr lang="en-US" sz="4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How will you apply the takeaway to your job or to advance your organization’s patient/family experience?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193" marR="0" lvl="0" indent="-457193" algn="l" defTabSz="121917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Tx/>
              <a:buBlip>
                <a:blip r:embed="rId4"/>
              </a:buBlip>
              <a:tabLst/>
              <a:defRPr/>
            </a:pPr>
            <a:r>
              <a:rPr lang="en-US" sz="4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Name 1 person you’re going to share presentation with.  Why?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 flipH="1">
            <a:off x="0" y="6237994"/>
            <a:ext cx="12192000" cy="0"/>
          </a:xfrm>
          <a:prstGeom prst="line">
            <a:avLst/>
          </a:prstGeom>
          <a:ln w="9525" cmpd="sng">
            <a:solidFill>
              <a:srgbClr val="C7C1B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5D91EC6F-4AE2-1C40-909D-1016DBE1312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5143" y="6336306"/>
            <a:ext cx="621792" cy="396246"/>
          </a:xfrm>
          <a:prstGeom prst="rect">
            <a:avLst/>
          </a:prstGeom>
        </p:spPr>
      </p:pic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17ED7B29-4946-D646-A2D3-69951337F812}"/>
              </a:ext>
            </a:extLst>
          </p:cNvPr>
          <p:cNvSpPr txBox="1">
            <a:spLocks/>
          </p:cNvSpPr>
          <p:nvPr userDrawn="1"/>
        </p:nvSpPr>
        <p:spPr>
          <a:xfrm>
            <a:off x="3987802" y="6229934"/>
            <a:ext cx="7899398" cy="628068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3657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1000" spc="67" baseline="0" dirty="0">
                <a:solidFill>
                  <a:schemeClr val="tx1"/>
                </a:solidFill>
              </a:rPr>
              <a:t>NRC Health 2021 Pediatric Collaborative  </a:t>
            </a:r>
            <a:r>
              <a:rPr lang="en-US" sz="1000" b="1" kern="1000" spc="67" baseline="0" dirty="0">
                <a:solidFill>
                  <a:srgbClr val="FF9300"/>
                </a:solidFill>
              </a:rPr>
              <a:t>|</a:t>
            </a:r>
            <a:r>
              <a:rPr lang="en-US" sz="1000" kern="1000" spc="67" baseline="0" dirty="0">
                <a:solidFill>
                  <a:schemeClr val="tx1"/>
                </a:solidFill>
              </a:rPr>
              <a:t>  </a:t>
            </a:r>
            <a:r>
              <a:rPr lang="en-US" sz="1000" b="1" i="0" dirty="0">
                <a:effectLst/>
                <a:latin typeface="Arial" panose="020B0604020202020204" pitchFamily="34" charset="0"/>
              </a:rPr>
              <a:t>#NRCPeds21		</a:t>
            </a:r>
            <a:fld id="{F7EB4D4D-7A92-CD4A-AECB-9615CE6D0319}" type="slidenum">
              <a:rPr lang="en-US" sz="1000" b="0" kern="1000" spc="67" baseline="0" smtClean="0">
                <a:solidFill>
                  <a:schemeClr val="tx1"/>
                </a:solidFill>
              </a:rPr>
              <a:pPr marL="0" marR="0" lvl="0" indent="0" algn="r" defTabSz="3657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b="0" kern="1000" spc="67" baseline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</p:sldLayoutIdLst>
  <p:hf hdr="0" dt="0"/>
  <p:txStyles>
    <p:titleStyle>
      <a:lvl1pPr algn="l" defTabSz="1219178" rtl="0" eaLnBrk="1" latinLnBrk="0" hangingPunct="1">
        <a:spcBef>
          <a:spcPct val="0"/>
        </a:spcBef>
        <a:buNone/>
        <a:defRPr sz="3734" kern="1200">
          <a:solidFill>
            <a:srgbClr val="ED8B00"/>
          </a:solidFill>
          <a:latin typeface="Georgia" charset="0"/>
          <a:ea typeface="Georgia" charset="0"/>
          <a:cs typeface="Georgia" charset="0"/>
        </a:defRPr>
      </a:lvl1pPr>
    </p:titleStyle>
    <p:bodyStyle>
      <a:lvl1pPr marL="457193" indent="-457193" algn="l" defTabSz="1219178" rtl="0" eaLnBrk="1" latinLnBrk="0" hangingPunct="1">
        <a:spcBef>
          <a:spcPct val="20000"/>
        </a:spcBef>
        <a:buSzPct val="100000"/>
        <a:buFontTx/>
        <a:buBlip>
          <a:blip r:embed="rId4"/>
        </a:buBlip>
        <a:defRPr sz="4000" kern="1200">
          <a:solidFill>
            <a:schemeClr val="tx1">
              <a:lumMod val="75000"/>
            </a:schemeClr>
          </a:solidFill>
          <a:latin typeface="Arial" charset="0"/>
          <a:ea typeface="Arial" charset="0"/>
          <a:cs typeface="Arial" charset="0"/>
        </a:defRPr>
      </a:lvl1pPr>
      <a:lvl2pPr marL="990583" indent="-380993" algn="l" defTabSz="1219178" rtl="0" eaLnBrk="1" latinLnBrk="0" hangingPunct="1">
        <a:spcBef>
          <a:spcPct val="20000"/>
        </a:spcBef>
        <a:buFont typeface="Arial" pitchFamily="34" charset="0"/>
        <a:buChar char="–"/>
        <a:defRPr sz="3466" kern="1200">
          <a:solidFill>
            <a:schemeClr val="tx1">
              <a:lumMod val="75000"/>
            </a:schemeClr>
          </a:solidFill>
          <a:latin typeface="Arial" charset="0"/>
          <a:ea typeface="Arial" charset="0"/>
          <a:cs typeface="Arial" charset="0"/>
        </a:defRPr>
      </a:lvl2pPr>
      <a:lvl3pPr marL="1523973" indent="-304794" algn="l" defTabSz="121917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>
              <a:lumMod val="75000"/>
            </a:schemeClr>
          </a:solidFill>
          <a:latin typeface="Arial" charset="0"/>
          <a:ea typeface="Arial" charset="0"/>
          <a:cs typeface="Arial" charset="0"/>
        </a:defRPr>
      </a:lvl3pPr>
      <a:lvl4pPr marL="2133561" indent="-304794" algn="l" defTabSz="1219178" rtl="0" eaLnBrk="1" latinLnBrk="0" hangingPunct="1">
        <a:spcBef>
          <a:spcPct val="20000"/>
        </a:spcBef>
        <a:buFont typeface="AppleSymbols" charset="0"/>
        <a:buChar char="⎼"/>
        <a:defRPr sz="2667" kern="1200">
          <a:solidFill>
            <a:schemeClr val="tx1">
              <a:lumMod val="75000"/>
            </a:schemeClr>
          </a:solidFill>
          <a:latin typeface="Arial" charset="0"/>
          <a:ea typeface="Arial" charset="0"/>
          <a:cs typeface="Arial" charset="0"/>
        </a:defRPr>
      </a:lvl4pPr>
      <a:lvl5pPr marL="2743151" indent="-304794" algn="l" defTabSz="1219178" rtl="0" eaLnBrk="1" latinLnBrk="0" hangingPunct="1">
        <a:spcBef>
          <a:spcPct val="20000"/>
        </a:spcBef>
        <a:buFont typeface="HiraMinProN-W3" charset="-128"/>
        <a:buChar char="・"/>
        <a:defRPr sz="2667" kern="1200">
          <a:solidFill>
            <a:schemeClr val="tx1">
              <a:lumMod val="75000"/>
            </a:schemeClr>
          </a:solidFill>
          <a:latin typeface="Arial" charset="0"/>
          <a:ea typeface="Arial" charset="0"/>
          <a:cs typeface="Arial" charset="0"/>
        </a:defRPr>
      </a:lvl5pPr>
      <a:lvl6pPr marL="3352739" indent="-304794" algn="l" defTabSz="121917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27" indent="-304794" algn="l" defTabSz="121917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916" indent="-304794" algn="l" defTabSz="121917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505" indent="-304794" algn="l" defTabSz="121917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9" algn="l" defTabSz="121917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8" algn="l" defTabSz="121917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65" algn="l" defTabSz="121917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56" algn="l" defTabSz="121917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43" algn="l" defTabSz="121917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34" algn="l" defTabSz="121917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121" algn="l" defTabSz="121917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710" algn="l" defTabSz="121917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192" userDrawn="1">
          <p15:clr>
            <a:srgbClr val="F26B43"/>
          </p15:clr>
        </p15:guide>
        <p15:guide id="4" pos="7488" userDrawn="1">
          <p15:clr>
            <a:srgbClr val="F26B43"/>
          </p15:clr>
        </p15:guide>
        <p15:guide id="6" pos="7296" userDrawn="1">
          <p15:clr>
            <a:srgbClr val="F26B43"/>
          </p15:clr>
        </p15:guide>
        <p15:guide id="7" orient="horz" pos="242" userDrawn="1">
          <p15:clr>
            <a:srgbClr val="F26B43"/>
          </p15:clr>
        </p15:guide>
        <p15:guide id="8" orient="horz" pos="818" userDrawn="1">
          <p15:clr>
            <a:srgbClr val="F26B43"/>
          </p15:clr>
        </p15:guide>
        <p15:guide id="9" orient="horz" pos="1010" userDrawn="1">
          <p15:clr>
            <a:srgbClr val="F26B43"/>
          </p15:clr>
        </p15:guide>
        <p15:guide id="10" pos="384" userDrawn="1">
          <p15:clr>
            <a:srgbClr val="F26B43"/>
          </p15:clr>
        </p15:guide>
        <p15:guide id="11" pos="1536" userDrawn="1">
          <p15:clr>
            <a:srgbClr val="F26B43"/>
          </p15:clr>
        </p15:guide>
        <p15:guide id="12" pos="3841" userDrawn="1">
          <p15:clr>
            <a:srgbClr val="F26B43"/>
          </p15:clr>
        </p15:guide>
        <p15:guide id="13" pos="4992" userDrawn="1">
          <p15:clr>
            <a:srgbClr val="F26B43"/>
          </p15:clr>
        </p15:guide>
        <p15:guide id="14" pos="6144" userDrawn="1">
          <p15:clr>
            <a:srgbClr val="F26B43"/>
          </p15:clr>
        </p15:guide>
        <p15:guide id="15" pos="2688" userDrawn="1">
          <p15:clr>
            <a:srgbClr val="F26B43"/>
          </p15:clr>
        </p15:guide>
        <p15:guide id="18" orient="horz" pos="3695" userDrawn="1">
          <p15:clr>
            <a:srgbClr val="F26B43"/>
          </p15:clr>
        </p15:guide>
        <p15:guide id="19" orient="horz" pos="2352" userDrawn="1">
          <p15:clr>
            <a:srgbClr val="F26B43"/>
          </p15:clr>
        </p15:guide>
        <p15:guide id="20" orient="horz" pos="1585" userDrawn="1">
          <p15:clr>
            <a:srgbClr val="F26B43"/>
          </p15:clr>
        </p15:guide>
        <p15:guide id="21" orient="horz" pos="1777" userDrawn="1">
          <p15:clr>
            <a:srgbClr val="F26B43"/>
          </p15:clr>
        </p15:guide>
        <p15:guide id="22" orient="horz" pos="216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4815B2-E029-6C47-BA9F-E079C2C47CE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1113F3-C62B-274A-9673-CE22D3A372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Toya </a:t>
            </a:r>
            <a:r>
              <a:rPr lang="en-US" dirty="0" err="1"/>
              <a:t>Gorley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EF8848-EF54-7442-8DB9-86FC7FBEC46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Facilitated Networking: </a:t>
            </a:r>
          </a:p>
          <a:p>
            <a:pPr lvl="0"/>
            <a:r>
              <a:rPr lang="en-US" dirty="0"/>
              <a:t>Pulling it all together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057D050-2637-4E44-9170-B947F096E4F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Solutions Expert, Experience, NRC Health</a:t>
            </a:r>
          </a:p>
        </p:txBody>
      </p:sp>
    </p:spTree>
    <p:extLst>
      <p:ext uri="{BB962C8B-B14F-4D97-AF65-F5344CB8AC3E}">
        <p14:creationId xmlns:p14="http://schemas.microsoft.com/office/powerpoint/2010/main" val="472708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5279E5E-0B67-4944-A1D8-8758CDE974E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457193" marR="0" lvl="0" indent="-457193" algn="l" defTabSz="121917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Tx/>
              <a:buBlip>
                <a:blip r:embed="rId2"/>
              </a:buBlip>
              <a:tabLst/>
              <a:defRPr/>
            </a:pP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is the biggest take-away you learned from the presentations today?</a:t>
            </a:r>
            <a:endParaRPr lang="en-U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193" marR="0" lvl="0" indent="-457193" algn="l" defTabSz="121917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Tx/>
              <a:buBlip>
                <a:blip r:embed="rId2"/>
              </a:buBlip>
              <a:tabLst/>
              <a:defRPr/>
            </a:pP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will you apply the takeaway to your job or to advance your organization’s patient/family experience?</a:t>
            </a:r>
            <a:endParaRPr lang="en-U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193" marR="0" lvl="0" indent="-457193" algn="l" defTabSz="121917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Tx/>
              <a:buBlip>
                <a:blip r:embed="rId2"/>
              </a:buBlip>
              <a:tabLst/>
              <a:defRPr/>
            </a:pP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Name 1 person you’re going to share one of the presentations with. Why?</a:t>
            </a:r>
            <a:endParaRPr lang="en-U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B817ADA-54DB-AC49-B852-30932C193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to discuss</a:t>
            </a:r>
          </a:p>
        </p:txBody>
      </p:sp>
    </p:spTree>
    <p:extLst>
      <p:ext uri="{BB962C8B-B14F-4D97-AF65-F5344CB8AC3E}">
        <p14:creationId xmlns:p14="http://schemas.microsoft.com/office/powerpoint/2010/main" val="2575975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5279E5E-0B67-4944-A1D8-8758CDE974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>
                <a:solidFill>
                  <a:schemeClr val="accent1"/>
                </a:solidFill>
              </a:rPr>
              <a:t>Group Discussion: Today’s Learnings</a:t>
            </a:r>
          </a:p>
        </p:txBody>
      </p:sp>
    </p:spTree>
    <p:extLst>
      <p:ext uri="{BB962C8B-B14F-4D97-AF65-F5344CB8AC3E}">
        <p14:creationId xmlns:p14="http://schemas.microsoft.com/office/powerpoint/2010/main" val="3236228365"/>
      </p:ext>
    </p:extLst>
  </p:cSld>
  <p:clrMapOvr>
    <a:masterClrMapping/>
  </p:clrMapOvr>
</p:sld>
</file>

<file path=ppt/theme/theme1.xml><?xml version="1.0" encoding="utf-8"?>
<a:theme xmlns:a="http://schemas.openxmlformats.org/drawingml/2006/main" name="NRC_PPT_Title-Slide">
  <a:themeElements>
    <a:clrScheme name="NRC Health - 2019">
      <a:dk1>
        <a:srgbClr val="75787B"/>
      </a:dk1>
      <a:lt1>
        <a:srgbClr val="FFFFFF"/>
      </a:lt1>
      <a:dk2>
        <a:srgbClr val="3C3F40"/>
      </a:dk2>
      <a:lt2>
        <a:srgbClr val="C4BFB6"/>
      </a:lt2>
      <a:accent1>
        <a:srgbClr val="ED8B00"/>
      </a:accent1>
      <a:accent2>
        <a:srgbClr val="00A3E0"/>
      </a:accent2>
      <a:accent3>
        <a:srgbClr val="E6500D"/>
      </a:accent3>
      <a:accent4>
        <a:srgbClr val="ABD303"/>
      </a:accent4>
      <a:accent5>
        <a:srgbClr val="804EBC"/>
      </a:accent5>
      <a:accent6>
        <a:srgbClr val="A89A8E"/>
      </a:accent6>
      <a:hlink>
        <a:srgbClr val="00A3E0"/>
      </a:hlink>
      <a:folHlink>
        <a:srgbClr val="ED8B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peaker-Template_NRC Health 2021 Pediatric Collaborative_2021.potx" id="{8B6780B5-ED3E-4189-A89B-E6C8B58E7498}" vid="{3BA18D12-1DC2-40DB-94FA-180B2C595EF8}"/>
    </a:ext>
  </a:extLst>
</a:theme>
</file>

<file path=ppt/theme/theme2.xml><?xml version="1.0" encoding="utf-8"?>
<a:theme xmlns:a="http://schemas.openxmlformats.org/drawingml/2006/main" name="NRC_PPT_Slide">
  <a:themeElements>
    <a:clrScheme name="NRC Health - 2019">
      <a:dk1>
        <a:srgbClr val="75787B"/>
      </a:dk1>
      <a:lt1>
        <a:srgbClr val="FFFFFF"/>
      </a:lt1>
      <a:dk2>
        <a:srgbClr val="3C3F40"/>
      </a:dk2>
      <a:lt2>
        <a:srgbClr val="C4BFB6"/>
      </a:lt2>
      <a:accent1>
        <a:srgbClr val="ED8B00"/>
      </a:accent1>
      <a:accent2>
        <a:srgbClr val="00A3E0"/>
      </a:accent2>
      <a:accent3>
        <a:srgbClr val="E6500D"/>
      </a:accent3>
      <a:accent4>
        <a:srgbClr val="ABD303"/>
      </a:accent4>
      <a:accent5>
        <a:srgbClr val="804EBC"/>
      </a:accent5>
      <a:accent6>
        <a:srgbClr val="A89A8E"/>
      </a:accent6>
      <a:hlink>
        <a:srgbClr val="00A3E0"/>
      </a:hlink>
      <a:folHlink>
        <a:srgbClr val="ED8B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eaker-Template_NRC Health 2021 Pediatric Collaborative_2021.potx" id="{8B6780B5-ED3E-4189-A89B-E6C8B58E7498}" vid="{9131E75C-C823-4F45-A0C1-87300D99FF2C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3dd5cec-11cf-4ab3-ba0c-c1c7a140b973">
      <UserInfo>
        <DisplayName/>
        <AccountId xsi:nil="true"/>
        <AccountType/>
      </UserInfo>
    </SharedWithUsers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3C915401346A43865CA8190F372D6D" ma:contentTypeVersion="15" ma:contentTypeDescription="Create a new document." ma:contentTypeScope="" ma:versionID="06304d9da94d2b201bf08ad55754b30d">
  <xsd:schema xmlns:xsd="http://www.w3.org/2001/XMLSchema" xmlns:xs="http://www.w3.org/2001/XMLSchema" xmlns:p="http://schemas.microsoft.com/office/2006/metadata/properties" xmlns:ns1="http://schemas.microsoft.com/sharepoint/v3" xmlns:ns3="4e0ec898-4197-4633-8d6d-9a1952a5994a" xmlns:ns4="23dd5cec-11cf-4ab3-ba0c-c1c7a140b973" targetNamespace="http://schemas.microsoft.com/office/2006/metadata/properties" ma:root="true" ma:fieldsID="53ed32ac676ecb78ae9a33673e32a309" ns1:_="" ns3:_="" ns4:_="">
    <xsd:import namespace="http://schemas.microsoft.com/sharepoint/v3"/>
    <xsd:import namespace="4e0ec898-4197-4633-8d6d-9a1952a5994a"/>
    <xsd:import namespace="23dd5cec-11cf-4ab3-ba0c-c1c7a140b97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Location" minOccurs="0"/>
                <xsd:element ref="ns3:MediaServiceOCR" minOccurs="0"/>
                <xsd:element ref="ns1:_ip_UnifiedCompliancePolicyProperties" minOccurs="0"/>
                <xsd:element ref="ns1:_ip_UnifiedCompliancePolicyUIAc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0ec898-4197-4633-8d6d-9a1952a599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d5cec-11cf-4ab3-ba0c-c1c7a140b97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94A4CE-0EDB-42E0-B3D1-F89239B28B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11818C-16ED-4005-B724-147B74AF9599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purl.org/dc/elements/1.1/"/>
    <ds:schemaRef ds:uri="23dd5cec-11cf-4ab3-ba0c-c1c7a140b973"/>
    <ds:schemaRef ds:uri="http://schemas.microsoft.com/sharepoint/v3"/>
    <ds:schemaRef ds:uri="4e0ec898-4197-4633-8d6d-9a1952a5994a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7540264-236D-4271-B660-D53C7FCF1C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e0ec898-4197-4633-8d6d-9a1952a5994a"/>
    <ds:schemaRef ds:uri="23dd5cec-11cf-4ab3-ba0c-c1c7a140b9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Speaker-Template_NRC Health 2021 Pediatric Collaborative_2021</Template>
  <TotalTime>40</TotalTime>
  <Words>70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AppleSymbols</vt:lpstr>
      <vt:lpstr>Arial</vt:lpstr>
      <vt:lpstr>Calibri</vt:lpstr>
      <vt:lpstr>Georgia</vt:lpstr>
      <vt:lpstr>HiraMinProN-W3</vt:lpstr>
      <vt:lpstr>NRC_PPT_Title-Slide</vt:lpstr>
      <vt:lpstr>NRC_PPT_Slide</vt:lpstr>
      <vt:lpstr>PowerPoint Presentation</vt:lpstr>
      <vt:lpstr>Questions to discuss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Davis</dc:creator>
  <cp:lastModifiedBy>Megan Charko</cp:lastModifiedBy>
  <cp:revision>5</cp:revision>
  <dcterms:created xsi:type="dcterms:W3CDTF">2021-01-22T19:32:27Z</dcterms:created>
  <dcterms:modified xsi:type="dcterms:W3CDTF">2021-03-15T15:34:12Z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0x010100583C915401346A43865CA8190F372D6D</vt:lpwstr>
  </property>
  <property fmtid="{D5CDD505-2E9C-101B-9397-08002B2CF9AE}" pid="3" name="ComplianceAssetId">
    <vt:lpwstr/>
  </property>
</Properties>
</file>