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72" r:id="rId2"/>
  </p:sldMasterIdLst>
  <p:notesMasterIdLst>
    <p:notesMasterId r:id="rId11"/>
  </p:notesMasterIdLst>
  <p:sldIdLst>
    <p:sldId id="266" r:id="rId3"/>
    <p:sldId id="281" r:id="rId4"/>
    <p:sldId id="258" r:id="rId5"/>
    <p:sldId id="284" r:id="rId6"/>
    <p:sldId id="290" r:id="rId7"/>
    <p:sldId id="287" r:id="rId8"/>
    <p:sldId id="289" r:id="rId9"/>
    <p:sldId id="288" r:id="rId1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B8A31F-B486-3240-9023-152F70D516BE}">
          <p14:sldIdLst>
            <p14:sldId id="266"/>
            <p14:sldId id="281"/>
            <p14:sldId id="258"/>
            <p14:sldId id="284"/>
            <p14:sldId id="290"/>
            <p14:sldId id="287"/>
            <p14:sldId id="289"/>
            <p14:sldId id="288"/>
          </p14:sldIdLst>
        </p14:section>
      </p14:sectionLst>
    </p:ext>
    <p:ext uri="{EFAFB233-063F-42B5-8137-9DF3F51BA10A}">
      <p15:sldGuideLst xmlns:p15="http://schemas.microsoft.com/office/powerpoint/2012/main">
        <p15:guide id="1" orient="horz" pos="1621">
          <p15:clr>
            <a:srgbClr val="A4A3A4"/>
          </p15:clr>
        </p15:guide>
        <p15:guide id="9" orient="horz" pos="1718" userDrawn="1">
          <p15:clr>
            <a:srgbClr val="A4A3A4"/>
          </p15:clr>
        </p15:guide>
        <p15:guide id="10" pos="648" userDrawn="1">
          <p15:clr>
            <a:srgbClr val="A4A3A4"/>
          </p15:clr>
        </p15:guide>
        <p15:guide id="12" orient="horz" pos="483" userDrawn="1">
          <p15:clr>
            <a:srgbClr val="A4A3A4"/>
          </p15:clr>
        </p15:guide>
        <p15:guide id="13" orient="horz" pos="854" userDrawn="1">
          <p15:clr>
            <a:srgbClr val="A4A3A4"/>
          </p15:clr>
        </p15:guide>
        <p15:guide id="14" orient="horz" pos="2690" userDrawn="1">
          <p15:clr>
            <a:srgbClr val="A4A3A4"/>
          </p15:clr>
        </p15:guide>
        <p15:guide id="15" orient="horz" pos="1814" userDrawn="1">
          <p15:clr>
            <a:srgbClr val="A4A3A4"/>
          </p15:clr>
        </p15:guide>
        <p15:guide id="16" pos="1080" userDrawn="1">
          <p15:clr>
            <a:srgbClr val="A4A3A4"/>
          </p15:clr>
        </p15:guide>
        <p15:guide id="17" pos="1536" userDrawn="1">
          <p15:clr>
            <a:srgbClr val="A4A3A4"/>
          </p15:clr>
        </p15:guide>
        <p15:guide id="18" pos="1992" userDrawn="1">
          <p15:clr>
            <a:srgbClr val="A4A3A4"/>
          </p15:clr>
        </p15:guide>
        <p15:guide id="19" pos="2432" userDrawn="1">
          <p15:clr>
            <a:srgbClr val="A4A3A4"/>
          </p15:clr>
        </p15:guide>
        <p15:guide id="20" pos="2880" userDrawn="1">
          <p15:clr>
            <a:srgbClr val="A4A3A4"/>
          </p15:clr>
        </p15:guide>
        <p15:guide id="21" pos="3326" userDrawn="1">
          <p15:clr>
            <a:srgbClr val="A4A3A4"/>
          </p15:clr>
        </p15:guide>
        <p15:guide id="22" pos="3792" userDrawn="1">
          <p15:clr>
            <a:srgbClr val="A4A3A4"/>
          </p15:clr>
        </p15:guide>
        <p15:guide id="23" pos="4222" userDrawn="1">
          <p15:clr>
            <a:srgbClr val="A4A3A4"/>
          </p15:clr>
        </p15:guide>
        <p15:guide id="24" pos="4670" userDrawn="1">
          <p15:clr>
            <a:srgbClr val="A4A3A4"/>
          </p15:clr>
        </p15:guide>
        <p15:guide id="25" pos="5118" userDrawn="1">
          <p15:clr>
            <a:srgbClr val="A4A3A4"/>
          </p15:clr>
        </p15:guide>
        <p15:guide id="26" pos="192" userDrawn="1">
          <p15:clr>
            <a:srgbClr val="A4A3A4"/>
          </p15:clr>
        </p15:guide>
        <p15:guide id="27" pos="5568" userDrawn="1">
          <p15:clr>
            <a:srgbClr val="A4A3A4"/>
          </p15:clr>
        </p15:guide>
        <p15:guide id="28" pos="312" userDrawn="1">
          <p15:clr>
            <a:srgbClr val="A4A3A4"/>
          </p15:clr>
        </p15:guide>
        <p15:guide id="29" pos="5448" userDrawn="1">
          <p15:clr>
            <a:srgbClr val="A4A3A4"/>
          </p15:clr>
        </p15:guide>
        <p15:guide id="30" orient="horz" pos="2946" userDrawn="1">
          <p15:clr>
            <a:srgbClr val="A4A3A4"/>
          </p15:clr>
        </p15:guide>
        <p15:guide id="31" pos="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8" clrIdx="0"/>
  <p:cmAuthor id="2" name="Microsoft Office User" initials="Office [4]"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1"/>
    <p:restoredTop sz="80027"/>
  </p:normalViewPr>
  <p:slideViewPr>
    <p:cSldViewPr snapToGrid="0" snapToObjects="1">
      <p:cViewPr varScale="1">
        <p:scale>
          <a:sx n="70" d="100"/>
          <a:sy n="70" d="100"/>
        </p:scale>
        <p:origin x="156" y="72"/>
      </p:cViewPr>
      <p:guideLst>
        <p:guide orient="horz" pos="1621"/>
        <p:guide orient="horz" pos="1718"/>
        <p:guide pos="648"/>
        <p:guide orient="horz" pos="483"/>
        <p:guide orient="horz" pos="854"/>
        <p:guide orient="horz" pos="2690"/>
        <p:guide orient="horz" pos="1814"/>
        <p:guide pos="1080"/>
        <p:guide pos="1536"/>
        <p:guide pos="1992"/>
        <p:guide pos="2432"/>
        <p:guide pos="2880"/>
        <p:guide pos="3326"/>
        <p:guide pos="3792"/>
        <p:guide pos="4222"/>
        <p:guide pos="4670"/>
        <p:guide pos="5118"/>
        <p:guide pos="192"/>
        <p:guide pos="5568"/>
        <p:guide pos="312"/>
        <p:guide pos="5448"/>
        <p:guide orient="horz" pos="2946"/>
        <p:guide pos="144"/>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08T08:57:07.842" idx="18">
    <p:pos x="10" y="10"/>
    <p:text>Image option: Collective patient voices used to drive decisions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CB519-A2D9-1549-9DA6-69B0AADCDEAB}" type="datetimeFigureOut">
              <a:rPr lang="en-US" smtClean="0"/>
              <a:t>1/30/2018</a:t>
            </a:fld>
            <a:endParaRPr lang="en-US"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BB54F-E83B-E94F-934E-BA3D50875FE8}" type="slidenum">
              <a:rPr lang="en-US" smtClean="0"/>
              <a:t>‹#›</a:t>
            </a:fld>
            <a:endParaRPr lang="en-US" dirty="0"/>
          </a:p>
        </p:txBody>
      </p:sp>
    </p:spTree>
    <p:extLst>
      <p:ext uri="{BB962C8B-B14F-4D97-AF65-F5344CB8AC3E}">
        <p14:creationId xmlns:p14="http://schemas.microsoft.com/office/powerpoint/2010/main" val="86550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1</a:t>
            </a:fld>
            <a:endParaRPr lang="en-US" dirty="0"/>
          </a:p>
        </p:txBody>
      </p:sp>
    </p:spTree>
    <p:extLst>
      <p:ext uri="{BB962C8B-B14F-4D97-AF65-F5344CB8AC3E}">
        <p14:creationId xmlns:p14="http://schemas.microsoft.com/office/powerpoint/2010/main" val="31272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All web surveys through the NRC Health real-time platform for patient experience surveys will have the option of adding an additional question at the end of all question pods that reads: “Thank you for providing feedback on your recent care experience with us. Your feedback is instrumental in ensuring we deliver on our mission of providing world-class experiences to all of our patients. We would love for you to join our patient community and continuing giving periodic feedback to ensure we are delivering on our care promise. Yes I would like to be a part of the patient feedback community!; No thanks, not at this time.” Those who opt-in will be redirected to a preferences profile study. This study will ask them their preferences in regards to how often they want to be reached out to and what health topics are of interest to them. </a:t>
            </a:r>
          </a:p>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2</a:t>
            </a:fld>
            <a:endParaRPr lang="en-US" dirty="0"/>
          </a:p>
        </p:txBody>
      </p:sp>
    </p:spTree>
    <p:extLst>
      <p:ext uri="{BB962C8B-B14F-4D97-AF65-F5344CB8AC3E}">
        <p14:creationId xmlns:p14="http://schemas.microsoft.com/office/powerpoint/2010/main" val="77195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Driving customer engagement is key to ensuring all the decisions you make</a:t>
            </a:r>
            <a:r>
              <a:rPr lang="en-US" sz="1200" kern="1200" baseline="0" dirty="0" smtClean="0">
                <a:solidFill>
                  <a:schemeClr val="tx1"/>
                </a:solidFill>
                <a:effectLst/>
                <a:latin typeface="+mn-lt"/>
                <a:ea typeface="+mn-ea"/>
                <a:cs typeface="+mn-cs"/>
              </a:rPr>
              <a:t> have the customer’s best interests and preferences in mind</a:t>
            </a:r>
            <a:r>
              <a:rPr lang="en-US" sz="1200" kern="1200" dirty="0" smtClean="0">
                <a:solidFill>
                  <a:schemeClr val="tx1"/>
                </a:solidFill>
                <a:effectLst/>
                <a:latin typeface="+mn-lt"/>
                <a:ea typeface="+mn-ea"/>
                <a:cs typeface="+mn-cs"/>
              </a:rPr>
              <a:t>. NRC Health makes engaging them fast and simple.  We automatically recruit and build a trusted community panel</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manage engagement activities to obtain and report feedback, getting the insights you need, whenever you need them. Whether validating a design for a patient experience improvement initiative, designing online appointment scheduling, offering new care services, or redesigning your website, you’ll have more confidence with feedback from your trusted community. </a:t>
            </a:r>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3</a:t>
            </a:fld>
            <a:endParaRPr lang="en-US" dirty="0"/>
          </a:p>
        </p:txBody>
      </p:sp>
    </p:spTree>
    <p:extLst>
      <p:ext uri="{BB962C8B-B14F-4D97-AF65-F5344CB8AC3E}">
        <p14:creationId xmlns:p14="http://schemas.microsoft.com/office/powerpoint/2010/main" val="147955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advantage</a:t>
            </a:r>
            <a:r>
              <a:rPr lang="en-US" baseline="0" dirty="0" smtClean="0"/>
              <a:t> of the efficiency and expertise of a completed managed process by NRC Health.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EDA198-AF53-4D07-80DD-38C57BB55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8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rPr>
              <a:t>Know in real-time the make-up of your patient panel: number of panelists,</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a:t>
            </a:r>
            <a:r>
              <a:rPr lang="en-US" sz="1200" dirty="0" smtClean="0">
                <a:solidFill>
                  <a:schemeClr val="tx1">
                    <a:lumMod val="75000"/>
                    <a:lumOff val="25000"/>
                  </a:schemeClr>
                </a:solidFill>
                <a:latin typeface="Arial" panose="020B0604020202020204" pitchFamily="34" charset="0"/>
                <a:cs typeface="Arial" panose="020B0604020202020204" pitchFamily="34" charset="0"/>
              </a:rPr>
              <a:t>demographics, Net-Promotor</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Score, sentiment analysis, and more.</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EDA198-AF53-4D07-80DD-38C57BB55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63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indent="-228600">
              <a:buAutoNum type="arabicPeriod"/>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1"/>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smtClean="0">
              <a:solidFill>
                <a:schemeClr val="tx1">
                  <a:lumMod val="75000"/>
                  <a:lumOff val="25000"/>
                </a:schemeClr>
              </a:solidFill>
              <a:latin typeface="Arial" panose="020B0604020202020204" pitchFamily="34" charset="0"/>
              <a:cs typeface="Arial" panose="020B0604020202020204" pitchFamily="34" charset="0"/>
            </a:endParaRPr>
          </a:p>
          <a:p>
            <a:pPr marL="228600" indent="-228600">
              <a:buAutoNum type="arabicPeriod"/>
            </a:pPr>
            <a:endParaRPr lang="en-US" baseline="0" dirty="0" smtClean="0"/>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ED63E9-92A2-4B8B-95FE-928EF61A2926}" type="slidenum">
              <a:rPr lang="en-US" smtClean="0"/>
              <a:t>6</a:t>
            </a:fld>
            <a:endParaRPr lang="en-US" dirty="0"/>
          </a:p>
        </p:txBody>
      </p:sp>
    </p:spTree>
    <p:extLst>
      <p:ext uri="{BB962C8B-B14F-4D97-AF65-F5344CB8AC3E}">
        <p14:creationId xmlns:p14="http://schemas.microsoft.com/office/powerpoint/2010/main" val="30207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ABC Health engaged their patient panel on telemedicine pricing.  They found patients willing to pay 2X co-pay for </a:t>
            </a:r>
            <a:r>
              <a:rPr lang="en-US" sz="1200" i="1" kern="1200" dirty="0" smtClean="0">
                <a:solidFill>
                  <a:schemeClr val="tx1"/>
                </a:solidFill>
                <a:effectLst/>
                <a:latin typeface="+mn-lt"/>
                <a:ea typeface="+mn-ea"/>
                <a:cs typeface="+mn-cs"/>
              </a:rPr>
              <a:t>specialty</a:t>
            </a:r>
            <a:r>
              <a:rPr lang="en-US" sz="1200" kern="1200" dirty="0" smtClean="0">
                <a:solidFill>
                  <a:schemeClr val="tx1"/>
                </a:solidFill>
                <a:effectLst/>
                <a:latin typeface="+mn-lt"/>
                <a:ea typeface="+mn-ea"/>
                <a:cs typeface="+mn-cs"/>
              </a:rPr>
              <a:t> telemedicine. </a:t>
            </a:r>
          </a:p>
          <a:p>
            <a:pPr marL="228600" indent="-228600">
              <a:buAutoNum type="arabicPeriod"/>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1"/>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smtClean="0">
              <a:solidFill>
                <a:schemeClr val="tx1">
                  <a:lumMod val="75000"/>
                  <a:lumOff val="25000"/>
                </a:schemeClr>
              </a:solidFill>
              <a:latin typeface="Arial" panose="020B0604020202020204" pitchFamily="34" charset="0"/>
              <a:cs typeface="Arial" panose="020B0604020202020204" pitchFamily="34" charset="0"/>
            </a:endParaRPr>
          </a:p>
          <a:p>
            <a:pPr marL="228600" indent="-228600">
              <a:buAutoNum type="arabicPeriod"/>
            </a:pPr>
            <a:endParaRPr lang="en-US" baseline="0" dirty="0" smtClean="0"/>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ED63E9-92A2-4B8B-95FE-928EF61A2926}" type="slidenum">
              <a:rPr lang="en-US" smtClean="0"/>
              <a:t>7</a:t>
            </a:fld>
            <a:endParaRPr lang="en-US" dirty="0"/>
          </a:p>
        </p:txBody>
      </p:sp>
    </p:spTree>
    <p:extLst>
      <p:ext uri="{BB962C8B-B14F-4D97-AF65-F5344CB8AC3E}">
        <p14:creationId xmlns:p14="http://schemas.microsoft.com/office/powerpoint/2010/main" val="31439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ABC Health considered midwife services to compete and engaged with their panel to confirm market desire and must-have services. </a:t>
            </a:r>
            <a:endParaRPr lang="en-US" sz="1200" b="1" dirty="0" smtClean="0">
              <a:solidFill>
                <a:schemeClr val="tx1">
                  <a:lumMod val="75000"/>
                  <a:lumOff val="25000"/>
                </a:schemeClr>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1"/>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smtClean="0">
              <a:solidFill>
                <a:schemeClr val="tx1">
                  <a:lumMod val="75000"/>
                  <a:lumOff val="25000"/>
                </a:schemeClr>
              </a:solidFill>
              <a:latin typeface="Arial" panose="020B0604020202020204" pitchFamily="34" charset="0"/>
              <a:cs typeface="Arial" panose="020B0604020202020204" pitchFamily="34" charset="0"/>
            </a:endParaRPr>
          </a:p>
          <a:p>
            <a:pPr marL="228600" indent="-228600">
              <a:buAutoNum type="arabicPeriod"/>
            </a:pPr>
            <a:endParaRPr lang="en-US" baseline="0" dirty="0" smtClean="0"/>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ED63E9-92A2-4B8B-95FE-928EF61A2926}" type="slidenum">
              <a:rPr lang="en-US" smtClean="0"/>
              <a:t>8</a:t>
            </a:fld>
            <a:endParaRPr lang="en-US" dirty="0"/>
          </a:p>
        </p:txBody>
      </p:sp>
    </p:spTree>
    <p:extLst>
      <p:ext uri="{BB962C8B-B14F-4D97-AF65-F5344CB8AC3E}">
        <p14:creationId xmlns:p14="http://schemas.microsoft.com/office/powerpoint/2010/main" val="193652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6"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3"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107214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s 2 Colum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7"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1FD8F118-E09D-6D45-8AFC-B5D672E26A81}" type="datetime4">
              <a:rPr lang="en-US" smtClean="0"/>
              <a:t>January 30, 2018</a:t>
            </a:fld>
            <a:endParaRPr lang="en-US" dirty="0"/>
          </a:p>
        </p:txBody>
      </p:sp>
      <p:sp>
        <p:nvSpPr>
          <p:cNvPr id="9"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5" name="Content Placeholder 4"/>
          <p:cNvSpPr>
            <a:spLocks noGrp="1"/>
          </p:cNvSpPr>
          <p:nvPr>
            <p:ph sz="quarter" idx="11"/>
          </p:nvPr>
        </p:nvSpPr>
        <p:spPr>
          <a:xfrm>
            <a:off x="228598" y="1089873"/>
            <a:ext cx="4343402" cy="3383280"/>
          </a:xfrm>
        </p:spPr>
        <p:txBody>
          <a:bodyPr wrap="square" tIns="274320" rIns="274320" bIns="274320" anchor="ct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4"/>
          <p:cNvSpPr>
            <a:spLocks noGrp="1"/>
          </p:cNvSpPr>
          <p:nvPr>
            <p:ph sz="quarter" idx="12"/>
          </p:nvPr>
        </p:nvSpPr>
        <p:spPr>
          <a:xfrm>
            <a:off x="4572000" y="1089873"/>
            <a:ext cx="4343399" cy="3383280"/>
          </a:xfrm>
        </p:spPr>
        <p:txBody>
          <a:bodyPr wrap="square" tIns="274320" rIns="274320" bIns="274320" anchor="ct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sz="quarter" idx="13"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128732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ubtitle 2 Column Object Lef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11" name="Text Placeholder 4"/>
          <p:cNvSpPr>
            <a:spLocks noGrp="1"/>
          </p:cNvSpPr>
          <p:nvPr>
            <p:ph type="body" sz="quarter" idx="11" hasCustomPrompt="1"/>
          </p:nvPr>
        </p:nvSpPr>
        <p:spPr>
          <a:xfrm>
            <a:off x="4578530" y="1239592"/>
            <a:ext cx="4336869" cy="731520"/>
          </a:xfrm>
        </p:spPr>
        <p:txBody>
          <a:bodyPr tIns="0" bIns="0" anchor="b" anchorCtr="0">
            <a:normAutofit/>
          </a:bodyPr>
          <a:lstStyle>
            <a:lvl1pPr marL="0" indent="0">
              <a:spcBef>
                <a:spcPts val="0"/>
              </a:spcBef>
              <a:buFontTx/>
              <a:buNone/>
              <a:defRPr sz="2800">
                <a:solidFill>
                  <a:srgbClr val="ED8B00"/>
                </a:solidFill>
                <a:latin typeface="Georgia" charset="0"/>
                <a:ea typeface="Georgia" charset="0"/>
                <a:cs typeface="Georgia" charset="0"/>
              </a:defRPr>
            </a:lvl1pPr>
          </a:lstStyle>
          <a:p>
            <a:pPr lvl="0"/>
            <a:r>
              <a:rPr lang="en-US" dirty="0"/>
              <a:t>Click to Edit </a:t>
            </a:r>
            <a:r>
              <a:rPr lang="en-US" dirty="0" smtClean="0"/>
              <a:t>Subtitle</a:t>
            </a:r>
          </a:p>
        </p:txBody>
      </p:sp>
      <p:sp>
        <p:nvSpPr>
          <p:cNvPr id="19" name="Content Placeholder 15"/>
          <p:cNvSpPr>
            <a:spLocks noGrp="1"/>
          </p:cNvSpPr>
          <p:nvPr>
            <p:ph sz="quarter" idx="18" hasCustomPrompt="1"/>
          </p:nvPr>
        </p:nvSpPr>
        <p:spPr>
          <a:xfrm>
            <a:off x="235134" y="1239592"/>
            <a:ext cx="4108268" cy="3230808"/>
          </a:xfrm>
        </p:spPr>
        <p:txBody>
          <a:bodyPr>
            <a:normAutofit/>
          </a:bodyPr>
          <a:lstStyle>
            <a:lvl1pPr marL="0" indent="0" algn="ctr">
              <a:buFontTx/>
              <a:buNone/>
              <a:defRPr sz="20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Content</a:t>
            </a:r>
            <a:endParaRPr lang="en-US" dirty="0"/>
          </a:p>
        </p:txBody>
      </p:sp>
      <p:sp>
        <p:nvSpPr>
          <p:cNvPr id="9"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709091E4-FB5F-7049-9A67-D7E8428248AD}" type="datetime4">
              <a:rPr lang="en-US" smtClean="0"/>
              <a:t>January 30, 2018</a:t>
            </a:fld>
            <a:endParaRPr lang="en-US" dirty="0"/>
          </a:p>
        </p:txBody>
      </p:sp>
      <p:sp>
        <p:nvSpPr>
          <p:cNvPr id="10"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15" name="Content Placeholder 4"/>
          <p:cNvSpPr>
            <a:spLocks noGrp="1"/>
          </p:cNvSpPr>
          <p:nvPr>
            <p:ph sz="quarter" idx="19"/>
          </p:nvPr>
        </p:nvSpPr>
        <p:spPr>
          <a:xfrm>
            <a:off x="4578530" y="1971111"/>
            <a:ext cx="4336868" cy="2502041"/>
          </a:xfrm>
        </p:spPr>
        <p:txBody>
          <a:bodyPr wrap="square" tIns="91440" bIns="0" anchor="t" anchorCtr="0">
            <a:normAutofit/>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sz="quarter" idx="12"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50552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2 Colum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8E01DC-D023-2444-AC1B-7B91572F9D6B}" type="datetime4">
              <a:rPr lang="en-US" smtClean="0"/>
              <a:t>January 30, 2018</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pic>
        <p:nvPicPr>
          <p:cNvPr id="5" name="Picture 4"/>
          <p:cNvPicPr>
            <a:picLocks noChangeAspect="1"/>
          </p:cNvPicPr>
          <p:nvPr/>
        </p:nvPicPr>
        <p:blipFill rotWithShape="1">
          <a:blip r:embed="rId2"/>
          <a:srcRect l="857" t="859" r="857" b="666"/>
          <a:stretch/>
        </p:blipFill>
        <p:spPr>
          <a:xfrm>
            <a:off x="0" y="2"/>
            <a:ext cx="9143999" cy="175379"/>
          </a:xfrm>
          <a:prstGeom prst="rect">
            <a:avLst/>
          </a:prstGeom>
        </p:spPr>
      </p:pic>
      <p:sp>
        <p:nvSpPr>
          <p:cNvPr id="7" name="Text Placeholder 4"/>
          <p:cNvSpPr>
            <a:spLocks noGrp="1"/>
          </p:cNvSpPr>
          <p:nvPr>
            <p:ph type="body" sz="quarter" idx="12" hasCustomPrompt="1"/>
          </p:nvPr>
        </p:nvSpPr>
        <p:spPr>
          <a:xfrm>
            <a:off x="4578530" y="1239592"/>
            <a:ext cx="4336869" cy="731520"/>
          </a:xfrm>
        </p:spPr>
        <p:txBody>
          <a:bodyPr tIns="0" rIns="274320" bIns="0" anchor="b" anchorCtr="0">
            <a:normAutofit/>
          </a:bodyPr>
          <a:lstStyle>
            <a:lvl1pPr marL="0" indent="0">
              <a:spcBef>
                <a:spcPts val="0"/>
              </a:spcBef>
              <a:buFontTx/>
              <a:buNone/>
              <a:defRPr sz="2800">
                <a:solidFill>
                  <a:srgbClr val="ED8B00"/>
                </a:solidFill>
                <a:latin typeface="Georgia" charset="0"/>
                <a:ea typeface="Georgia" charset="0"/>
                <a:cs typeface="Georgia" charset="0"/>
              </a:defRPr>
            </a:lvl1pPr>
          </a:lstStyle>
          <a:p>
            <a:pPr lvl="0"/>
            <a:r>
              <a:rPr lang="en-US" dirty="0"/>
              <a:t>Click to Edit </a:t>
            </a:r>
            <a:r>
              <a:rPr lang="en-US" dirty="0" smtClean="0"/>
              <a:t>Subtitle</a:t>
            </a:r>
          </a:p>
        </p:txBody>
      </p:sp>
      <p:sp>
        <p:nvSpPr>
          <p:cNvPr id="8" name="Content Placeholder 4"/>
          <p:cNvSpPr>
            <a:spLocks noGrp="1"/>
          </p:cNvSpPr>
          <p:nvPr>
            <p:ph sz="quarter" idx="19"/>
          </p:nvPr>
        </p:nvSpPr>
        <p:spPr>
          <a:xfrm>
            <a:off x="4578530" y="1971111"/>
            <a:ext cx="4336868" cy="2502041"/>
          </a:xfrm>
        </p:spPr>
        <p:txBody>
          <a:bodyPr wrap="square" tIns="91440" rIns="274320" bIns="0" anchor="t" anchorCtr="0">
            <a:normAutofit/>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0" hasCustomPrompt="1"/>
          </p:nvPr>
        </p:nvSpPr>
        <p:spPr>
          <a:xfrm>
            <a:off x="228599" y="1239592"/>
            <a:ext cx="4336869" cy="731520"/>
          </a:xfrm>
        </p:spPr>
        <p:txBody>
          <a:bodyPr tIns="0" rIns="274320" bIns="0" anchor="b" anchorCtr="0">
            <a:normAutofit/>
          </a:bodyPr>
          <a:lstStyle>
            <a:lvl1pPr marL="0" indent="0">
              <a:spcBef>
                <a:spcPts val="0"/>
              </a:spcBef>
              <a:buFontTx/>
              <a:buNone/>
              <a:defRPr sz="2800">
                <a:solidFill>
                  <a:srgbClr val="ED8B00"/>
                </a:solidFill>
                <a:latin typeface="Georgia" charset="0"/>
                <a:ea typeface="Georgia" charset="0"/>
                <a:cs typeface="Georgia" charset="0"/>
              </a:defRPr>
            </a:lvl1pPr>
          </a:lstStyle>
          <a:p>
            <a:pPr lvl="0"/>
            <a:r>
              <a:rPr lang="en-US" dirty="0"/>
              <a:t>Click to Edit </a:t>
            </a:r>
            <a:r>
              <a:rPr lang="en-US" dirty="0" smtClean="0"/>
              <a:t>Subtitle</a:t>
            </a:r>
          </a:p>
        </p:txBody>
      </p:sp>
      <p:sp>
        <p:nvSpPr>
          <p:cNvPr id="10" name="Content Placeholder 4"/>
          <p:cNvSpPr>
            <a:spLocks noGrp="1"/>
          </p:cNvSpPr>
          <p:nvPr>
            <p:ph sz="quarter" idx="21"/>
          </p:nvPr>
        </p:nvSpPr>
        <p:spPr>
          <a:xfrm>
            <a:off x="228599" y="1971111"/>
            <a:ext cx="4336868" cy="2502041"/>
          </a:xfrm>
        </p:spPr>
        <p:txBody>
          <a:bodyPr wrap="square" tIns="91440" rIns="274320" bIns="0" anchor="t" anchorCtr="0">
            <a:normAutofit/>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22"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127991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 Object Featur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15" name="Content Placeholder 15"/>
          <p:cNvSpPr>
            <a:spLocks noGrp="1"/>
          </p:cNvSpPr>
          <p:nvPr>
            <p:ph sz="quarter" idx="18" hasCustomPrompt="1"/>
          </p:nvPr>
        </p:nvSpPr>
        <p:spPr>
          <a:xfrm>
            <a:off x="2508071" y="544848"/>
            <a:ext cx="6635928" cy="3768389"/>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Content</a:t>
            </a:r>
          </a:p>
        </p:txBody>
      </p:sp>
      <p:sp>
        <p:nvSpPr>
          <p:cNvPr id="17" name="Text Placeholder 4"/>
          <p:cNvSpPr>
            <a:spLocks noGrp="1"/>
          </p:cNvSpPr>
          <p:nvPr>
            <p:ph type="body" sz="quarter" idx="15" hasCustomPrompt="1"/>
          </p:nvPr>
        </p:nvSpPr>
        <p:spPr>
          <a:xfrm>
            <a:off x="228602" y="544848"/>
            <a:ext cx="2031998" cy="3768390"/>
          </a:xfrm>
        </p:spPr>
        <p:txBody>
          <a:bodyPr lIns="0" rIns="0" bIns="182880" anchor="ctr" anchorCtr="0">
            <a:normAutofit/>
          </a:bodyPr>
          <a:lstStyle>
            <a:lvl1pPr marL="0" indent="0">
              <a:buFontTx/>
              <a:buNone/>
              <a:defRPr sz="2000">
                <a:solidFill>
                  <a:schemeClr val="accent1"/>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8"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59213841-CD5A-4249-8813-613F81D2C9F0}" type="datetime4">
              <a:rPr lang="en-US" smtClean="0"/>
              <a:t>January 30, 2018</a:t>
            </a:fld>
            <a:endParaRPr lang="en-US" dirty="0"/>
          </a:p>
        </p:txBody>
      </p:sp>
      <p:sp>
        <p:nvSpPr>
          <p:cNvPr id="9"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968728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5"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FE2E3E36-2CC1-8640-A7F2-D0D5413DD431}" type="datetime4">
              <a:rPr lang="en-US" smtClean="0"/>
              <a:t>January 30, 2018</a:t>
            </a:fld>
            <a:endParaRPr lang="en-US" dirty="0"/>
          </a:p>
        </p:txBody>
      </p:sp>
      <p:sp>
        <p:nvSpPr>
          <p:cNvPr id="8"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03250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C6899B-568D-6240-B7CC-6C26D00958DF}" type="datetime4">
              <a:rPr lang="en-US" smtClean="0"/>
              <a:t>January 30, 2018</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sp>
        <p:nvSpPr>
          <p:cNvPr id="5" name="Text Placeholder 16"/>
          <p:cNvSpPr>
            <a:spLocks noGrp="1"/>
          </p:cNvSpPr>
          <p:nvPr>
            <p:ph type="body" sz="quarter" idx="13"/>
          </p:nvPr>
        </p:nvSpPr>
        <p:spPr>
          <a:xfrm>
            <a:off x="3445442" y="921603"/>
            <a:ext cx="5241358" cy="823722"/>
          </a:xfrm>
          <a:prstGeom prst="rect">
            <a:avLst/>
          </a:prstGeom>
        </p:spPr>
        <p:txBody>
          <a:bodyPr anchor="b"/>
          <a:lstStyle>
            <a:lvl1pPr marL="0" indent="0">
              <a:buNone/>
              <a:defRPr sz="1500">
                <a:solidFill>
                  <a:schemeClr val="accent1"/>
                </a:solidFill>
                <a:latin typeface="+mj-lt"/>
              </a:defRPr>
            </a:lvl1pPr>
          </a:lstStyle>
          <a:p>
            <a:pPr lvl="0"/>
            <a:endParaRPr lang="en-US" dirty="0"/>
          </a:p>
        </p:txBody>
      </p:sp>
      <p:sp>
        <p:nvSpPr>
          <p:cNvPr id="7" name="Text Placeholder 26"/>
          <p:cNvSpPr>
            <a:spLocks noGrp="1"/>
          </p:cNvSpPr>
          <p:nvPr>
            <p:ph type="body" sz="quarter" idx="16"/>
          </p:nvPr>
        </p:nvSpPr>
        <p:spPr>
          <a:xfrm>
            <a:off x="3451864" y="1745326"/>
            <a:ext cx="5234936" cy="2659300"/>
          </a:xfrm>
          <a:prstGeom prst="rect">
            <a:avLst/>
          </a:prstGeom>
        </p:spPr>
        <p:txBody>
          <a:bodyPr/>
          <a:lstStyle>
            <a:lvl1pPr marL="0" indent="-256032">
              <a:lnSpc>
                <a:spcPct val="155000"/>
              </a:lnSpc>
              <a:spcBef>
                <a:spcPts val="0"/>
              </a:spcBef>
              <a:buClr>
                <a:srgbClr val="00AAE7"/>
              </a:buClr>
              <a:buFont typeface=".LucidaGrandeUI" charset="0"/>
              <a:buChar char="→"/>
              <a:defRPr sz="1200">
                <a:solidFill>
                  <a:schemeClr val="tx1"/>
                </a:solidFill>
                <a:latin typeface="Arial" charset="0"/>
                <a:ea typeface="Arial" charset="0"/>
                <a:cs typeface="Arial" charset="0"/>
              </a:defRPr>
            </a:lvl1pPr>
          </a:lstStyle>
          <a:p>
            <a:pPr lvl="0"/>
            <a:endParaRPr lang="en-US" dirty="0"/>
          </a:p>
        </p:txBody>
      </p:sp>
      <p:sp>
        <p:nvSpPr>
          <p:cNvPr id="8" name="Picture Placeholder 14"/>
          <p:cNvSpPr>
            <a:spLocks noGrp="1"/>
          </p:cNvSpPr>
          <p:nvPr>
            <p:ph type="pic" sz="quarter" idx="12"/>
          </p:nvPr>
        </p:nvSpPr>
        <p:spPr>
          <a:xfrm>
            <a:off x="-134645" y="902353"/>
            <a:ext cx="3154680" cy="3505395"/>
          </a:xfrm>
          <a:prstGeom prst="roundRect">
            <a:avLst>
              <a:gd name="adj" fmla="val 3015"/>
            </a:avLst>
          </a:prstGeom>
          <a:solidFill>
            <a:schemeClr val="bg1"/>
          </a:solidFill>
          <a:ln>
            <a:noFill/>
          </a:ln>
          <a:effectLst>
            <a:outerShdw blurRad="254000" dist="76200" dir="2700000" algn="tl" rotWithShape="0">
              <a:schemeClr val="accent6">
                <a:alpha val="25000"/>
              </a:schemeClr>
            </a:outerShdw>
          </a:effectLst>
        </p:spPr>
        <p:txBody>
          <a:bodyPr anchor="ctr"/>
          <a:lstStyle>
            <a:lvl1pPr marL="0" indent="0" algn="ctr">
              <a:buNone/>
              <a:defRPr/>
            </a:lvl1pPr>
          </a:lstStyle>
          <a:p>
            <a:endParaRPr lang="en-US" dirty="0"/>
          </a:p>
        </p:txBody>
      </p:sp>
      <p:sp>
        <p:nvSpPr>
          <p:cNvPr id="9" name="Title 10"/>
          <p:cNvSpPr>
            <a:spLocks noGrp="1"/>
          </p:cNvSpPr>
          <p:nvPr>
            <p:ph type="title" hasCustomPrompt="1"/>
          </p:nvPr>
        </p:nvSpPr>
        <p:spPr>
          <a:xfrm>
            <a:off x="145143" y="242888"/>
            <a:ext cx="8853714" cy="528243"/>
          </a:xfrm>
          <a:prstGeom prst="rect">
            <a:avLst/>
          </a:prstGeom>
        </p:spPr>
        <p:txBody>
          <a:bodyPr vert="horz"/>
          <a:lstStyle>
            <a:lvl1pPr algn="l">
              <a:defRPr sz="2200"/>
            </a:lvl1pPr>
          </a:lstStyle>
          <a:p>
            <a:r>
              <a:rPr lang="en-US" dirty="0" smtClean="0"/>
              <a:t>Click to edit master title style</a:t>
            </a:r>
            <a:endParaRPr lang="en-US" dirty="0"/>
          </a:p>
        </p:txBody>
      </p:sp>
    </p:spTree>
    <p:extLst>
      <p:ext uri="{BB962C8B-B14F-4D97-AF65-F5344CB8AC3E}">
        <p14:creationId xmlns:p14="http://schemas.microsoft.com/office/powerpoint/2010/main" val="1969367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1B44D1-5E7A-C64F-AA9E-9B673C2240DB}" type="datetime4">
              <a:rPr lang="en-US" smtClean="0"/>
              <a:t>January 30, 2018</a:t>
            </a:fld>
            <a:endParaRPr lang="en-US" dirty="0"/>
          </a:p>
        </p:txBody>
      </p:sp>
      <p:sp>
        <p:nvSpPr>
          <p:cNvPr id="6" name="Slide Number Placeholder 5"/>
          <p:cNvSpPr>
            <a:spLocks noGrp="1"/>
          </p:cNvSpPr>
          <p:nvPr>
            <p:ph type="sldNum" sz="quarter" idx="12"/>
          </p:nvPr>
        </p:nvSpPr>
        <p:spPr/>
        <p:txBody>
          <a:bodyPr/>
          <a:lstStyle/>
          <a:p>
            <a:fld id="{54637A5F-2DAE-B642-9933-0C0B9D2C0F12}" type="slidenum">
              <a:rPr lang="en-US" smtClean="0"/>
              <a:t>‹#›</a:t>
            </a:fld>
            <a:endParaRPr lang="en-US" dirty="0"/>
          </a:p>
        </p:txBody>
      </p:sp>
      <p:sp>
        <p:nvSpPr>
          <p:cNvPr id="12" name="Title 10"/>
          <p:cNvSpPr>
            <a:spLocks noGrp="1"/>
          </p:cNvSpPr>
          <p:nvPr>
            <p:ph type="title" hasCustomPrompt="1"/>
          </p:nvPr>
        </p:nvSpPr>
        <p:spPr>
          <a:xfrm>
            <a:off x="145143" y="242888"/>
            <a:ext cx="8853714" cy="858044"/>
          </a:xfrm>
          <a:prstGeom prst="rect">
            <a:avLst/>
          </a:prstGeom>
        </p:spPr>
        <p:txBody>
          <a:bodyPr vert="horz"/>
          <a:lstStyle>
            <a:lvl1pPr algn="l">
              <a:defRPr sz="2200"/>
            </a:lvl1pPr>
          </a:lstStyle>
          <a:p>
            <a:r>
              <a:rPr lang="en-US" dirty="0" smtClean="0"/>
              <a:t>Click to edit master title style</a:t>
            </a:r>
            <a:endParaRPr lang="en-US" dirty="0"/>
          </a:p>
        </p:txBody>
      </p:sp>
    </p:spTree>
    <p:extLst>
      <p:ext uri="{BB962C8B-B14F-4D97-AF65-F5344CB8AC3E}">
        <p14:creationId xmlns:p14="http://schemas.microsoft.com/office/powerpoint/2010/main" val="189792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4623903"/>
          </a:xfrm>
          <a:prstGeom prst="rect">
            <a:avLst/>
          </a:prstGeom>
        </p:spPr>
      </p:pic>
      <p:sp>
        <p:nvSpPr>
          <p:cNvPr id="11" name="Text Placeholder 27"/>
          <p:cNvSpPr>
            <a:spLocks noGrp="1"/>
          </p:cNvSpPr>
          <p:nvPr>
            <p:ph type="body" sz="quarter" idx="12" hasCustomPrompt="1"/>
          </p:nvPr>
        </p:nvSpPr>
        <p:spPr>
          <a:xfrm>
            <a:off x="208584" y="1344575"/>
            <a:ext cx="4207218" cy="213003"/>
          </a:xfrm>
        </p:spPr>
        <p:txBody>
          <a:bodyPr wrap="square">
            <a:normAutofit/>
          </a:bodyPr>
          <a:lstStyle>
            <a:lvl1pPr marL="0" indent="0">
              <a:buFont typeface="Arial"/>
              <a:buNone/>
              <a:defRPr sz="900">
                <a:solidFill>
                  <a:schemeClr val="tx1"/>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smtClean="0"/>
              <a:t>CLICK TO </a:t>
            </a:r>
            <a:r>
              <a:rPr lang="en-US" smtClean="0"/>
              <a:t>EDIT DATE</a:t>
            </a:r>
            <a:endParaRPr lang="en-US" dirty="0" smtClean="0"/>
          </a:p>
        </p:txBody>
      </p:sp>
      <p:sp>
        <p:nvSpPr>
          <p:cNvPr id="12" name="Text Placeholder 29"/>
          <p:cNvSpPr>
            <a:spLocks noGrp="1"/>
          </p:cNvSpPr>
          <p:nvPr>
            <p:ph type="body" sz="quarter" idx="13"/>
          </p:nvPr>
        </p:nvSpPr>
        <p:spPr>
          <a:xfrm>
            <a:off x="208583" y="3108534"/>
            <a:ext cx="4207217" cy="915247"/>
          </a:xfrm>
        </p:spPr>
        <p:txBody>
          <a:bodyPr wrap="square">
            <a:normAutofit/>
          </a:bodyPr>
          <a:lstStyle>
            <a:lvl1pPr marL="0" indent="0">
              <a:buNone/>
              <a:defRPr sz="1600">
                <a:solidFill>
                  <a:schemeClr val="tx1"/>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smtClean="0"/>
              <a:t>Click to edit Master text styles</a:t>
            </a:r>
          </a:p>
        </p:txBody>
      </p:sp>
      <p:sp>
        <p:nvSpPr>
          <p:cNvPr id="7" name="Text Placeholder 2"/>
          <p:cNvSpPr>
            <a:spLocks noGrp="1"/>
          </p:cNvSpPr>
          <p:nvPr>
            <p:ph type="body" sz="quarter" idx="14" hasCustomPrompt="1"/>
          </p:nvPr>
        </p:nvSpPr>
        <p:spPr>
          <a:xfrm>
            <a:off x="208583" y="1557578"/>
            <a:ext cx="4207217" cy="1550956"/>
          </a:xfrm>
        </p:spPr>
        <p:txBody>
          <a:bodyPr>
            <a:normAutofit/>
          </a:bodyPr>
          <a:lstStyle>
            <a:lvl1pPr marL="0" indent="0">
              <a:spcBef>
                <a:spcPts val="0"/>
              </a:spcBef>
              <a:buNone/>
              <a:defRPr sz="3600" baseline="0">
                <a:solidFill>
                  <a:schemeClr val="tx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114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Partner Logo">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857" t="859" r="857" b="666"/>
          <a:stretch/>
        </p:blipFill>
        <p:spPr>
          <a:xfrm>
            <a:off x="-18748" y="0"/>
            <a:ext cx="9143999" cy="4613562"/>
          </a:xfrm>
          <a:prstGeom prst="rect">
            <a:avLst/>
          </a:prstGeom>
        </p:spPr>
      </p:pic>
      <p:sp>
        <p:nvSpPr>
          <p:cNvPr id="13" name="Text Placeholder 12"/>
          <p:cNvSpPr>
            <a:spLocks noGrp="1"/>
          </p:cNvSpPr>
          <p:nvPr>
            <p:ph type="body" sz="quarter" idx="11" hasCustomPrompt="1"/>
          </p:nvPr>
        </p:nvSpPr>
        <p:spPr>
          <a:xfrm>
            <a:off x="228600" y="1325563"/>
            <a:ext cx="8686800" cy="273050"/>
          </a:xfrm>
        </p:spPr>
        <p:txBody>
          <a:bodyPr anchor="ctr">
            <a:normAutofit/>
          </a:bodyPr>
          <a:lstStyle>
            <a:lvl1pPr marL="0" indent="0">
              <a:buFontTx/>
              <a:buNone/>
              <a:defRPr sz="9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5" name="Date Placeholder 4"/>
          <p:cNvSpPr>
            <a:spLocks noGrp="1"/>
          </p:cNvSpPr>
          <p:nvPr>
            <p:ph type="dt" sz="half" idx="12"/>
          </p:nvPr>
        </p:nvSpPr>
        <p:spPr>
          <a:xfrm>
            <a:off x="7306887" y="4768858"/>
            <a:ext cx="1271847" cy="273050"/>
          </a:xfrm>
          <a:prstGeom prst="rect">
            <a:avLst/>
          </a:prstGeom>
        </p:spPr>
        <p:txBody>
          <a:bodyPr/>
          <a:lstStyle/>
          <a:p>
            <a:fld id="{D089C0DE-5A99-CA43-846D-BF8ACA417C83}" type="datetime4">
              <a:rPr lang="en-US" smtClean="0"/>
              <a:t>January 30, 2018</a:t>
            </a:fld>
            <a:endParaRPr lang="en-US" dirty="0"/>
          </a:p>
        </p:txBody>
      </p:sp>
      <p:sp>
        <p:nvSpPr>
          <p:cNvPr id="6" name="Slide Number Placeholder 5"/>
          <p:cNvSpPr>
            <a:spLocks noGrp="1"/>
          </p:cNvSpPr>
          <p:nvPr>
            <p:ph type="sldNum" sz="quarter" idx="13"/>
          </p:nvPr>
        </p:nvSpPr>
        <p:spPr>
          <a:xfrm>
            <a:off x="8578735" y="4768858"/>
            <a:ext cx="336662" cy="273050"/>
          </a:xfrm>
          <a:prstGeom prst="rect">
            <a:avLst/>
          </a:prstGeom>
        </p:spPr>
        <p:txBody>
          <a:bodyPr/>
          <a:lstStyle/>
          <a:p>
            <a:fld id="{45BBCB92-5AEC-D142-A121-5739B5020489}" type="slidenum">
              <a:rPr lang="en-US"/>
              <a:pPr/>
              <a:t>‹#›</a:t>
            </a:fld>
            <a:endParaRPr lang="en-US" dirty="0"/>
          </a:p>
        </p:txBody>
      </p:sp>
      <p:cxnSp>
        <p:nvCxnSpPr>
          <p:cNvPr id="11" name="Straight Connector 10"/>
          <p:cNvCxnSpPr/>
          <p:nvPr/>
        </p:nvCxnSpPr>
        <p:spPr>
          <a:xfrm>
            <a:off x="1044221" y="4699168"/>
            <a:ext cx="0" cy="370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5" hasCustomPrompt="1"/>
          </p:nvPr>
        </p:nvSpPr>
        <p:spPr>
          <a:xfrm>
            <a:off x="1312985" y="4741863"/>
            <a:ext cx="1571625" cy="276225"/>
          </a:xfrm>
          <a:noFill/>
          <a:ln>
            <a:noFill/>
          </a:ln>
        </p:spPr>
        <p:txBody>
          <a:bodyPr anchor="ctr" anchorCtr="0">
            <a:noAutofit/>
          </a:bodyP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Optional partner logo</a:t>
            </a:r>
            <a:endParaRPr lang="en-US" dirty="0"/>
          </a:p>
        </p:txBody>
      </p:sp>
      <p:sp>
        <p:nvSpPr>
          <p:cNvPr id="12"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5" name="Text Placeholder 2"/>
          <p:cNvSpPr>
            <a:spLocks noGrp="1"/>
          </p:cNvSpPr>
          <p:nvPr>
            <p:ph type="body" sz="quarter" idx="16"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63739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10"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2"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58376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 Partner Log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7"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5" name="Straight Connector 4"/>
          <p:cNvCxnSpPr/>
          <p:nvPr/>
        </p:nvCxnSpPr>
        <p:spPr>
          <a:xfrm>
            <a:off x="1308100" y="4213485"/>
            <a:ext cx="0" cy="45720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7"/>
          <p:cNvSpPr>
            <a:spLocks noGrp="1"/>
          </p:cNvSpPr>
          <p:nvPr>
            <p:ph sz="quarter" idx="15" hasCustomPrompt="1"/>
          </p:nvPr>
        </p:nvSpPr>
        <p:spPr>
          <a:xfrm>
            <a:off x="1605294" y="4213486"/>
            <a:ext cx="1571625" cy="453526"/>
          </a:xfrm>
          <a:noFill/>
          <a:ln>
            <a:noFill/>
          </a:ln>
        </p:spPr>
        <p:txBody>
          <a:bodyPr anchor="ctr" anchorCtr="0">
            <a:noAutofit/>
          </a:bodyPr>
          <a:lstStyle>
            <a:lvl1pPr marL="0" indent="0" algn="ctr">
              <a:buNone/>
              <a:defRPr sz="1100">
                <a:solidFill>
                  <a:schemeClr val="bg1"/>
                </a:solidFill>
                <a:latin typeface="Arial" charset="0"/>
                <a:ea typeface="Arial" charset="0"/>
                <a:cs typeface="Arial"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Optional partner logo</a:t>
            </a:r>
            <a:endParaRPr lang="en-US" dirty="0"/>
          </a:p>
        </p:txBody>
      </p:sp>
      <p:sp>
        <p:nvSpPr>
          <p:cNvPr id="11"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44966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10" name="Picture 9"/>
          <p:cNvPicPr>
            <a:picLocks noChangeAspect="1"/>
          </p:cNvPicPr>
          <p:nvPr/>
        </p:nvPicPr>
        <p:blipFill>
          <a:blip r:embed="rId3"/>
          <a:stretch>
            <a:fillRect/>
          </a:stretch>
        </p:blipFill>
        <p:spPr>
          <a:xfrm>
            <a:off x="288641" y="2561692"/>
            <a:ext cx="1488166" cy="299812"/>
          </a:xfrm>
          <a:prstGeom prst="rect">
            <a:avLst/>
          </a:prstGeom>
        </p:spPr>
      </p:pic>
      <p:sp>
        <p:nvSpPr>
          <p:cNvPr id="11" name="Title 3"/>
          <p:cNvSpPr txBox="1">
            <a:spLocks/>
          </p:cNvSpPr>
          <p:nvPr/>
        </p:nvSpPr>
        <p:spPr>
          <a:xfrm>
            <a:off x="195425" y="3156503"/>
            <a:ext cx="2555272" cy="78542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100"/>
              </a:lnSpc>
            </a:pPr>
            <a:r>
              <a:rPr lang="en-US" sz="800" kern="600" spc="0" dirty="0" smtClean="0">
                <a:solidFill>
                  <a:schemeClr val="bg1"/>
                </a:solidFill>
                <a:latin typeface="Arial" charset="0"/>
                <a:ea typeface="Arial" charset="0"/>
                <a:cs typeface="Arial" charset="0"/>
              </a:rPr>
              <a:t>Corporate Headquarters</a:t>
            </a:r>
          </a:p>
          <a:p>
            <a:pPr algn="l">
              <a:lnSpc>
                <a:spcPts val="1100"/>
              </a:lnSpc>
            </a:pPr>
            <a:r>
              <a:rPr lang="en-US" sz="800" kern="600" spc="0" dirty="0" smtClean="0">
                <a:solidFill>
                  <a:schemeClr val="bg1"/>
                </a:solidFill>
                <a:latin typeface="Arial" charset="0"/>
                <a:ea typeface="Arial" charset="0"/>
                <a:cs typeface="Arial" charset="0"/>
              </a:rPr>
              <a:t>1245 Q</a:t>
            </a:r>
            <a:r>
              <a:rPr lang="en-US" sz="800" kern="600" spc="0" baseline="0" dirty="0" smtClean="0">
                <a:solidFill>
                  <a:schemeClr val="bg1"/>
                </a:solidFill>
                <a:latin typeface="Arial" charset="0"/>
                <a:ea typeface="Arial" charset="0"/>
                <a:cs typeface="Arial" charset="0"/>
              </a:rPr>
              <a:t> St. Lincoln, NE 68508</a:t>
            </a:r>
          </a:p>
          <a:p>
            <a:pPr algn="l">
              <a:lnSpc>
                <a:spcPts val="1100"/>
              </a:lnSpc>
            </a:pPr>
            <a:r>
              <a:rPr lang="en-US" sz="800" kern="600" spc="0" baseline="0" dirty="0" smtClean="0">
                <a:solidFill>
                  <a:schemeClr val="bg1"/>
                </a:solidFill>
                <a:latin typeface="Arial" charset="0"/>
                <a:ea typeface="Arial" charset="0"/>
                <a:cs typeface="Arial" charset="0"/>
              </a:rPr>
              <a:t>800.388.4264</a:t>
            </a:r>
          </a:p>
          <a:p>
            <a:pPr algn="l">
              <a:lnSpc>
                <a:spcPts val="1100"/>
              </a:lnSpc>
            </a:pPr>
            <a:r>
              <a:rPr lang="en-US" sz="800" kern="600" spc="0" baseline="0" dirty="0" smtClean="0">
                <a:solidFill>
                  <a:schemeClr val="bg1"/>
                </a:solidFill>
                <a:latin typeface="Arial" charset="0"/>
                <a:ea typeface="Arial" charset="0"/>
                <a:cs typeface="Arial" charset="0"/>
              </a:rPr>
              <a:t>Local: 402.475.2525</a:t>
            </a:r>
            <a:endParaRPr lang="en-US" sz="800" kern="600" spc="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295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857" t="859" r="857" b="666"/>
          <a:stretch/>
        </p:blipFill>
        <p:spPr>
          <a:xfrm>
            <a:off x="0" y="2"/>
            <a:ext cx="9143999" cy="2987522"/>
          </a:xfrm>
          <a:prstGeom prst="rect">
            <a:avLst/>
          </a:prstGeom>
        </p:spPr>
      </p:pic>
      <p:sp>
        <p:nvSpPr>
          <p:cNvPr id="10"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B4DDC87B-77C3-E242-9D54-C384D44412E7}" type="datetime4">
              <a:rPr lang="en-US" smtClean="0"/>
              <a:t>January 30, 2018</a:t>
            </a:fld>
            <a:endParaRPr lang="en-US" dirty="0"/>
          </a:p>
        </p:txBody>
      </p:sp>
      <p:sp>
        <p:nvSpPr>
          <p:cNvPr id="11"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7" name="Text Placeholder 2"/>
          <p:cNvSpPr>
            <a:spLocks noGrp="1"/>
          </p:cNvSpPr>
          <p:nvPr>
            <p:ph type="body" sz="quarter" idx="12" hasCustomPrompt="1"/>
          </p:nvPr>
        </p:nvSpPr>
        <p:spPr>
          <a:xfrm>
            <a:off x="228600" y="1285747"/>
            <a:ext cx="8686800" cy="1369339"/>
          </a:xfrm>
        </p:spPr>
        <p:txBody>
          <a:bodyPr anchor="b">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7"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82BF8D61-191F-9C40-AECE-FD33941FB8A4}" type="datetime4">
              <a:rPr lang="en-US" smtClean="0"/>
              <a:t>January 30, 2018</a:t>
            </a:fld>
            <a:endParaRPr lang="en-US" dirty="0"/>
          </a:p>
        </p:txBody>
      </p:sp>
      <p:sp>
        <p:nvSpPr>
          <p:cNvPr id="8"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9" name="Text Placeholder 2"/>
          <p:cNvSpPr>
            <a:spLocks noGrp="1"/>
          </p:cNvSpPr>
          <p:nvPr>
            <p:ph type="body" sz="quarter" idx="12" hasCustomPrompt="1"/>
          </p:nvPr>
        </p:nvSpPr>
        <p:spPr>
          <a:xfrm>
            <a:off x="228600" y="175379"/>
            <a:ext cx="8686800" cy="4297680"/>
          </a:xfrm>
        </p:spPr>
        <p:txBody>
          <a:bodyPr tIns="182880" bIns="274320">
            <a:normAutofit/>
          </a:bodyPr>
          <a:lstStyle>
            <a:lvl1pPr marL="0" indent="0">
              <a:spcBef>
                <a:spcPts val="0"/>
              </a:spcBef>
              <a:buNone/>
              <a:defRPr sz="44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Text</a:t>
            </a:r>
            <a:endParaRPr lang="en-US" dirty="0"/>
          </a:p>
        </p:txBody>
      </p:sp>
    </p:spTree>
    <p:extLst>
      <p:ext uri="{BB962C8B-B14F-4D97-AF65-F5344CB8AC3E}">
        <p14:creationId xmlns:p14="http://schemas.microsoft.com/office/powerpoint/2010/main" val="78763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s 1 Colum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7"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4EC81867-FDA1-8942-93C7-D4A3C6ACDEA8}" type="datetime4">
              <a:rPr lang="en-US" smtClean="0"/>
              <a:t>January 30, 2018</a:t>
            </a:fld>
            <a:endParaRPr lang="en-US" dirty="0"/>
          </a:p>
        </p:txBody>
      </p:sp>
      <p:sp>
        <p:nvSpPr>
          <p:cNvPr id="9"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5" name="Content Placeholder 4"/>
          <p:cNvSpPr>
            <a:spLocks noGrp="1"/>
          </p:cNvSpPr>
          <p:nvPr>
            <p:ph sz="quarter" idx="11"/>
          </p:nvPr>
        </p:nvSpPr>
        <p:spPr>
          <a:xfrm>
            <a:off x="228599" y="1089873"/>
            <a:ext cx="8686800" cy="3383280"/>
          </a:xfrm>
        </p:spPr>
        <p:txBody>
          <a:bodyPr wrap="square" tIns="274320" bIns="274320" anchor="ct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sz="quarter" idx="12"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smtClean="0"/>
              <a:t>Click to Edit Title</a:t>
            </a:r>
            <a:endParaRPr lang="en-US" dirty="0"/>
          </a:p>
        </p:txBody>
      </p:sp>
    </p:spTree>
    <p:extLst>
      <p:ext uri="{BB962C8B-B14F-4D97-AF65-F5344CB8AC3E}">
        <p14:creationId xmlns:p14="http://schemas.microsoft.com/office/powerpoint/2010/main" val="15982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566"/>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2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rotWithShape="1">
          <a:blip r:embed="rId8"/>
          <a:srcRect l="857" t="859" r="857" b="666"/>
          <a:stretch/>
        </p:blipFill>
        <p:spPr>
          <a:xfrm>
            <a:off x="1" y="2"/>
            <a:ext cx="9143999" cy="4618235"/>
          </a:xfrm>
          <a:prstGeom prst="rect">
            <a:avLst/>
          </a:prstGeom>
        </p:spPr>
      </p:pic>
      <p:pic>
        <p:nvPicPr>
          <p:cNvPr id="9" name="Picture 8"/>
          <p:cNvPicPr>
            <a:picLocks noChangeAspect="1"/>
          </p:cNvPicPr>
          <p:nvPr/>
        </p:nvPicPr>
        <p:blipFill>
          <a:blip r:embed="rId9"/>
          <a:stretch>
            <a:fillRect/>
          </a:stretch>
        </p:blipFill>
        <p:spPr>
          <a:xfrm>
            <a:off x="189506" y="4697298"/>
            <a:ext cx="604764" cy="391973"/>
          </a:xfrm>
          <a:prstGeom prst="rect">
            <a:avLst/>
          </a:prstGeom>
        </p:spPr>
      </p:pic>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5" r:id="rId3"/>
    <p:sldLayoutId id="2147483689" r:id="rId4"/>
    <p:sldLayoutId id="2147483691" r:id="rId5"/>
    <p:sldLayoutId id="2147483690"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175381"/>
            <a:ext cx="8686800" cy="8888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599" y="1258957"/>
            <a:ext cx="8686799" cy="3184934"/>
          </a:xfrm>
          <a:prstGeom prst="rect">
            <a:avLst/>
          </a:prstGeom>
        </p:spPr>
        <p:txBody>
          <a:bodyPr vert="horz" lIns="91440" tIns="45720" rIns="91440" bIns="45720" rtlCol="0" anchor="ctr">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p:nvPicPr>
        <p:blipFill>
          <a:blip r:embed="rId12"/>
          <a:stretch>
            <a:fillRect/>
          </a:stretch>
        </p:blipFill>
        <p:spPr>
          <a:xfrm>
            <a:off x="215007" y="4763194"/>
            <a:ext cx="439095" cy="284333"/>
          </a:xfrm>
          <a:prstGeom prst="rect">
            <a:avLst/>
          </a:prstGeom>
        </p:spPr>
      </p:pic>
      <p:cxnSp>
        <p:nvCxnSpPr>
          <p:cNvPr id="15" name="Straight Connector 14"/>
          <p:cNvCxnSpPr/>
          <p:nvPr/>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sp>
        <p:nvSpPr>
          <p:cNvPr id="24"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47F4C4CC-D40A-4848-B393-1A27C4DE8991}" type="datetime4">
              <a:rPr lang="en-US" smtClean="0"/>
              <a:t>January 30, 2018</a:t>
            </a:fld>
            <a:endParaRPr lang="en-US" dirty="0"/>
          </a:p>
        </p:txBody>
      </p:sp>
      <p:sp>
        <p:nvSpPr>
          <p:cNvPr id="25"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92" r:id="rId4"/>
    <p:sldLayoutId id="2147483681" r:id="rId5"/>
    <p:sldLayoutId id="2147483693" r:id="rId6"/>
    <p:sldLayoutId id="2147483682" r:id="rId7"/>
    <p:sldLayoutId id="2147483683" r:id="rId8"/>
    <p:sldLayoutId id="2147483694" r:id="rId9"/>
    <p:sldLayoutId id="2147483695" r:id="rId10"/>
  </p:sldLayoutIdLst>
  <p:hf hdr="0" ftr="0" dt="0"/>
  <p:txStyles>
    <p:titleStyle>
      <a:lvl1pPr algn="l" defTabSz="914400" rtl="0" eaLnBrk="1" latinLnBrk="0" hangingPunct="1">
        <a:spcBef>
          <a:spcPct val="0"/>
        </a:spcBef>
        <a:buNone/>
        <a:defRPr sz="36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6" name="Text Placeholder 4"/>
          <p:cNvSpPr>
            <a:spLocks noGrp="1"/>
          </p:cNvSpPr>
          <p:nvPr>
            <p:ph type="body" sz="quarter" idx="12"/>
          </p:nvPr>
        </p:nvSpPr>
        <p:spPr>
          <a:xfrm>
            <a:off x="228600" y="1285747"/>
            <a:ext cx="8686800" cy="1369339"/>
          </a:xfrm>
        </p:spPr>
        <p:txBody>
          <a:bodyPr/>
          <a:lstStyle/>
          <a:p>
            <a:r>
              <a:rPr lang="en-US" dirty="0" smtClean="0"/>
              <a:t>Community Insights</a:t>
            </a:r>
            <a:endParaRPr lang="en-US" dirty="0"/>
          </a:p>
        </p:txBody>
      </p:sp>
    </p:spTree>
    <p:extLst>
      <p:ext uri="{BB962C8B-B14F-4D97-AF65-F5344CB8AC3E}">
        <p14:creationId xmlns:p14="http://schemas.microsoft.com/office/powerpoint/2010/main" val="51149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2</a:t>
            </a:fld>
            <a:endParaRPr lang="en-US" dirty="0"/>
          </a:p>
        </p:txBody>
      </p:sp>
      <p:sp>
        <p:nvSpPr>
          <p:cNvPr id="4" name="Text Placeholder 3"/>
          <p:cNvSpPr>
            <a:spLocks noGrp="1"/>
          </p:cNvSpPr>
          <p:nvPr>
            <p:ph type="body" sz="quarter" idx="12"/>
          </p:nvPr>
        </p:nvSpPr>
        <p:spPr/>
        <p:txBody>
          <a:bodyPr>
            <a:normAutofit/>
          </a:bodyPr>
          <a:lstStyle/>
          <a:p>
            <a:r>
              <a:rPr lang="en-US" sz="2800" dirty="0"/>
              <a:t>Building a trusted patient panel</a:t>
            </a:r>
          </a:p>
        </p:txBody>
      </p:sp>
      <p:grpSp>
        <p:nvGrpSpPr>
          <p:cNvPr id="34" name="Group 33"/>
          <p:cNvGrpSpPr/>
          <p:nvPr/>
        </p:nvGrpSpPr>
        <p:grpSpPr>
          <a:xfrm>
            <a:off x="492883" y="1276836"/>
            <a:ext cx="3888833" cy="1458225"/>
            <a:chOff x="389564" y="1370764"/>
            <a:chExt cx="3888833" cy="1458225"/>
          </a:xfrm>
        </p:grpSpPr>
        <p:grpSp>
          <p:nvGrpSpPr>
            <p:cNvPr id="29" name="Group 28"/>
            <p:cNvGrpSpPr/>
            <p:nvPr/>
          </p:nvGrpSpPr>
          <p:grpSpPr>
            <a:xfrm>
              <a:off x="441684" y="1815658"/>
              <a:ext cx="3787416" cy="905023"/>
              <a:chOff x="441684" y="1815658"/>
              <a:chExt cx="3787416" cy="905023"/>
            </a:xfrm>
          </p:grpSpPr>
          <p:sp>
            <p:nvSpPr>
              <p:cNvPr id="15" name="Rectangle 14"/>
              <p:cNvSpPr/>
              <p:nvPr/>
            </p:nvSpPr>
            <p:spPr>
              <a:xfrm>
                <a:off x="441684" y="1815658"/>
                <a:ext cx="3787416"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Thank you for providing feedback on your recent </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experience </a:t>
                </a:r>
                <a:r>
                  <a:rPr kumimoji="0" lang="en-US" sz="8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with </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us. </a:t>
                </a:r>
                <a:r>
                  <a:rPr lang="en-US" sz="800" dirty="0" smtClean="0">
                    <a:solidFill>
                      <a:schemeClr val="tx1">
                        <a:lumMod val="75000"/>
                      </a:schemeClr>
                    </a:solidFill>
                    <a:latin typeface="Arial" panose="020B0604020202020204" pitchFamily="34" charset="0"/>
                    <a:cs typeface="Arial" panose="020B0604020202020204" pitchFamily="34" charset="0"/>
                  </a:rPr>
                  <a:t>W</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ould</a:t>
                </a:r>
                <a:r>
                  <a:rPr lang="en-US" sz="800" noProof="0" dirty="0">
                    <a:solidFill>
                      <a:schemeClr val="tx1">
                        <a:lumMod val="75000"/>
                      </a:schemeClr>
                    </a:solidFill>
                    <a:latin typeface="Arial" panose="020B0604020202020204" pitchFamily="34" charset="0"/>
                    <a:cs typeface="Arial" panose="020B0604020202020204" pitchFamily="34" charset="0"/>
                  </a:rPr>
                  <a:t> </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you being willing to join </a:t>
                </a:r>
                <a:r>
                  <a:rPr kumimoji="0" lang="en-US" sz="8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our </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online patient community </a:t>
                </a:r>
                <a:r>
                  <a:rPr lang="en-US" sz="800" noProof="0" dirty="0" smtClean="0">
                    <a:solidFill>
                      <a:schemeClr val="tx1">
                        <a:lumMod val="75000"/>
                      </a:schemeClr>
                    </a:solidFill>
                    <a:latin typeface="Arial" panose="020B0604020202020204" pitchFamily="34" charset="0"/>
                    <a:cs typeface="Arial" panose="020B0604020202020204" pitchFamily="34" charset="0"/>
                  </a:rPr>
                  <a:t>and</a:t>
                </a:r>
                <a:r>
                  <a:rPr lang="en-US" sz="800" dirty="0" smtClean="0">
                    <a:solidFill>
                      <a:schemeClr val="tx1">
                        <a:lumMod val="75000"/>
                      </a:schemeClr>
                    </a:solidFill>
                    <a:latin typeface="Arial" panose="020B0604020202020204" pitchFamily="34" charset="0"/>
                    <a:cs typeface="Arial" panose="020B0604020202020204" pitchFamily="34" charset="0"/>
                  </a:rPr>
                  <a:t> provide </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periodic </a:t>
                </a:r>
                <a:r>
                  <a:rPr kumimoji="0" lang="en-US" sz="8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feedback </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that</a:t>
                </a:r>
                <a:r>
                  <a:rPr kumimoji="0" lang="en-US" sz="800" b="0" i="0" u="none" strike="noStrike" kern="1200" cap="none" spc="0" normalizeH="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 will</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 help us continue</a:t>
                </a:r>
                <a:r>
                  <a:rPr kumimoji="0" lang="en-US" sz="800" b="0" i="0" u="none" strike="noStrike" kern="1200" cap="none" spc="0" normalizeH="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 improving</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 the care we deliver to</a:t>
                </a:r>
                <a:r>
                  <a:rPr kumimoji="0" lang="en-US" sz="800" b="0" i="0" u="none" strike="noStrike" kern="1200" cap="none" spc="0" normalizeH="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patients?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srgbClr val="75787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75787B"/>
                  </a:solidFill>
                  <a:effectLst/>
                  <a:uLnTx/>
                  <a:uFillTx/>
                  <a:latin typeface="Georgia"/>
                  <a:ea typeface="+mn-ea"/>
                  <a:cs typeface="+mn-cs"/>
                </a:endParaRPr>
              </a:p>
            </p:txBody>
          </p:sp>
          <p:sp>
            <p:nvSpPr>
              <p:cNvPr id="16" name="Rectangle 15"/>
              <p:cNvSpPr/>
              <p:nvPr/>
            </p:nvSpPr>
            <p:spPr>
              <a:xfrm>
                <a:off x="608250" y="2259016"/>
                <a:ext cx="3373587"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Yes I would like to be a part of the patient feedback community</a:t>
                </a:r>
                <a:r>
                  <a:rPr kumimoji="0" lang="en-US" sz="8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a:t>
                </a:r>
                <a:endParaRPr kumimoji="0" lang="en-US" sz="8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No thanks, not at this time.</a:t>
                </a:r>
              </a:p>
            </p:txBody>
          </p:sp>
        </p:grpSp>
        <p:grpSp>
          <p:nvGrpSpPr>
            <p:cNvPr id="32" name="Group 31"/>
            <p:cNvGrpSpPr/>
            <p:nvPr/>
          </p:nvGrpSpPr>
          <p:grpSpPr>
            <a:xfrm>
              <a:off x="389564" y="1370764"/>
              <a:ext cx="3888833" cy="435930"/>
              <a:chOff x="389564" y="1370764"/>
              <a:chExt cx="3888833" cy="435930"/>
            </a:xfrm>
          </p:grpSpPr>
          <p:pic>
            <p:nvPicPr>
              <p:cNvPr id="14" name="Picture 13"/>
              <p:cNvPicPr>
                <a:picLocks noChangeAspect="1"/>
              </p:cNvPicPr>
              <p:nvPr/>
            </p:nvPicPr>
            <p:blipFill rotWithShape="1">
              <a:blip r:embed="rId3"/>
              <a:srcRect r="73922" b="77444"/>
              <a:stretch/>
            </p:blipFill>
            <p:spPr>
              <a:xfrm>
                <a:off x="389564" y="1370765"/>
                <a:ext cx="742213" cy="434750"/>
              </a:xfrm>
              <a:prstGeom prst="rect">
                <a:avLst/>
              </a:prstGeom>
              <a:ln w="12700">
                <a:noFill/>
              </a:ln>
            </p:spPr>
            <p:style>
              <a:lnRef idx="2">
                <a:schemeClr val="accent6"/>
              </a:lnRef>
              <a:fillRef idx="1">
                <a:schemeClr val="lt1"/>
              </a:fillRef>
              <a:effectRef idx="0">
                <a:schemeClr val="accent6"/>
              </a:effectRef>
              <a:fontRef idx="minor">
                <a:schemeClr val="dk1"/>
              </a:fontRef>
            </p:style>
          </p:pic>
          <p:pic>
            <p:nvPicPr>
              <p:cNvPr id="21" name="Picture 20"/>
              <p:cNvPicPr>
                <a:picLocks noChangeAspect="1"/>
              </p:cNvPicPr>
              <p:nvPr/>
            </p:nvPicPr>
            <p:blipFill rotWithShape="1">
              <a:blip r:embed="rId3"/>
              <a:srcRect l="6879" r="73922" b="77444"/>
              <a:stretch/>
            </p:blipFill>
            <p:spPr>
              <a:xfrm>
                <a:off x="1085850" y="1370765"/>
                <a:ext cx="2392231" cy="434750"/>
              </a:xfrm>
              <a:prstGeom prst="rect">
                <a:avLst/>
              </a:prstGeom>
              <a:ln w="12700">
                <a:noFill/>
              </a:ln>
            </p:spPr>
            <p:style>
              <a:lnRef idx="2">
                <a:schemeClr val="accent6"/>
              </a:lnRef>
              <a:fillRef idx="1">
                <a:schemeClr val="lt1"/>
              </a:fillRef>
              <a:effectRef idx="0">
                <a:schemeClr val="accent6"/>
              </a:effectRef>
              <a:fontRef idx="minor">
                <a:schemeClr val="dk1"/>
              </a:fontRef>
            </p:style>
          </p:pic>
          <p:pic>
            <p:nvPicPr>
              <p:cNvPr id="22" name="Picture 21"/>
              <p:cNvPicPr>
                <a:picLocks noChangeAspect="1"/>
              </p:cNvPicPr>
              <p:nvPr/>
            </p:nvPicPr>
            <p:blipFill rotWithShape="1">
              <a:blip r:embed="rId3"/>
              <a:srcRect l="71315" r="-199" b="77383"/>
              <a:stretch/>
            </p:blipFill>
            <p:spPr>
              <a:xfrm>
                <a:off x="3456356" y="1370764"/>
                <a:ext cx="822041" cy="435930"/>
              </a:xfrm>
              <a:prstGeom prst="rect">
                <a:avLst/>
              </a:prstGeom>
              <a:ln w="12700">
                <a:noFill/>
              </a:ln>
            </p:spPr>
            <p:style>
              <a:lnRef idx="2">
                <a:schemeClr val="accent6"/>
              </a:lnRef>
              <a:fillRef idx="1">
                <a:schemeClr val="lt1"/>
              </a:fillRef>
              <a:effectRef idx="0">
                <a:schemeClr val="accent6"/>
              </a:effectRef>
              <a:fontRef idx="minor">
                <a:schemeClr val="dk1"/>
              </a:fontRef>
            </p:style>
          </p:pic>
          <p:sp>
            <p:nvSpPr>
              <p:cNvPr id="25" name="Rectangle 24"/>
              <p:cNvSpPr/>
              <p:nvPr/>
            </p:nvSpPr>
            <p:spPr>
              <a:xfrm>
                <a:off x="1562825" y="1432713"/>
                <a:ext cx="1539877" cy="1669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smtClean="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NRC Auto Location</a:t>
                </a:r>
                <a:endParaRPr kumimoji="0" lang="en-US" sz="900" i="0" u="none" strike="noStrike" kern="1200" cap="none" spc="0" normalizeH="0" baseline="0" noProof="0" dirty="0">
                  <a:ln>
                    <a:noFill/>
                  </a:ln>
                  <a:solidFill>
                    <a:schemeClr val="accent1">
                      <a:lumMod val="60000"/>
                      <a:lumOff val="40000"/>
                    </a:schemeClr>
                  </a:solidFill>
                  <a:effectLst/>
                  <a:uLnTx/>
                  <a:uFillTx/>
                  <a:latin typeface="Georgia"/>
                  <a:ea typeface="+mn-ea"/>
                </a:endParaRPr>
              </a:p>
            </p:txBody>
          </p:sp>
        </p:grpSp>
        <p:sp>
          <p:nvSpPr>
            <p:cNvPr id="31" name="Freeform 30"/>
            <p:cNvSpPr/>
            <p:nvPr/>
          </p:nvSpPr>
          <p:spPr>
            <a:xfrm>
              <a:off x="393699" y="1786435"/>
              <a:ext cx="3873501" cy="1042554"/>
            </a:xfrm>
            <a:custGeom>
              <a:avLst/>
              <a:gdLst>
                <a:gd name="connsiteX0" fmla="*/ 0 w 3846786"/>
                <a:gd name="connsiteY0" fmla="*/ 7883 h 1056290"/>
                <a:gd name="connsiteX1" fmla="*/ 0 w 3846786"/>
                <a:gd name="connsiteY1" fmla="*/ 1056290 h 1056290"/>
                <a:gd name="connsiteX2" fmla="*/ 3846786 w 3846786"/>
                <a:gd name="connsiteY2" fmla="*/ 1056290 h 1056290"/>
                <a:gd name="connsiteX3" fmla="*/ 3846786 w 3846786"/>
                <a:gd name="connsiteY3" fmla="*/ 0 h 1056290"/>
              </a:gdLst>
              <a:ahLst/>
              <a:cxnLst>
                <a:cxn ang="0">
                  <a:pos x="connsiteX0" y="connsiteY0"/>
                </a:cxn>
                <a:cxn ang="0">
                  <a:pos x="connsiteX1" y="connsiteY1"/>
                </a:cxn>
                <a:cxn ang="0">
                  <a:pos x="connsiteX2" y="connsiteY2"/>
                </a:cxn>
                <a:cxn ang="0">
                  <a:pos x="connsiteX3" y="connsiteY3"/>
                </a:cxn>
              </a:cxnLst>
              <a:rect l="l" t="t" r="r" b="b"/>
              <a:pathLst>
                <a:path w="3846786" h="1056290">
                  <a:moveTo>
                    <a:pt x="0" y="7883"/>
                  </a:moveTo>
                  <a:lnTo>
                    <a:pt x="0" y="1056290"/>
                  </a:lnTo>
                  <a:lnTo>
                    <a:pt x="3846786" y="1056290"/>
                  </a:lnTo>
                  <a:lnTo>
                    <a:pt x="3846786" y="0"/>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1" name="Straight Arrow Connector 40"/>
          <p:cNvCxnSpPr/>
          <p:nvPr/>
        </p:nvCxnSpPr>
        <p:spPr>
          <a:xfrm>
            <a:off x="492882" y="3737752"/>
            <a:ext cx="246888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24364" y="3737752"/>
            <a:ext cx="246888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83249" y="3737752"/>
            <a:ext cx="2465451"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2884" y="3924509"/>
            <a:ext cx="2441006" cy="363433"/>
          </a:xfrm>
          <a:prstGeom prst="rect">
            <a:avLst/>
          </a:prstGeom>
        </p:spPr>
        <p:txBody>
          <a:bodyPr wrap="square" lIns="0" tIns="0" rIns="0" bIns="0">
            <a:noAutofit/>
          </a:bodyPr>
          <a:lstStyle/>
          <a:p>
            <a:r>
              <a:rPr lang="en-US" altLang="ko-KR" sz="1100" dirty="0" smtClean="0">
                <a:solidFill>
                  <a:schemeClr val="tx1">
                    <a:lumMod val="75000"/>
                  </a:schemeClr>
                </a:solidFill>
                <a:latin typeface="Arial" pitchFamily="34" charset="0"/>
                <a:ea typeface="맑은 고딕" panose="020B0503020000020004" pitchFamily="34" charset="-127"/>
                <a:cs typeface="Arial" pitchFamily="34" charset="0"/>
              </a:rPr>
              <a:t>Done </a:t>
            </a:r>
            <a:r>
              <a:rPr lang="en-US" altLang="ko-KR" sz="1100" dirty="0">
                <a:solidFill>
                  <a:schemeClr val="tx1">
                    <a:lumMod val="75000"/>
                  </a:schemeClr>
                </a:solidFill>
                <a:latin typeface="Arial" pitchFamily="34" charset="0"/>
                <a:ea typeface="맑은 고딕" panose="020B0503020000020004" pitchFamily="34" charset="-127"/>
                <a:cs typeface="Arial" pitchFamily="34" charset="0"/>
              </a:rPr>
              <a:t>via email for all Real-Time </a:t>
            </a:r>
            <a:r>
              <a:rPr lang="en-US" altLang="ko-KR" sz="1100" dirty="0" smtClean="0">
                <a:solidFill>
                  <a:schemeClr val="tx1">
                    <a:lumMod val="75000"/>
                  </a:schemeClr>
                </a:solidFill>
                <a:latin typeface="Arial" pitchFamily="34" charset="0"/>
                <a:ea typeface="맑은 고딕" panose="020B0503020000020004" pitchFamily="34" charset="-127"/>
                <a:cs typeface="Arial" pitchFamily="34" charset="0"/>
              </a:rPr>
              <a:t/>
            </a:r>
            <a:br>
              <a:rPr lang="en-US" altLang="ko-KR" sz="1100" dirty="0" smtClean="0">
                <a:solidFill>
                  <a:schemeClr val="tx1">
                    <a:lumMod val="75000"/>
                  </a:schemeClr>
                </a:solidFill>
                <a:latin typeface="Arial" pitchFamily="34" charset="0"/>
                <a:ea typeface="맑은 고딕" panose="020B0503020000020004" pitchFamily="34" charset="-127"/>
                <a:cs typeface="Arial" pitchFamily="34" charset="0"/>
              </a:rPr>
            </a:br>
            <a:r>
              <a:rPr lang="en-US" altLang="ko-KR" sz="1100" dirty="0" smtClean="0">
                <a:solidFill>
                  <a:schemeClr val="tx1">
                    <a:lumMod val="75000"/>
                  </a:schemeClr>
                </a:solidFill>
                <a:latin typeface="Arial" pitchFamily="34" charset="0"/>
                <a:ea typeface="맑은 고딕" panose="020B0503020000020004" pitchFamily="34" charset="-127"/>
                <a:cs typeface="Arial" pitchFamily="34" charset="0"/>
              </a:rPr>
              <a:t>care settings</a:t>
            </a:r>
            <a:endParaRPr lang="en-US" sz="1100" dirty="0">
              <a:solidFill>
                <a:schemeClr val="tx1">
                  <a:lumMod val="75000"/>
                </a:schemeClr>
              </a:solidFill>
            </a:endParaRPr>
          </a:p>
        </p:txBody>
      </p:sp>
      <p:sp>
        <p:nvSpPr>
          <p:cNvPr id="33" name="Rectangle 32"/>
          <p:cNvSpPr/>
          <p:nvPr/>
        </p:nvSpPr>
        <p:spPr>
          <a:xfrm>
            <a:off x="3323894" y="3924509"/>
            <a:ext cx="2469350" cy="363433"/>
          </a:xfrm>
          <a:prstGeom prst="rect">
            <a:avLst/>
          </a:prstGeom>
        </p:spPr>
        <p:txBody>
          <a:bodyPr wrap="square" lIns="0" tIns="0" rIns="0" bIns="0">
            <a:noAutofit/>
          </a:bodyPr>
          <a:lstStyle/>
          <a:p>
            <a:r>
              <a:rPr lang="en-US" altLang="ko-KR" sz="1100" dirty="0" smtClean="0">
                <a:solidFill>
                  <a:schemeClr val="tx1">
                    <a:lumMod val="75000"/>
                  </a:schemeClr>
                </a:solidFill>
                <a:latin typeface="Arial" pitchFamily="34" charset="0"/>
                <a:ea typeface="맑은 고딕" panose="020B0503020000020004" pitchFamily="34" charset="-127"/>
                <a:cs typeface="Arial" pitchFamily="34" charset="0"/>
              </a:rPr>
              <a:t>Those </a:t>
            </a:r>
            <a:r>
              <a:rPr lang="en-US" altLang="ko-KR" sz="1100" dirty="0">
                <a:solidFill>
                  <a:schemeClr val="tx1">
                    <a:lumMod val="75000"/>
                  </a:schemeClr>
                </a:solidFill>
                <a:latin typeface="Arial" pitchFamily="34" charset="0"/>
                <a:ea typeface="맑은 고딕" panose="020B0503020000020004" pitchFamily="34" charset="-127"/>
                <a:cs typeface="Arial" pitchFamily="34" charset="0"/>
              </a:rPr>
              <a:t>declining to opt-in will not be asked to join again for six months</a:t>
            </a:r>
          </a:p>
        </p:txBody>
      </p:sp>
      <p:sp>
        <p:nvSpPr>
          <p:cNvPr id="35" name="Rectangle 34"/>
          <p:cNvSpPr/>
          <p:nvPr/>
        </p:nvSpPr>
        <p:spPr>
          <a:xfrm>
            <a:off x="6183249" y="3924509"/>
            <a:ext cx="2465451" cy="363433"/>
          </a:xfrm>
          <a:prstGeom prst="rect">
            <a:avLst/>
          </a:prstGeom>
        </p:spPr>
        <p:txBody>
          <a:bodyPr wrap="square" lIns="0" tIns="0" rIns="0" bIns="0">
            <a:noAutofit/>
          </a:bodyPr>
          <a:lstStyle/>
          <a:p>
            <a:r>
              <a:rPr lang="en-US" altLang="ko-KR" sz="1100" dirty="0" smtClean="0">
                <a:solidFill>
                  <a:schemeClr val="tx1">
                    <a:lumMod val="75000"/>
                  </a:schemeClr>
                </a:solidFill>
                <a:latin typeface="Arial" pitchFamily="34" charset="0"/>
                <a:ea typeface="맑은 고딕" panose="020B0503020000020004" pitchFamily="34" charset="-127"/>
                <a:cs typeface="Arial" pitchFamily="34" charset="0"/>
              </a:rPr>
              <a:t>Tap </a:t>
            </a:r>
            <a:r>
              <a:rPr lang="en-US" altLang="ko-KR" sz="1100" dirty="0">
                <a:solidFill>
                  <a:schemeClr val="tx1">
                    <a:lumMod val="75000"/>
                  </a:schemeClr>
                </a:solidFill>
                <a:latin typeface="Arial" pitchFamily="34" charset="0"/>
                <a:ea typeface="맑은 고딕" panose="020B0503020000020004" pitchFamily="34" charset="-127"/>
                <a:cs typeface="Arial" pitchFamily="34" charset="0"/>
              </a:rPr>
              <a:t>into a proprietary panel to inform strategic decisions and initiatives.</a:t>
            </a:r>
            <a:endParaRPr lang="en-US" sz="1100" dirty="0">
              <a:solidFill>
                <a:schemeClr val="tx1">
                  <a:lumMod val="75000"/>
                </a:schemeClr>
              </a:solidFill>
              <a:latin typeface="Arial" pitchFamily="34" charset="0"/>
              <a:ea typeface="맑은 고딕" panose="020B0503020000020004" pitchFamily="34" charset="-127"/>
              <a:cs typeface="Arial" pitchFamily="34" charset="0"/>
            </a:endParaRPr>
          </a:p>
        </p:txBody>
      </p:sp>
      <p:pic>
        <p:nvPicPr>
          <p:cNvPr id="36" name="Picture 35" descr="C:\Users\Kelly\Downloads\My SecuriSync\NRC Health\Icons\EMF\Icon-template_60px_Master_2 (2)_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998" y="3202044"/>
            <a:ext cx="359530" cy="3657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4" descr="C:\Users\Kelly\Downloads\My SecuriSync\NRC Health\Icons\EMF\Icon-template_60px_Master_2 (2)_Person Che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894" y="3202044"/>
            <a:ext cx="359530" cy="3657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7" descr="C:\Users\Kelly\Downloads\My SecuriSync\NRC Health\Icons\EMF\Icon-template_60px_Master_2 (2)_Magnifying Gla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249" y="3202044"/>
            <a:ext cx="359530" cy="3657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979193" y="1218732"/>
            <a:ext cx="3729037" cy="1458225"/>
          </a:xfrm>
          <a:prstGeom prst="rect">
            <a:avLst/>
          </a:prstGeom>
          <a:noFill/>
          <a:ln w="6350">
            <a:noFill/>
          </a:ln>
          <a:effectLst>
            <a:glow rad="63500">
              <a:schemeClr val="accent4">
                <a:satMod val="175000"/>
                <a:alpha val="40000"/>
              </a:schemeClr>
            </a:glow>
          </a:effectLst>
        </p:spPr>
        <p:txBody>
          <a:bodyPr wrap="square" anchor="ctr">
            <a:noAutofit/>
          </a:bodyPr>
          <a:lstStyle/>
          <a:p>
            <a:pPr lvl="0"/>
            <a:r>
              <a:rPr kumimoji="0" lang="en-US" sz="440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Over</a:t>
            </a:r>
            <a:r>
              <a:rPr kumimoji="0" lang="en-US" sz="4400" i="0" u="none" strike="noStrike" kern="1200" cap="none" spc="0" normalizeH="0" noProof="0" dirty="0" smtClean="0">
                <a:ln>
                  <a:noFill/>
                </a:ln>
                <a:solidFill>
                  <a:schemeClr val="bg1"/>
                </a:solidFill>
                <a:effectLst/>
                <a:uLnTx/>
                <a:uFillTx/>
                <a:latin typeface="Arial" panose="020B0604020202020204" pitchFamily="34" charset="0"/>
                <a:cs typeface="Arial" panose="020B0604020202020204" pitchFamily="34" charset="0"/>
              </a:rPr>
              <a:t> </a:t>
            </a:r>
            <a:r>
              <a:rPr kumimoji="0" lang="en-US" sz="440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2,500 </a:t>
            </a:r>
            <a:r>
              <a:rPr kumimoji="0" lang="en-US" sz="24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r>
            <a:br>
              <a:rPr kumimoji="0" lang="en-US" sz="24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br>
            <a:r>
              <a:rPr lang="en-US" sz="1600" noProof="0" dirty="0" smtClean="0">
                <a:solidFill>
                  <a:schemeClr val="bg1"/>
                </a:solidFill>
                <a:latin typeface="Arial" panose="020B0604020202020204" pitchFamily="34" charset="0"/>
                <a:cs typeface="Arial" panose="020B0604020202020204" pitchFamily="34" charset="0"/>
              </a:rPr>
              <a:t>patients joining </a:t>
            </a:r>
            <a:r>
              <a:rPr lang="en-US" sz="1600" dirty="0" smtClean="0">
                <a:solidFill>
                  <a:schemeClr val="bg1"/>
                </a:solidFill>
                <a:latin typeface="Arial" panose="020B0604020202020204" pitchFamily="34" charset="0"/>
                <a:cs typeface="Arial" panose="020B0604020202020204" pitchFamily="34" charset="0"/>
              </a:rPr>
              <a:t>on average annually.</a:t>
            </a: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Rectangle 4"/>
          <p:cNvSpPr/>
          <p:nvPr/>
        </p:nvSpPr>
        <p:spPr>
          <a:xfrm>
            <a:off x="3761466" y="3184869"/>
            <a:ext cx="1965722" cy="400110"/>
          </a:xfrm>
          <a:prstGeom prst="rect">
            <a:avLst/>
          </a:prstGeom>
        </p:spPr>
        <p:txBody>
          <a:bodyPr wrap="square">
            <a:spAutoFit/>
          </a:bodyPr>
          <a:lstStyle/>
          <a:p>
            <a:pPr lvl="0">
              <a:spcAft>
                <a:spcPts val="600"/>
              </a:spcAft>
            </a:pPr>
            <a:r>
              <a:rPr lang="en-US" altLang="ko-KR" sz="1000" b="1" dirty="0">
                <a:solidFill>
                  <a:srgbClr val="ED8B00"/>
                </a:solidFill>
                <a:latin typeface="Arial" pitchFamily="34" charset="0"/>
                <a:ea typeface="맑은 고딕" pitchFamily="50" charset="-127"/>
                <a:cs typeface="Arial" pitchFamily="34" charset="0"/>
              </a:rPr>
              <a:t>PATIENT’S VOLUNTARILY JOIN PATIENT INSIGHTS</a:t>
            </a:r>
          </a:p>
        </p:txBody>
      </p:sp>
      <p:sp>
        <p:nvSpPr>
          <p:cNvPr id="28" name="Rectangle 27"/>
          <p:cNvSpPr/>
          <p:nvPr/>
        </p:nvSpPr>
        <p:spPr>
          <a:xfrm>
            <a:off x="872781" y="3184869"/>
            <a:ext cx="2234820" cy="400110"/>
          </a:xfrm>
          <a:prstGeom prst="rect">
            <a:avLst/>
          </a:prstGeom>
        </p:spPr>
        <p:txBody>
          <a:bodyPr wrap="square">
            <a:spAutoFit/>
          </a:bodyPr>
          <a:lstStyle/>
          <a:p>
            <a:pPr lvl="0">
              <a:spcAft>
                <a:spcPts val="600"/>
              </a:spcAft>
            </a:pPr>
            <a:r>
              <a:rPr lang="en-US" altLang="ko-KR" sz="1000" b="1" spc="-10" dirty="0">
                <a:solidFill>
                  <a:schemeClr val="accent1"/>
                </a:solidFill>
                <a:latin typeface="Arial" pitchFamily="34" charset="0"/>
                <a:ea typeface="맑은 고딕" pitchFamily="50" charset="-127"/>
                <a:cs typeface="Arial" pitchFamily="34" charset="0"/>
              </a:rPr>
              <a:t>PATIENT RECEIVES &amp; FILLS OUT EMAIL REAL-TIME SURVEY</a:t>
            </a:r>
          </a:p>
        </p:txBody>
      </p:sp>
      <p:sp>
        <p:nvSpPr>
          <p:cNvPr id="30" name="Rectangle 29"/>
          <p:cNvSpPr/>
          <p:nvPr/>
        </p:nvSpPr>
        <p:spPr>
          <a:xfrm>
            <a:off x="6634362" y="3184869"/>
            <a:ext cx="1666674" cy="400110"/>
          </a:xfrm>
          <a:prstGeom prst="rect">
            <a:avLst/>
          </a:prstGeom>
        </p:spPr>
        <p:txBody>
          <a:bodyPr wrap="square">
            <a:spAutoFit/>
          </a:bodyPr>
          <a:lstStyle/>
          <a:p>
            <a:pPr lvl="0">
              <a:spcAft>
                <a:spcPts val="600"/>
              </a:spcAft>
            </a:pPr>
            <a:r>
              <a:rPr lang="en-US" altLang="ko-KR" sz="1000" b="1" dirty="0">
                <a:solidFill>
                  <a:schemeClr val="accent1"/>
                </a:solidFill>
                <a:latin typeface="Arial" pitchFamily="34" charset="0"/>
                <a:ea typeface="맑은 고딕" pitchFamily="50" charset="-127"/>
                <a:cs typeface="Arial" pitchFamily="34" charset="0"/>
              </a:rPr>
              <a:t>CONDUCT RESEARCH </a:t>
            </a:r>
            <a:br>
              <a:rPr lang="en-US" altLang="ko-KR" sz="1000" b="1" dirty="0">
                <a:solidFill>
                  <a:schemeClr val="accent1"/>
                </a:solidFill>
                <a:latin typeface="Arial" pitchFamily="34" charset="0"/>
                <a:ea typeface="맑은 고딕" pitchFamily="50" charset="-127"/>
                <a:cs typeface="Arial" pitchFamily="34" charset="0"/>
              </a:rPr>
            </a:br>
            <a:r>
              <a:rPr lang="en-US" altLang="ko-KR" sz="1000" b="1" dirty="0">
                <a:solidFill>
                  <a:schemeClr val="accent1"/>
                </a:solidFill>
                <a:latin typeface="Arial" pitchFamily="34" charset="0"/>
                <a:ea typeface="맑은 고딕" pitchFamily="50" charset="-127"/>
                <a:cs typeface="Arial" pitchFamily="34" charset="0"/>
              </a:rPr>
              <a:t>WITH COMMUNITY</a:t>
            </a:r>
          </a:p>
        </p:txBody>
      </p:sp>
      <p:sp>
        <p:nvSpPr>
          <p:cNvPr id="38" name="TextBox 37"/>
          <p:cNvSpPr txBox="1"/>
          <p:nvPr/>
        </p:nvSpPr>
        <p:spPr>
          <a:xfrm>
            <a:off x="7828224" y="465317"/>
            <a:ext cx="1839003" cy="306467"/>
          </a:xfrm>
          <a:prstGeom prst="roundRect">
            <a:avLst/>
          </a:prstGeom>
          <a:noFill/>
          <a:ln>
            <a:noFill/>
          </a:ln>
        </p:spPr>
        <p:txBody>
          <a:bodyPr wrap="square" rtlCol="0">
            <a:spAutoFit/>
          </a:bodyPr>
          <a:lstStyle/>
          <a:p>
            <a:r>
              <a:rPr lang="en-US" sz="1200" b="1" dirty="0" smtClean="0">
                <a:solidFill>
                  <a:schemeClr val="bg2"/>
                </a:solidFill>
              </a:rPr>
              <a:t>EFFICIENCY</a:t>
            </a:r>
            <a:endParaRPr lang="en-US" sz="1200" b="1" dirty="0">
              <a:solidFill>
                <a:schemeClr val="bg2"/>
              </a:solidFill>
            </a:endParaRPr>
          </a:p>
        </p:txBody>
      </p:sp>
      <p:cxnSp>
        <p:nvCxnSpPr>
          <p:cNvPr id="39" name="Straight Connector 38"/>
          <p:cNvCxnSpPr/>
          <p:nvPr/>
        </p:nvCxnSpPr>
        <p:spPr>
          <a:xfrm flipH="1">
            <a:off x="7933977" y="761010"/>
            <a:ext cx="14630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53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4637A5F-2DAE-B642-9933-0C0B9D2C0F12}" type="slidenum">
              <a:rPr lang="en-US" smtClean="0"/>
              <a:pPr/>
              <a:t>3</a:t>
            </a:fld>
            <a:endParaRPr lang="en-US" dirty="0"/>
          </a:p>
        </p:txBody>
      </p:sp>
      <p:sp>
        <p:nvSpPr>
          <p:cNvPr id="5" name="Text Placeholder 4"/>
          <p:cNvSpPr>
            <a:spLocks noGrp="1"/>
          </p:cNvSpPr>
          <p:nvPr>
            <p:ph type="body" sz="quarter" idx="20"/>
          </p:nvPr>
        </p:nvSpPr>
        <p:spPr>
          <a:xfrm>
            <a:off x="4717030" y="2393281"/>
            <a:ext cx="1854442" cy="470705"/>
          </a:xfrm>
        </p:spPr>
        <p:txBody>
          <a:bodyPr rIns="91440" anchor="ctr">
            <a:normAutofit/>
          </a:bodyPr>
          <a:lstStyle/>
          <a:p>
            <a:pPr algn="ctr"/>
            <a:r>
              <a:rPr lang="en-US" sz="1400" b="1" spc="50" dirty="0" smtClean="0">
                <a:solidFill>
                  <a:schemeClr val="accent1"/>
                </a:solidFill>
                <a:latin typeface="Arial" charset="0"/>
                <a:ea typeface="Arial" charset="0"/>
                <a:cs typeface="Arial" charset="0"/>
              </a:rPr>
              <a:t>CONFIDENCE</a:t>
            </a:r>
            <a:endParaRPr lang="en-US" sz="1400" b="1" spc="50" dirty="0">
              <a:solidFill>
                <a:schemeClr val="accent1"/>
              </a:solidFill>
              <a:latin typeface="Arial" charset="0"/>
              <a:ea typeface="Arial" charset="0"/>
              <a:cs typeface="Arial" charset="0"/>
            </a:endParaRPr>
          </a:p>
        </p:txBody>
      </p:sp>
      <p:sp>
        <p:nvSpPr>
          <p:cNvPr id="6" name="Content Placeholder 5"/>
          <p:cNvSpPr>
            <a:spLocks noGrp="1"/>
          </p:cNvSpPr>
          <p:nvPr>
            <p:ph sz="quarter" idx="21"/>
          </p:nvPr>
        </p:nvSpPr>
        <p:spPr>
          <a:xfrm>
            <a:off x="556514" y="2988059"/>
            <a:ext cx="1647424" cy="856132"/>
          </a:xfrm>
        </p:spPr>
        <p:txBody>
          <a:bodyPr lIns="0" tIns="0" rIns="0">
            <a:noAutofit/>
          </a:bodyPr>
          <a:lstStyle/>
          <a:p>
            <a:pPr marL="0" indent="0" algn="ctr">
              <a:lnSpc>
                <a:spcPct val="107000"/>
              </a:lnSpc>
              <a:spcBef>
                <a:spcPts val="0"/>
              </a:spcBef>
              <a:buNone/>
            </a:pPr>
            <a:r>
              <a:rPr lang="en-US" sz="1400" dirty="0">
                <a:solidFill>
                  <a:schemeClr val="tx1">
                    <a:lumMod val="75000"/>
                  </a:schemeClr>
                </a:solidFill>
              </a:rPr>
              <a:t>Automatically recruit to continuously build a large, trusted, patient </a:t>
            </a:r>
            <a:r>
              <a:rPr lang="en-US" sz="1400" dirty="0" smtClean="0">
                <a:solidFill>
                  <a:schemeClr val="tx1">
                    <a:lumMod val="75000"/>
                  </a:schemeClr>
                </a:solidFill>
              </a:rPr>
              <a:t>panel</a:t>
            </a:r>
            <a:endParaRPr lang="en-US" sz="1400" dirty="0">
              <a:solidFill>
                <a:schemeClr val="tx1">
                  <a:lumMod val="75000"/>
                </a:schemeClr>
              </a:solidFill>
            </a:endParaRPr>
          </a:p>
        </p:txBody>
      </p:sp>
      <p:sp>
        <p:nvSpPr>
          <p:cNvPr id="7" name="Text Placeholder 6"/>
          <p:cNvSpPr>
            <a:spLocks noGrp="1"/>
          </p:cNvSpPr>
          <p:nvPr>
            <p:ph type="body" sz="quarter" idx="22"/>
          </p:nvPr>
        </p:nvSpPr>
        <p:spPr/>
        <p:txBody>
          <a:bodyPr>
            <a:normAutofit/>
          </a:bodyPr>
          <a:lstStyle/>
          <a:p>
            <a:r>
              <a:rPr lang="en-US" sz="2800" dirty="0" smtClean="0"/>
              <a:t>Keeping the customer front and center</a:t>
            </a:r>
            <a:endParaRPr lang="en-US" sz="2800" dirty="0"/>
          </a:p>
        </p:txBody>
      </p:sp>
      <p:sp>
        <p:nvSpPr>
          <p:cNvPr id="12" name="Text Placeholder 4"/>
          <p:cNvSpPr>
            <a:spLocks noGrp="1"/>
          </p:cNvSpPr>
          <p:nvPr>
            <p:ph type="body" sz="quarter" idx="20"/>
          </p:nvPr>
        </p:nvSpPr>
        <p:spPr>
          <a:xfrm>
            <a:off x="451137" y="2393281"/>
            <a:ext cx="1858178" cy="470705"/>
          </a:xfrm>
        </p:spPr>
        <p:txBody>
          <a:bodyPr rIns="91440" anchor="ctr">
            <a:normAutofit/>
          </a:bodyPr>
          <a:lstStyle/>
          <a:p>
            <a:pPr algn="ctr"/>
            <a:r>
              <a:rPr lang="en-US" sz="1400" b="1" spc="50" dirty="0" smtClean="0">
                <a:solidFill>
                  <a:schemeClr val="accent1"/>
                </a:solidFill>
                <a:latin typeface="Arial" charset="0"/>
                <a:ea typeface="Arial" charset="0"/>
                <a:cs typeface="Arial" charset="0"/>
              </a:rPr>
              <a:t>EFFICIENCY</a:t>
            </a:r>
            <a:endParaRPr lang="en-US" sz="1400" b="1" spc="50" dirty="0">
              <a:solidFill>
                <a:schemeClr val="accent1"/>
              </a:solidFill>
              <a:latin typeface="Arial" charset="0"/>
              <a:ea typeface="Arial" charset="0"/>
              <a:cs typeface="Arial" charset="0"/>
            </a:endParaRPr>
          </a:p>
        </p:txBody>
      </p:sp>
      <p:sp>
        <p:nvSpPr>
          <p:cNvPr id="13" name="Content Placeholder 5"/>
          <p:cNvSpPr>
            <a:spLocks noGrp="1"/>
          </p:cNvSpPr>
          <p:nvPr>
            <p:ph sz="quarter" idx="21"/>
          </p:nvPr>
        </p:nvSpPr>
        <p:spPr>
          <a:xfrm>
            <a:off x="2663491" y="2988059"/>
            <a:ext cx="1697494" cy="856132"/>
          </a:xfrm>
        </p:spPr>
        <p:txBody>
          <a:bodyPr lIns="0" tIns="0" rIns="0">
            <a:noAutofit/>
          </a:bodyPr>
          <a:lstStyle/>
          <a:p>
            <a:pPr marL="0" marR="0" indent="0" algn="ctr">
              <a:lnSpc>
                <a:spcPct val="107000"/>
              </a:lnSpc>
              <a:spcBef>
                <a:spcPts val="0"/>
              </a:spcBef>
              <a:spcAft>
                <a:spcPts val="0"/>
              </a:spcAft>
              <a:buNone/>
            </a:pPr>
            <a:r>
              <a:rPr lang="en-US" sz="1400" dirty="0">
                <a:solidFill>
                  <a:schemeClr val="tx1">
                    <a:lumMod val="75000"/>
                  </a:schemeClr>
                </a:solidFill>
                <a:latin typeface="+mn-lt"/>
              </a:rPr>
              <a:t>Engage with your patient panel to quickly inform current strategic initiatives</a:t>
            </a:r>
          </a:p>
        </p:txBody>
      </p:sp>
      <p:sp>
        <p:nvSpPr>
          <p:cNvPr id="14" name="Text Placeholder 4"/>
          <p:cNvSpPr>
            <a:spLocks noGrp="1"/>
          </p:cNvSpPr>
          <p:nvPr>
            <p:ph type="body" sz="quarter" idx="20"/>
          </p:nvPr>
        </p:nvSpPr>
        <p:spPr>
          <a:xfrm>
            <a:off x="2577060" y="2393281"/>
            <a:ext cx="1870356" cy="470705"/>
          </a:xfrm>
        </p:spPr>
        <p:txBody>
          <a:bodyPr rIns="91440" anchor="ctr">
            <a:normAutofit/>
          </a:bodyPr>
          <a:lstStyle/>
          <a:p>
            <a:pPr algn="ctr"/>
            <a:r>
              <a:rPr lang="en-US" sz="1400" b="1" spc="50" dirty="0" smtClean="0">
                <a:solidFill>
                  <a:schemeClr val="accent1"/>
                </a:solidFill>
                <a:latin typeface="Arial" charset="0"/>
                <a:ea typeface="Arial" charset="0"/>
                <a:cs typeface="Arial" charset="0"/>
              </a:rPr>
              <a:t>TIMELINESS</a:t>
            </a:r>
            <a:endParaRPr lang="en-US" sz="1400" b="1" spc="50" dirty="0">
              <a:solidFill>
                <a:schemeClr val="accent1"/>
              </a:solidFill>
              <a:latin typeface="Arial" charset="0"/>
              <a:ea typeface="Arial" charset="0"/>
              <a:cs typeface="Arial" charset="0"/>
            </a:endParaRPr>
          </a:p>
        </p:txBody>
      </p:sp>
      <p:sp>
        <p:nvSpPr>
          <p:cNvPr id="15" name="Content Placeholder 5"/>
          <p:cNvSpPr>
            <a:spLocks noGrp="1"/>
          </p:cNvSpPr>
          <p:nvPr>
            <p:ph sz="quarter" idx="21"/>
          </p:nvPr>
        </p:nvSpPr>
        <p:spPr>
          <a:xfrm>
            <a:off x="4717030" y="2988059"/>
            <a:ext cx="1854442" cy="856132"/>
          </a:xfrm>
        </p:spPr>
        <p:txBody>
          <a:bodyPr lIns="0" tIns="0" rIns="0">
            <a:noAutofit/>
          </a:bodyPr>
          <a:lstStyle/>
          <a:p>
            <a:pPr marL="0" marR="0" indent="0" algn="ctr">
              <a:lnSpc>
                <a:spcPct val="107000"/>
              </a:lnSpc>
              <a:spcBef>
                <a:spcPts val="0"/>
              </a:spcBef>
              <a:spcAft>
                <a:spcPts val="0"/>
              </a:spcAft>
              <a:buNone/>
            </a:pPr>
            <a:r>
              <a:rPr lang="en-US" sz="1400" dirty="0">
                <a:solidFill>
                  <a:schemeClr val="tx1">
                    <a:lumMod val="75000"/>
                  </a:schemeClr>
                </a:solidFill>
                <a:latin typeface="+mn-lt"/>
              </a:rPr>
              <a:t>Validate your strategic decisions with the voice that matters – your </a:t>
            </a:r>
            <a:r>
              <a:rPr lang="en-US" sz="1400" dirty="0" smtClean="0">
                <a:solidFill>
                  <a:schemeClr val="tx1">
                    <a:lumMod val="75000"/>
                  </a:schemeClr>
                </a:solidFill>
                <a:latin typeface="+mn-lt"/>
              </a:rPr>
              <a:t>patients</a:t>
            </a:r>
            <a:endParaRPr lang="en-US" sz="1400" dirty="0">
              <a:solidFill>
                <a:schemeClr val="tx1">
                  <a:lumMod val="75000"/>
                </a:schemeClr>
              </a:solidFill>
              <a:latin typeface="+mn-lt"/>
            </a:endParaRPr>
          </a:p>
        </p:txBody>
      </p:sp>
      <p:sp>
        <p:nvSpPr>
          <p:cNvPr id="16" name="Text Placeholder 4"/>
          <p:cNvSpPr>
            <a:spLocks noGrp="1"/>
          </p:cNvSpPr>
          <p:nvPr>
            <p:ph type="body" sz="quarter" idx="20"/>
          </p:nvPr>
        </p:nvSpPr>
        <p:spPr>
          <a:xfrm>
            <a:off x="6831339" y="2393281"/>
            <a:ext cx="1893024" cy="470705"/>
          </a:xfrm>
        </p:spPr>
        <p:txBody>
          <a:bodyPr rIns="91440" anchor="ctr">
            <a:normAutofit/>
          </a:bodyPr>
          <a:lstStyle/>
          <a:p>
            <a:pPr algn="ctr"/>
            <a:r>
              <a:rPr lang="en-US" sz="1400" b="1" spc="50" dirty="0" smtClean="0">
                <a:solidFill>
                  <a:schemeClr val="accent1"/>
                </a:solidFill>
                <a:latin typeface="Arial" charset="0"/>
                <a:ea typeface="Arial" charset="0"/>
                <a:cs typeface="Arial" charset="0"/>
              </a:rPr>
              <a:t>ENGAGEMENT</a:t>
            </a:r>
            <a:endParaRPr lang="en-US" sz="1400" b="1" spc="50" dirty="0">
              <a:solidFill>
                <a:schemeClr val="accent1"/>
              </a:solidFill>
              <a:latin typeface="Arial" charset="0"/>
              <a:ea typeface="Arial" charset="0"/>
              <a:cs typeface="Arial" charset="0"/>
            </a:endParaRPr>
          </a:p>
        </p:txBody>
      </p:sp>
      <p:sp>
        <p:nvSpPr>
          <p:cNvPr id="17" name="Content Placeholder 5"/>
          <p:cNvSpPr>
            <a:spLocks noGrp="1"/>
          </p:cNvSpPr>
          <p:nvPr>
            <p:ph sz="quarter" idx="21"/>
          </p:nvPr>
        </p:nvSpPr>
        <p:spPr>
          <a:xfrm>
            <a:off x="6966669" y="2988057"/>
            <a:ext cx="1622364" cy="856132"/>
          </a:xfrm>
        </p:spPr>
        <p:txBody>
          <a:bodyPr lIns="0" tIns="0" rIns="0">
            <a:noAutofit/>
          </a:bodyPr>
          <a:lstStyle/>
          <a:p>
            <a:pPr marL="0" marR="0" indent="0" algn="ctr">
              <a:lnSpc>
                <a:spcPct val="107000"/>
              </a:lnSpc>
              <a:spcBef>
                <a:spcPts val="0"/>
              </a:spcBef>
              <a:spcAft>
                <a:spcPts val="0"/>
              </a:spcAft>
              <a:buNone/>
            </a:pPr>
            <a:r>
              <a:rPr lang="en-US" sz="1400" dirty="0">
                <a:solidFill>
                  <a:schemeClr val="tx1">
                    <a:lumMod val="75000"/>
                  </a:schemeClr>
                </a:solidFill>
                <a:latin typeface="+mn-lt"/>
                <a:ea typeface="Arial Hebrew" charset="-79"/>
                <a:cs typeface="Arial Hebrew" charset="-79"/>
              </a:rPr>
              <a:t>Build deeper relationships with your patients and </a:t>
            </a:r>
            <a:r>
              <a:rPr lang="en-US" sz="1400" dirty="0" smtClean="0">
                <a:solidFill>
                  <a:schemeClr val="tx1">
                    <a:lumMod val="75000"/>
                  </a:schemeClr>
                </a:solidFill>
                <a:latin typeface="+mn-lt"/>
                <a:ea typeface="Arial Hebrew" charset="-79"/>
                <a:cs typeface="Arial Hebrew" charset="-79"/>
              </a:rPr>
              <a:t>community</a:t>
            </a:r>
            <a:endParaRPr lang="en-US" sz="1400" dirty="0">
              <a:solidFill>
                <a:schemeClr val="tx1">
                  <a:lumMod val="75000"/>
                </a:schemeClr>
              </a:solidFill>
              <a:latin typeface="+mn-lt"/>
              <a:ea typeface="Arial Hebrew" charset="-79"/>
              <a:cs typeface="Arial Hebrew" charset="-79"/>
            </a:endParaRPr>
          </a:p>
        </p:txBody>
      </p:sp>
      <p:pic>
        <p:nvPicPr>
          <p:cNvPr id="28" name="Picture 27" descr="C:\Users\Kelly\Downloads\My SecuriSync\NRC Health\Icons\EMF\Icon-template_60px_Master_2 (2)_Real-time feed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918" y="1692529"/>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4" descr="C:\Users\Kelly\Downloads\My SecuriSync\NRC Health\Icons\EMF\Icon-template_60px_Master_2 (2)_Person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578" y="1692529"/>
            <a:ext cx="539296" cy="5486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5" descr="C:\Users\Kelly\Downloads\My SecuriSync\NRC Health\Icons\EMF\Icon-template_60px_Master_2 (2)_Lightbulb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931" y="1692529"/>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1" descr="C:\Users\Kelly\Downloads\My SecuriSync\NRC Health\Icons\EMF\Icon-template_60px_Master_2 (2)_Network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3531" y="1692529"/>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1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54637A5F-2DAE-B642-9933-0C0B9D2C0F12}" type="slidenum">
              <a:rPr lang="en-US">
                <a:solidFill>
                  <a:srgbClr val="75787B">
                    <a:tint val="75000"/>
                  </a:srgbClr>
                </a:solidFill>
              </a:rPr>
              <a:pPr>
                <a:defRPr/>
              </a:pPr>
              <a:t>4</a:t>
            </a:fld>
            <a:endParaRPr lang="en-US" dirty="0">
              <a:solidFill>
                <a:srgbClr val="75787B">
                  <a:tint val="75000"/>
                </a:srgbClr>
              </a:solidFill>
            </a:endParaRPr>
          </a:p>
        </p:txBody>
      </p:sp>
      <p:sp>
        <p:nvSpPr>
          <p:cNvPr id="5" name="Text Placeholder 4"/>
          <p:cNvSpPr>
            <a:spLocks noGrp="1"/>
          </p:cNvSpPr>
          <p:nvPr>
            <p:ph type="body" sz="quarter" idx="12"/>
          </p:nvPr>
        </p:nvSpPr>
        <p:spPr/>
        <p:txBody>
          <a:bodyPr>
            <a:normAutofit/>
          </a:bodyPr>
          <a:lstStyle/>
          <a:p>
            <a:r>
              <a:rPr lang="en-US" sz="2800" dirty="0">
                <a:latin typeface="Georgia"/>
              </a:rPr>
              <a:t>Managing the </a:t>
            </a:r>
            <a:r>
              <a:rPr lang="en-US" sz="2800" dirty="0" smtClean="0">
                <a:latin typeface="Georgia"/>
              </a:rPr>
              <a:t>process</a:t>
            </a:r>
            <a:endParaRPr lang="en-US" sz="2800" dirty="0">
              <a:latin typeface="Georgia"/>
            </a:endParaRPr>
          </a:p>
        </p:txBody>
      </p:sp>
      <p:sp>
        <p:nvSpPr>
          <p:cNvPr id="11" name="TextBox 10"/>
          <p:cNvSpPr txBox="1"/>
          <p:nvPr/>
        </p:nvSpPr>
        <p:spPr>
          <a:xfrm>
            <a:off x="7828224" y="465317"/>
            <a:ext cx="1839003" cy="306467"/>
          </a:xfrm>
          <a:prstGeom prst="roundRect">
            <a:avLst/>
          </a:prstGeom>
          <a:noFill/>
          <a:ln>
            <a:noFill/>
          </a:ln>
        </p:spPr>
        <p:txBody>
          <a:bodyPr wrap="square" rtlCol="0">
            <a:spAutoFit/>
          </a:bodyPr>
          <a:lstStyle/>
          <a:p>
            <a:r>
              <a:rPr lang="en-US" sz="1200" b="1" dirty="0" smtClean="0">
                <a:solidFill>
                  <a:schemeClr val="bg2"/>
                </a:solidFill>
              </a:rPr>
              <a:t>EFFICIENCY</a:t>
            </a:r>
            <a:endParaRPr lang="en-US" sz="1200" b="1" dirty="0">
              <a:solidFill>
                <a:schemeClr val="bg2"/>
              </a:solidFill>
            </a:endParaRPr>
          </a:p>
        </p:txBody>
      </p:sp>
      <p:cxnSp>
        <p:nvCxnSpPr>
          <p:cNvPr id="13" name="Straight Connector 12"/>
          <p:cNvCxnSpPr/>
          <p:nvPr/>
        </p:nvCxnSpPr>
        <p:spPr>
          <a:xfrm flipH="1">
            <a:off x="7933977" y="761010"/>
            <a:ext cx="14630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495300" y="1354997"/>
            <a:ext cx="8153400" cy="492443"/>
            <a:chOff x="495300" y="1354997"/>
            <a:chExt cx="8153400" cy="492443"/>
          </a:xfrm>
        </p:grpSpPr>
        <p:sp>
          <p:nvSpPr>
            <p:cNvPr id="12" name="Rectangle 11"/>
            <p:cNvSpPr/>
            <p:nvPr/>
          </p:nvSpPr>
          <p:spPr>
            <a:xfrm>
              <a:off x="3657600" y="1363493"/>
              <a:ext cx="4991100" cy="475450"/>
            </a:xfrm>
            <a:prstGeom prst="rect">
              <a:avLst/>
            </a:prstGeom>
          </p:spPr>
          <p:txBody>
            <a:bodyPr wrap="square" tIns="0" bIns="0" anchor="ctr">
              <a:noAutofit/>
            </a:bodyPr>
            <a:lstStyle/>
            <a:p>
              <a:pPr marL="238760" lvl="1" indent="-238760">
                <a:lnSpc>
                  <a:spcPct val="114000"/>
                </a:lnSpc>
                <a:buFont typeface="Arial" panose="020B0604020202020204" pitchFamily="34" charset="0"/>
                <a:buChar char="•"/>
                <a:defRPr/>
              </a:pPr>
              <a:r>
                <a:rPr lang="en-US" sz="1200" dirty="0" smtClean="0">
                  <a:solidFill>
                    <a:schemeClr val="tx1">
                      <a:lumMod val="75000"/>
                    </a:schemeClr>
                  </a:solidFill>
                  <a:latin typeface="Arial" charset="0"/>
                  <a:ea typeface="Arial" charset="0"/>
                  <a:cs typeface="Arial" charset="0"/>
                </a:rPr>
                <a:t>Identify a topic – any topic – and let us know</a:t>
              </a:r>
            </a:p>
            <a:p>
              <a:pPr marL="238760" lvl="1" indent="-238760">
                <a:lnSpc>
                  <a:spcPct val="114000"/>
                </a:lnSpc>
                <a:buFont typeface="Arial" panose="020B0604020202020204" pitchFamily="34" charset="0"/>
                <a:buChar char="•"/>
                <a:defRPr/>
              </a:pPr>
              <a:r>
                <a:rPr lang="en-US" sz="1200" dirty="0" smtClean="0">
                  <a:solidFill>
                    <a:schemeClr val="tx1">
                      <a:lumMod val="75000"/>
                    </a:schemeClr>
                  </a:solidFill>
                  <a:latin typeface="Arial" charset="0"/>
                  <a:ea typeface="Arial" charset="0"/>
                  <a:cs typeface="Arial" charset="0"/>
                </a:rPr>
                <a:t>Or, choose from a library of templated studies</a:t>
              </a:r>
            </a:p>
          </p:txBody>
        </p:sp>
        <p:grpSp>
          <p:nvGrpSpPr>
            <p:cNvPr id="6" name="Group 5"/>
            <p:cNvGrpSpPr/>
            <p:nvPr/>
          </p:nvGrpSpPr>
          <p:grpSpPr>
            <a:xfrm>
              <a:off x="495300" y="1354997"/>
              <a:ext cx="2313203" cy="492443"/>
              <a:chOff x="495300" y="1378214"/>
              <a:chExt cx="2313203" cy="492443"/>
            </a:xfrm>
          </p:grpSpPr>
          <p:pic>
            <p:nvPicPr>
              <p:cNvPr id="18" name="Picture 72" descr="C:\Users\Kelly\Downloads\My SecuriSync\NRC Health\Icons\EMF\Icon-template_60px_Master_2 (2)_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95835"/>
                <a:ext cx="457202"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3798" y="1378214"/>
                <a:ext cx="1494705" cy="492443"/>
              </a:xfrm>
              <a:prstGeom prst="rect">
                <a:avLst/>
              </a:prstGeom>
            </p:spPr>
            <p:txBody>
              <a:bodyPr wrap="none">
                <a:spAutoFit/>
              </a:bodyPr>
              <a:lstStyle/>
              <a:p>
                <a:pPr marL="0" lvl="1">
                  <a:defRPr/>
                </a:pPr>
                <a:r>
                  <a:rPr lang="en-US" altLang="ko-KR" sz="1300" dirty="0" smtClean="0">
                    <a:solidFill>
                      <a:schemeClr val="bg2"/>
                    </a:solidFill>
                    <a:latin typeface="Arial" pitchFamily="34" charset="0"/>
                    <a:ea typeface="맑은 고딕" pitchFamily="50" charset="-127"/>
                    <a:cs typeface="Arial" pitchFamily="34" charset="0"/>
                  </a:rPr>
                  <a:t>01</a:t>
                </a:r>
              </a:p>
              <a:p>
                <a:pPr marL="0" lvl="1">
                  <a:defRPr/>
                </a:pPr>
                <a:r>
                  <a:rPr lang="en-US" altLang="ko-KR" sz="1300" b="1" dirty="0" smtClean="0">
                    <a:solidFill>
                      <a:schemeClr val="accent1"/>
                    </a:solidFill>
                    <a:latin typeface="Arial" pitchFamily="34" charset="0"/>
                    <a:ea typeface="맑은 고딕" pitchFamily="50" charset="-127"/>
                    <a:cs typeface="Arial" pitchFamily="34" charset="0"/>
                  </a:rPr>
                  <a:t>IDENTIFY </a:t>
                </a:r>
                <a:r>
                  <a:rPr lang="en-US" altLang="ko-KR" sz="1300" b="1" dirty="0">
                    <a:solidFill>
                      <a:schemeClr val="accent1"/>
                    </a:solidFill>
                    <a:latin typeface="Arial" pitchFamily="34" charset="0"/>
                    <a:ea typeface="맑은 고딕" pitchFamily="50" charset="-127"/>
                    <a:cs typeface="Arial" pitchFamily="34" charset="0"/>
                  </a:rPr>
                  <a:t>TOPIC</a:t>
                </a:r>
                <a:endParaRPr lang="en-US" sz="1300" dirty="0">
                  <a:solidFill>
                    <a:schemeClr val="tx1">
                      <a:lumMod val="75000"/>
                    </a:schemeClr>
                  </a:solidFill>
                  <a:latin typeface="Arial" charset="0"/>
                  <a:ea typeface="Arial" charset="0"/>
                  <a:cs typeface="Arial" charset="0"/>
                </a:endParaRPr>
              </a:p>
            </p:txBody>
          </p:sp>
        </p:grpSp>
      </p:grpSp>
      <p:grpSp>
        <p:nvGrpSpPr>
          <p:cNvPr id="34" name="Group 33"/>
          <p:cNvGrpSpPr/>
          <p:nvPr/>
        </p:nvGrpSpPr>
        <p:grpSpPr>
          <a:xfrm>
            <a:off x="495301" y="2359007"/>
            <a:ext cx="8153399" cy="723853"/>
            <a:chOff x="495301" y="2365878"/>
            <a:chExt cx="8153399" cy="723853"/>
          </a:xfrm>
        </p:grpSpPr>
        <p:grpSp>
          <p:nvGrpSpPr>
            <p:cNvPr id="7" name="Group 6"/>
            <p:cNvGrpSpPr/>
            <p:nvPr/>
          </p:nvGrpSpPr>
          <p:grpSpPr>
            <a:xfrm>
              <a:off x="495301" y="2481583"/>
              <a:ext cx="2442083" cy="492443"/>
              <a:chOff x="495301" y="2533742"/>
              <a:chExt cx="2442083" cy="492443"/>
            </a:xfrm>
          </p:grpSpPr>
          <p:pic>
            <p:nvPicPr>
              <p:cNvPr id="19" name="Picture 18" descr="C:\Users\Kelly\Downloads\My SecuriSync\NRC Health\Icons\EMF\Icon-template_60px_Master_2 (2)_Person 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1" y="2551363"/>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313798" y="2533742"/>
                <a:ext cx="1623586" cy="492443"/>
              </a:xfrm>
              <a:prstGeom prst="rect">
                <a:avLst/>
              </a:prstGeom>
            </p:spPr>
            <p:txBody>
              <a:bodyPr wrap="none">
                <a:spAutoFit/>
              </a:bodyPr>
              <a:lstStyle/>
              <a:p>
                <a:pPr marL="0" lvl="1">
                  <a:defRPr/>
                </a:pPr>
                <a:r>
                  <a:rPr lang="en-US" altLang="ko-KR" sz="1300" dirty="0" smtClean="0">
                    <a:solidFill>
                      <a:schemeClr val="bg2"/>
                    </a:solidFill>
                    <a:latin typeface="Arial" pitchFamily="34" charset="0"/>
                    <a:ea typeface="맑은 고딕" pitchFamily="50" charset="-127"/>
                    <a:cs typeface="Arial" pitchFamily="34" charset="0"/>
                  </a:rPr>
                  <a:t>02</a:t>
                </a:r>
              </a:p>
              <a:p>
                <a:pPr marL="0" lvl="1">
                  <a:defRPr/>
                </a:pPr>
                <a:r>
                  <a:rPr lang="en-US" altLang="ko-KR" sz="1300" b="1" dirty="0">
                    <a:solidFill>
                      <a:srgbClr val="ED8B00"/>
                    </a:solidFill>
                    <a:latin typeface="Arial" pitchFamily="34" charset="0"/>
                    <a:ea typeface="맑은 고딕" pitchFamily="50" charset="-127"/>
                    <a:cs typeface="Arial" pitchFamily="34" charset="0"/>
                  </a:rPr>
                  <a:t>GATHER DETAILS</a:t>
                </a:r>
                <a:endParaRPr lang="en-US" sz="1300" dirty="0">
                  <a:solidFill>
                    <a:schemeClr val="tx1">
                      <a:lumMod val="75000"/>
                    </a:schemeClr>
                  </a:solidFill>
                  <a:latin typeface="Arial" charset="0"/>
                  <a:ea typeface="Arial" charset="0"/>
                  <a:cs typeface="Arial" charset="0"/>
                </a:endParaRPr>
              </a:p>
            </p:txBody>
          </p:sp>
        </p:grpSp>
        <p:sp>
          <p:nvSpPr>
            <p:cNvPr id="9" name="Rectangle 8"/>
            <p:cNvSpPr/>
            <p:nvPr/>
          </p:nvSpPr>
          <p:spPr>
            <a:xfrm>
              <a:off x="3657600" y="2365878"/>
              <a:ext cx="4991100" cy="723853"/>
            </a:xfrm>
            <a:prstGeom prst="rect">
              <a:avLst/>
            </a:prstGeom>
          </p:spPr>
          <p:txBody>
            <a:bodyPr wrap="square" anchor="ctr">
              <a:spAutoFit/>
            </a:bodyPr>
            <a:lstStyle/>
            <a:p>
              <a:pPr marL="238760" lvl="0" indent="-238760">
                <a:lnSpc>
                  <a:spcPct val="114000"/>
                </a:lnSpc>
                <a:buFont typeface="Arial" panose="020B0604020202020204" pitchFamily="34" charset="0"/>
                <a:buChar char="•"/>
                <a:defRPr/>
              </a:pPr>
              <a:r>
                <a:rPr lang="en-US" sz="1200" dirty="0">
                  <a:solidFill>
                    <a:srgbClr val="75787B">
                      <a:lumMod val="75000"/>
                    </a:srgbClr>
                  </a:solidFill>
                  <a:latin typeface="Arial" charset="0"/>
                  <a:ea typeface="Arial" charset="0"/>
                  <a:cs typeface="Arial" charset="0"/>
                </a:rPr>
                <a:t>Identify appropriate outreach audience</a:t>
              </a:r>
            </a:p>
            <a:p>
              <a:pPr marL="238760" lvl="0" indent="-238760">
                <a:lnSpc>
                  <a:spcPct val="114000"/>
                </a:lnSpc>
                <a:buFont typeface="Arial" panose="020B0604020202020204" pitchFamily="34" charset="0"/>
                <a:buChar char="•"/>
                <a:defRPr/>
              </a:pPr>
              <a:r>
                <a:rPr lang="en-US" sz="1200" dirty="0">
                  <a:solidFill>
                    <a:srgbClr val="75787B">
                      <a:lumMod val="75000"/>
                    </a:srgbClr>
                  </a:solidFill>
                  <a:latin typeface="Arial" charset="0"/>
                  <a:ea typeface="Arial" charset="0"/>
                  <a:cs typeface="Arial" charset="0"/>
                </a:rPr>
                <a:t>Create email templates and survey themes (colors, logos), </a:t>
              </a:r>
            </a:p>
            <a:p>
              <a:pPr marL="238760" lvl="0" indent="-238760">
                <a:lnSpc>
                  <a:spcPct val="114000"/>
                </a:lnSpc>
                <a:buFont typeface="Arial" panose="020B0604020202020204" pitchFamily="34" charset="0"/>
                <a:buChar char="•"/>
                <a:defRPr/>
              </a:pPr>
              <a:r>
                <a:rPr lang="en-US" sz="1200" dirty="0">
                  <a:solidFill>
                    <a:srgbClr val="75787B">
                      <a:lumMod val="75000"/>
                    </a:srgbClr>
                  </a:solidFill>
                  <a:latin typeface="Arial" charset="0"/>
                  <a:ea typeface="Arial" charset="0"/>
                  <a:cs typeface="Arial" charset="0"/>
                </a:rPr>
                <a:t>Send test links, and launching/closing studies.</a:t>
              </a:r>
            </a:p>
          </p:txBody>
        </p:sp>
      </p:grpSp>
      <p:grpSp>
        <p:nvGrpSpPr>
          <p:cNvPr id="35" name="Group 34"/>
          <p:cNvGrpSpPr/>
          <p:nvPr/>
        </p:nvGrpSpPr>
        <p:grpSpPr>
          <a:xfrm>
            <a:off x="499195" y="3585673"/>
            <a:ext cx="8149506" cy="723853"/>
            <a:chOff x="499195" y="3585673"/>
            <a:chExt cx="8149506" cy="723853"/>
          </a:xfrm>
        </p:grpSpPr>
        <p:grpSp>
          <p:nvGrpSpPr>
            <p:cNvPr id="8" name="Group 7"/>
            <p:cNvGrpSpPr/>
            <p:nvPr/>
          </p:nvGrpSpPr>
          <p:grpSpPr>
            <a:xfrm>
              <a:off x="499195" y="3701378"/>
              <a:ext cx="2728910" cy="492443"/>
              <a:chOff x="499195" y="3701379"/>
              <a:chExt cx="2728910" cy="492443"/>
            </a:xfrm>
          </p:grpSpPr>
          <p:pic>
            <p:nvPicPr>
              <p:cNvPr id="20" name="Picture 19" descr="C:\Users\Kelly\Downloads\My SecuriSync\NRC Health\Icons\EMF\Icon-template_60px_Master_2 (2)_Roc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95" y="3719000"/>
                <a:ext cx="449413" cy="457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313798" y="3701379"/>
                <a:ext cx="1914307" cy="492443"/>
              </a:xfrm>
              <a:prstGeom prst="rect">
                <a:avLst/>
              </a:prstGeom>
            </p:spPr>
            <p:txBody>
              <a:bodyPr wrap="none">
                <a:spAutoFit/>
              </a:bodyPr>
              <a:lstStyle/>
              <a:p>
                <a:pPr marL="0" lvl="1">
                  <a:defRPr/>
                </a:pPr>
                <a:r>
                  <a:rPr lang="en-US" altLang="ko-KR" sz="1300" dirty="0" smtClean="0">
                    <a:solidFill>
                      <a:schemeClr val="bg2"/>
                    </a:solidFill>
                    <a:latin typeface="Arial" pitchFamily="34" charset="0"/>
                    <a:ea typeface="맑은 고딕" pitchFamily="50" charset="-127"/>
                    <a:cs typeface="Arial" pitchFamily="34" charset="0"/>
                  </a:rPr>
                  <a:t>03</a:t>
                </a:r>
              </a:p>
              <a:p>
                <a:pPr marL="0" lvl="1">
                  <a:defRPr/>
                </a:pPr>
                <a:r>
                  <a:rPr lang="en-US" altLang="ko-KR" sz="1300" b="1" dirty="0">
                    <a:solidFill>
                      <a:srgbClr val="ED8B00"/>
                    </a:solidFill>
                    <a:latin typeface="Arial" pitchFamily="34" charset="0"/>
                    <a:ea typeface="맑은 고딕" pitchFamily="50" charset="-127"/>
                    <a:cs typeface="Arial" pitchFamily="34" charset="0"/>
                  </a:rPr>
                  <a:t>APPROVE &amp; LAUNCH</a:t>
                </a:r>
                <a:endParaRPr lang="en-US" sz="1300" dirty="0">
                  <a:solidFill>
                    <a:schemeClr val="tx1">
                      <a:lumMod val="75000"/>
                    </a:schemeClr>
                  </a:solidFill>
                  <a:latin typeface="Arial" charset="0"/>
                  <a:ea typeface="Arial" charset="0"/>
                  <a:cs typeface="Arial" charset="0"/>
                </a:endParaRPr>
              </a:p>
            </p:txBody>
          </p:sp>
        </p:grpSp>
        <p:sp>
          <p:nvSpPr>
            <p:cNvPr id="10" name="Rectangle 9"/>
            <p:cNvSpPr/>
            <p:nvPr/>
          </p:nvSpPr>
          <p:spPr>
            <a:xfrm>
              <a:off x="3657601" y="3585673"/>
              <a:ext cx="4991100" cy="723853"/>
            </a:xfrm>
            <a:prstGeom prst="rect">
              <a:avLst/>
            </a:prstGeom>
          </p:spPr>
          <p:txBody>
            <a:bodyPr wrap="square" anchor="ctr">
              <a:spAutoFit/>
            </a:bodyPr>
            <a:lstStyle/>
            <a:p>
              <a:pPr marL="238760" lvl="1" indent="-238760">
                <a:lnSpc>
                  <a:spcPct val="114000"/>
                </a:lnSpc>
                <a:buFont typeface="Arial" panose="020B0604020202020204" pitchFamily="34" charset="0"/>
                <a:buChar char="•"/>
                <a:defRPr/>
              </a:pPr>
              <a:r>
                <a:rPr lang="en-US" sz="1200" dirty="0">
                  <a:solidFill>
                    <a:schemeClr val="tx1">
                      <a:lumMod val="75000"/>
                    </a:schemeClr>
                  </a:solidFill>
                  <a:latin typeface="Arial" charset="0"/>
                  <a:ea typeface="Arial" charset="0"/>
                  <a:cs typeface="Arial" charset="0"/>
                </a:rPr>
                <a:t>Schedule and opportunities for incentive and follow-up approved</a:t>
              </a:r>
            </a:p>
            <a:p>
              <a:pPr marL="238760" lvl="1" indent="-238760">
                <a:lnSpc>
                  <a:spcPct val="114000"/>
                </a:lnSpc>
                <a:buFont typeface="Arial" panose="020B0604020202020204" pitchFamily="34" charset="0"/>
                <a:buChar char="•"/>
                <a:defRPr/>
              </a:pPr>
              <a:r>
                <a:rPr lang="en-US" sz="1200" dirty="0">
                  <a:solidFill>
                    <a:schemeClr val="tx1">
                      <a:lumMod val="75000"/>
                    </a:schemeClr>
                  </a:solidFill>
                  <a:latin typeface="Arial" charset="0"/>
                  <a:ea typeface="Arial" charset="0"/>
                  <a:cs typeface="Arial" charset="0"/>
                </a:rPr>
                <a:t>Sign off and agree upon study questions before study kick-off.</a:t>
              </a:r>
            </a:p>
            <a:p>
              <a:pPr marL="238760" lvl="1" indent="-238760">
                <a:lnSpc>
                  <a:spcPct val="114000"/>
                </a:lnSpc>
                <a:buFont typeface="Arial" panose="020B0604020202020204" pitchFamily="34" charset="0"/>
                <a:buChar char="•"/>
                <a:defRPr/>
              </a:pPr>
              <a:r>
                <a:rPr lang="en-US" sz="1200" dirty="0">
                  <a:solidFill>
                    <a:schemeClr val="tx1">
                      <a:lumMod val="75000"/>
                    </a:schemeClr>
                  </a:solidFill>
                  <a:latin typeface="Arial" charset="0"/>
                  <a:ea typeface="Arial" charset="0"/>
                  <a:cs typeface="Arial" charset="0"/>
                </a:rPr>
                <a:t>Receive a test email to approve of any outreach to patients</a:t>
              </a:r>
            </a:p>
          </p:txBody>
        </p:sp>
      </p:grpSp>
      <p:cxnSp>
        <p:nvCxnSpPr>
          <p:cNvPr id="30" name="Straight Arrow Connector 29"/>
          <p:cNvCxnSpPr/>
          <p:nvPr/>
        </p:nvCxnSpPr>
        <p:spPr>
          <a:xfrm>
            <a:off x="492882" y="2107600"/>
            <a:ext cx="8155818" cy="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2882" y="3334267"/>
            <a:ext cx="8155818" cy="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54637A5F-2DAE-B642-9933-0C0B9D2C0F12}" type="slidenum">
              <a:rPr lang="en-US">
                <a:solidFill>
                  <a:srgbClr val="75787B">
                    <a:tint val="75000"/>
                  </a:srgbClr>
                </a:solidFill>
              </a:rPr>
              <a:pPr>
                <a:defRPr/>
              </a:pPr>
              <a:t>5</a:t>
            </a:fld>
            <a:endParaRPr lang="en-US" dirty="0">
              <a:solidFill>
                <a:srgbClr val="75787B">
                  <a:tint val="75000"/>
                </a:srgbClr>
              </a:solidFill>
            </a:endParaRPr>
          </a:p>
        </p:txBody>
      </p:sp>
      <p:pic>
        <p:nvPicPr>
          <p:cNvPr id="2" name="Content Placeholder 1"/>
          <p:cNvPicPr>
            <a:picLocks noGrp="1" noChangeAspect="1"/>
          </p:cNvPicPr>
          <p:nvPr>
            <p:ph sz="quarter" idx="11"/>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p:blipFill>
        <p:spPr>
          <a:xfrm>
            <a:off x="1073261" y="1090613"/>
            <a:ext cx="6997478" cy="3382962"/>
          </a:xfrm>
        </p:spPr>
      </p:pic>
      <p:sp>
        <p:nvSpPr>
          <p:cNvPr id="5" name="Text Placeholder 4"/>
          <p:cNvSpPr>
            <a:spLocks noGrp="1"/>
          </p:cNvSpPr>
          <p:nvPr>
            <p:ph type="body" sz="quarter" idx="12"/>
          </p:nvPr>
        </p:nvSpPr>
        <p:spPr/>
        <p:txBody>
          <a:bodyPr anchor="ctr">
            <a:normAutofit/>
          </a:bodyPr>
          <a:lstStyle/>
          <a:p>
            <a:r>
              <a:rPr lang="en-US" sz="2400" dirty="0" smtClean="0">
                <a:latin typeface="Georgia"/>
              </a:rPr>
              <a:t>Up-to-the-minute info on your panel community</a:t>
            </a:r>
            <a:endParaRPr lang="en-US" sz="2400" dirty="0">
              <a:solidFill>
                <a:schemeClr val="bg2"/>
              </a:solidFill>
              <a:latin typeface="Georgia"/>
            </a:endParaRPr>
          </a:p>
        </p:txBody>
      </p:sp>
      <p:sp>
        <p:nvSpPr>
          <p:cNvPr id="9" name="TextBox 8"/>
          <p:cNvSpPr txBox="1"/>
          <p:nvPr/>
        </p:nvSpPr>
        <p:spPr>
          <a:xfrm>
            <a:off x="7828224" y="465317"/>
            <a:ext cx="1839003" cy="306467"/>
          </a:xfrm>
          <a:prstGeom prst="roundRect">
            <a:avLst/>
          </a:prstGeom>
          <a:noFill/>
          <a:ln>
            <a:noFill/>
          </a:ln>
        </p:spPr>
        <p:txBody>
          <a:bodyPr wrap="square" rtlCol="0">
            <a:spAutoFit/>
          </a:bodyPr>
          <a:lstStyle/>
          <a:p>
            <a:r>
              <a:rPr lang="en-US" sz="1200" b="1" dirty="0" smtClean="0">
                <a:solidFill>
                  <a:schemeClr val="bg2"/>
                </a:solidFill>
              </a:rPr>
              <a:t>TIMELINESS</a:t>
            </a:r>
            <a:endParaRPr lang="en-US" sz="1200" b="1" dirty="0">
              <a:solidFill>
                <a:schemeClr val="bg2"/>
              </a:solidFill>
            </a:endParaRPr>
          </a:p>
        </p:txBody>
      </p:sp>
      <p:cxnSp>
        <p:nvCxnSpPr>
          <p:cNvPr id="10" name="Straight Connector 9"/>
          <p:cNvCxnSpPr/>
          <p:nvPr/>
        </p:nvCxnSpPr>
        <p:spPr>
          <a:xfrm flipH="1">
            <a:off x="7933977" y="761010"/>
            <a:ext cx="14630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32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756431" y="1355725"/>
            <a:ext cx="2628806" cy="301626"/>
          </a:xfrm>
          <a:prstGeom prst="round2SameRect">
            <a:avLst>
              <a:gd name="adj1" fmla="val 15984"/>
              <a:gd name="adj2" fmla="val 0"/>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54637A5F-2DAE-B642-9933-0C0B9D2C0F12}" type="slidenum">
              <a:rPr lang="en-US" smtClean="0"/>
              <a:t>6</a:t>
            </a:fld>
            <a:endParaRPr lang="en-US" dirty="0"/>
          </a:p>
        </p:txBody>
      </p:sp>
      <p:sp>
        <p:nvSpPr>
          <p:cNvPr id="12" name="Text Placeholder 11"/>
          <p:cNvSpPr>
            <a:spLocks noGrp="1"/>
          </p:cNvSpPr>
          <p:nvPr>
            <p:ph type="body" sz="quarter" idx="12"/>
          </p:nvPr>
        </p:nvSpPr>
        <p:spPr/>
        <p:txBody>
          <a:bodyPr>
            <a:normAutofit/>
          </a:bodyPr>
          <a:lstStyle/>
          <a:p>
            <a:r>
              <a:rPr lang="en-US" sz="2800" dirty="0"/>
              <a:t>Knowing what you need to know, fast</a:t>
            </a:r>
          </a:p>
        </p:txBody>
      </p:sp>
      <p:pic>
        <p:nvPicPr>
          <p:cNvPr id="7" name="Picture 6"/>
          <p:cNvPicPr>
            <a:picLocks noChangeAspect="1"/>
          </p:cNvPicPr>
          <p:nvPr/>
        </p:nvPicPr>
        <p:blipFill rotWithShape="1">
          <a:blip r:embed="rId3"/>
          <a:srcRect l="1258" t="451" r="4000" b="18692"/>
          <a:stretch/>
        </p:blipFill>
        <p:spPr>
          <a:xfrm>
            <a:off x="6992327" y="1355724"/>
            <a:ext cx="1601339" cy="2914651"/>
          </a:xfrm>
          <a:prstGeom prst="rect">
            <a:avLst/>
          </a:prstGeom>
          <a:ln>
            <a:noFill/>
          </a:ln>
          <a:effectLst>
            <a:outerShdw blurRad="127000" dist="50800" dir="5400000" algn="tl" rotWithShape="0">
              <a:srgbClr val="333333">
                <a:alpha val="20000"/>
              </a:srgbClr>
            </a:outerShdw>
          </a:effectLst>
        </p:spPr>
      </p:pic>
      <p:sp>
        <p:nvSpPr>
          <p:cNvPr id="11" name="Rectangle 10"/>
          <p:cNvSpPr/>
          <p:nvPr/>
        </p:nvSpPr>
        <p:spPr>
          <a:xfrm>
            <a:off x="411137" y="1282581"/>
            <a:ext cx="2892026" cy="723853"/>
          </a:xfrm>
          <a:prstGeom prst="rect">
            <a:avLst/>
          </a:prstGeom>
        </p:spPr>
        <p:txBody>
          <a:bodyPr wrap="square">
            <a:spAutoFit/>
          </a:bodyPr>
          <a:lstStyle/>
          <a:p>
            <a:pPr marL="228600" indent="-228600">
              <a:lnSpc>
                <a:spcPct val="114000"/>
              </a:lnSpc>
              <a:buBlip>
                <a:blip r:embed="rId4"/>
              </a:buBlip>
            </a:pPr>
            <a:r>
              <a:rPr lang="en-US" sz="1200" dirty="0">
                <a:solidFill>
                  <a:schemeClr val="tx1">
                    <a:lumMod val="75000"/>
                  </a:schemeClr>
                </a:solidFill>
              </a:rPr>
              <a:t>Quick turnaround (~2 weeks)</a:t>
            </a:r>
            <a:endParaRPr lang="en-US" sz="1200" dirty="0">
              <a:solidFill>
                <a:schemeClr val="tx1">
                  <a:lumMod val="75000"/>
                </a:schemeClr>
              </a:solidFill>
              <a:latin typeface="+mj-lt"/>
              <a:ea typeface="+mj-ea"/>
              <a:cs typeface="+mj-cs"/>
            </a:endParaRPr>
          </a:p>
          <a:p>
            <a:pPr marL="228600" indent="-228600">
              <a:lnSpc>
                <a:spcPct val="114000"/>
              </a:lnSpc>
              <a:buBlip>
                <a:blip r:embed="rId4"/>
              </a:buBlip>
            </a:pPr>
            <a:r>
              <a:rPr lang="en-US" sz="1200" dirty="0">
                <a:solidFill>
                  <a:schemeClr val="tx1">
                    <a:lumMod val="75000"/>
                  </a:schemeClr>
                </a:solidFill>
                <a:latin typeface="+mj-lt"/>
                <a:ea typeface="+mj-ea"/>
                <a:cs typeface="+mj-cs"/>
              </a:rPr>
              <a:t>Personalized Summary Report lives within your NRC Health Platform</a:t>
            </a:r>
          </a:p>
        </p:txBody>
      </p:sp>
      <p:graphicFrame>
        <p:nvGraphicFramePr>
          <p:cNvPr id="24" name="Table 23"/>
          <p:cNvGraphicFramePr>
            <a:graphicFrameLocks noGrp="1"/>
          </p:cNvGraphicFramePr>
          <p:nvPr>
            <p:extLst>
              <p:ext uri="{D42A27DB-BD31-4B8C-83A1-F6EECF244321}">
                <p14:modId xmlns:p14="http://schemas.microsoft.com/office/powerpoint/2010/main" val="106244469"/>
              </p:ext>
            </p:extLst>
          </p:nvPr>
        </p:nvGraphicFramePr>
        <p:xfrm>
          <a:off x="3833232" y="1365249"/>
          <a:ext cx="2475204" cy="2905125"/>
        </p:xfrm>
        <a:graphic>
          <a:graphicData uri="http://schemas.openxmlformats.org/drawingml/2006/table">
            <a:tbl>
              <a:tblPr firstRow="1" firstCol="1" bandRow="1">
                <a:tableStyleId>{3B4B98B0-60AC-42C2-AFA5-B58CD77FA1E5}</a:tableStyleId>
              </a:tblPr>
              <a:tblGrid>
                <a:gridCol w="2475204">
                  <a:extLst>
                    <a:ext uri="{9D8B030D-6E8A-4147-A177-3AD203B41FA5}">
                      <a16:colId xmlns:a16="http://schemas.microsoft.com/office/drawing/2014/main" val="3047403026"/>
                    </a:ext>
                  </a:extLst>
                </a:gridCol>
              </a:tblGrid>
              <a:tr h="293251">
                <a:tc>
                  <a:txBody>
                    <a:bodyPr/>
                    <a:lstStyle/>
                    <a:p>
                      <a:pPr marL="0" marR="0" lvl="0" indent="0" algn="ctr">
                        <a:lnSpc>
                          <a:spcPct val="107000"/>
                        </a:lnSpc>
                        <a:spcBef>
                          <a:spcPts val="0"/>
                        </a:spcBef>
                        <a:spcAft>
                          <a:spcPts val="0"/>
                        </a:spcAft>
                        <a:buFont typeface="Arial" charset="0"/>
                        <a:buNone/>
                      </a:pPr>
                      <a:r>
                        <a:rPr lang="en-US" sz="900" dirty="0" smtClean="0">
                          <a:solidFill>
                            <a:schemeClr val="bg1"/>
                          </a:solidFill>
                          <a:effectLst/>
                        </a:rPr>
                        <a:t>POSSIBLE COMMUNITY </a:t>
                      </a:r>
                      <a:r>
                        <a:rPr lang="en-US" sz="900" baseline="0" dirty="0" smtClean="0">
                          <a:solidFill>
                            <a:schemeClr val="bg1"/>
                          </a:solidFill>
                          <a:effectLst/>
                        </a:rPr>
                        <a:t>INSIGHTS</a:t>
                      </a:r>
                      <a:r>
                        <a:rPr lang="en-US" sz="900" dirty="0" smtClean="0">
                          <a:solidFill>
                            <a:schemeClr val="bg1"/>
                          </a:solidFill>
                          <a:effectLst/>
                        </a:rPr>
                        <a:t> TOPICS</a:t>
                      </a:r>
                      <a:endPar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52" marR="60852"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218347"/>
                  </a:ext>
                </a:extLst>
              </a:tr>
              <a:tr h="2611874">
                <a:tc>
                  <a:txBody>
                    <a:bodyPr/>
                    <a:lstStyle/>
                    <a:p>
                      <a:pPr marL="0" marR="0" lvl="0" indent="0" algn="ctr">
                        <a:lnSpc>
                          <a:spcPct val="114000"/>
                        </a:lnSpc>
                        <a:spcBef>
                          <a:spcPts val="0"/>
                        </a:spcBef>
                        <a:spcAft>
                          <a:spcPts val="0"/>
                        </a:spcAft>
                        <a:buFont typeface="Symbol" panose="05050102010706020507" pitchFamily="18" charset="2"/>
                        <a:buNone/>
                      </a:pPr>
                      <a:r>
                        <a:rPr lang="en-US" sz="1000" b="0" dirty="0">
                          <a:solidFill>
                            <a:schemeClr val="tx1">
                              <a:lumMod val="75000"/>
                            </a:schemeClr>
                          </a:solidFill>
                          <a:effectLst/>
                        </a:rPr>
                        <a:t>Logo </a:t>
                      </a:r>
                      <a:r>
                        <a:rPr lang="en-US" sz="1000" b="0" dirty="0" smtClean="0">
                          <a:solidFill>
                            <a:schemeClr val="tx1">
                              <a:lumMod val="75000"/>
                            </a:schemeClr>
                          </a:solidFill>
                          <a:effectLst/>
                        </a:rPr>
                        <a:t>testing</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dirty="0" smtClean="0">
                          <a:solidFill>
                            <a:schemeClr val="tx1">
                              <a:lumMod val="75000"/>
                            </a:schemeClr>
                          </a:solidFill>
                          <a:effectLst/>
                        </a:rPr>
                        <a:t>Mission, vision, values testing</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dirty="0" smtClean="0">
                          <a:solidFill>
                            <a:schemeClr val="tx1">
                              <a:lumMod val="75000"/>
                            </a:schemeClr>
                          </a:solidFill>
                          <a:effectLst/>
                        </a:rPr>
                        <a:t>Tagline testing</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dirty="0" smtClean="0">
                          <a:solidFill>
                            <a:schemeClr val="tx1">
                              <a:lumMod val="75000"/>
                            </a:schemeClr>
                          </a:solidFill>
                          <a:effectLst/>
                        </a:rPr>
                        <a:t>Website testing</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dirty="0" smtClean="0">
                          <a:solidFill>
                            <a:schemeClr val="tx1">
                              <a:lumMod val="75000"/>
                            </a:schemeClr>
                          </a:solidFill>
                          <a:effectLst/>
                        </a:rPr>
                        <a:t>Demographic Exploration</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dirty="0" smtClean="0">
                          <a:solidFill>
                            <a:schemeClr val="tx1">
                              <a:lumMod val="75000"/>
                            </a:schemeClr>
                          </a:solidFill>
                          <a:effectLst/>
                        </a:rPr>
                        <a:t>Patient Personalization</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Wait Times Improvement</a:t>
                      </a:r>
                      <a:r>
                        <a:rPr lang="en-US" sz="1000" b="0" kern="1200" baseline="0" dirty="0" smtClean="0">
                          <a:solidFill>
                            <a:schemeClr val="tx1">
                              <a:lumMod val="75000"/>
                            </a:schemeClr>
                          </a:solidFill>
                          <a:effectLst/>
                        </a:rPr>
                        <a:t> Initiatives</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Telemedicine</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Price Sensitivity</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Brand pulsing</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Innovation services testing</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Scheduling Preferences</a:t>
                      </a: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Patient</a:t>
                      </a:r>
                      <a:r>
                        <a:rPr lang="en-US" sz="1000" b="0" kern="1200" baseline="0" dirty="0" smtClean="0">
                          <a:solidFill>
                            <a:schemeClr val="tx1">
                              <a:lumMod val="75000"/>
                            </a:schemeClr>
                          </a:solidFill>
                          <a:effectLst/>
                        </a:rPr>
                        <a:t> Population Segmentation</a:t>
                      </a:r>
                      <a:endParaRPr lang="en-US" sz="1000" b="0" kern="1200" dirty="0" smtClean="0">
                        <a:solidFill>
                          <a:schemeClr val="tx1">
                            <a:lumMod val="75000"/>
                          </a:schemeClr>
                        </a:solidFill>
                        <a:effectLst/>
                      </a:endParaRPr>
                    </a:p>
                    <a:p>
                      <a:pPr marL="0" marR="0" lvl="0" indent="0" algn="ctr"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US" sz="1000" b="0" kern="1200" dirty="0" smtClean="0">
                          <a:solidFill>
                            <a:schemeClr val="tx1">
                              <a:lumMod val="75000"/>
                            </a:schemeClr>
                          </a:solidFill>
                          <a:effectLst/>
                        </a:rPr>
                        <a:t>Patient Portal Improvement</a:t>
                      </a:r>
                    </a:p>
                  </a:txBody>
                  <a:tcPr marL="152292" marR="152292"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483903"/>
                  </a:ext>
                </a:extLst>
              </a:tr>
            </a:tbl>
          </a:graphicData>
        </a:graphic>
      </p:graphicFrame>
      <p:sp>
        <p:nvSpPr>
          <p:cNvPr id="25" name="TextBox 24"/>
          <p:cNvSpPr txBox="1"/>
          <p:nvPr/>
        </p:nvSpPr>
        <p:spPr>
          <a:xfrm>
            <a:off x="7828224" y="465317"/>
            <a:ext cx="1839003" cy="306467"/>
          </a:xfrm>
          <a:prstGeom prst="roundRect">
            <a:avLst/>
          </a:prstGeom>
          <a:noFill/>
          <a:ln>
            <a:noFill/>
          </a:ln>
        </p:spPr>
        <p:txBody>
          <a:bodyPr wrap="square" rtlCol="0">
            <a:spAutoFit/>
          </a:bodyPr>
          <a:lstStyle/>
          <a:p>
            <a:r>
              <a:rPr lang="en-US" sz="1200" b="1" dirty="0" smtClean="0">
                <a:solidFill>
                  <a:schemeClr val="bg2"/>
                </a:solidFill>
              </a:rPr>
              <a:t>TIMELINESS</a:t>
            </a:r>
            <a:endParaRPr lang="en-US" sz="1200" b="1" dirty="0">
              <a:solidFill>
                <a:schemeClr val="bg2"/>
              </a:solidFill>
            </a:endParaRPr>
          </a:p>
        </p:txBody>
      </p:sp>
      <p:cxnSp>
        <p:nvCxnSpPr>
          <p:cNvPr id="26" name="Straight Connector 25"/>
          <p:cNvCxnSpPr/>
          <p:nvPr/>
        </p:nvCxnSpPr>
        <p:spPr>
          <a:xfrm flipH="1">
            <a:off x="7933977" y="761010"/>
            <a:ext cx="14630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75371" y="2999212"/>
            <a:ext cx="197168" cy="0"/>
          </a:xfrm>
          <a:prstGeom prst="straightConnector1">
            <a:avLst/>
          </a:prstGeom>
          <a:ln>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1137" y="3968822"/>
            <a:ext cx="1278530" cy="369332"/>
          </a:xfrm>
          <a:prstGeom prst="rect">
            <a:avLst/>
          </a:prstGeom>
          <a:noFill/>
        </p:spPr>
        <p:txBody>
          <a:bodyPr wrap="square" rtlCol="0">
            <a:spAutoFit/>
          </a:bodyPr>
          <a:lstStyle/>
          <a:p>
            <a:pPr algn="ctr"/>
            <a:r>
              <a:rPr lang="en-US" sz="900" b="1" dirty="0" smtClean="0"/>
              <a:t>NPS HYPER-TARGETING</a:t>
            </a:r>
            <a:endParaRPr lang="en-US" sz="900" b="1" dirty="0"/>
          </a:p>
        </p:txBody>
      </p:sp>
      <p:sp>
        <p:nvSpPr>
          <p:cNvPr id="18" name="TextBox 17"/>
          <p:cNvSpPr txBox="1"/>
          <p:nvPr/>
        </p:nvSpPr>
        <p:spPr>
          <a:xfrm>
            <a:off x="1891959" y="3968822"/>
            <a:ext cx="1278530" cy="369332"/>
          </a:xfrm>
          <a:prstGeom prst="rect">
            <a:avLst/>
          </a:prstGeom>
          <a:noFill/>
        </p:spPr>
        <p:txBody>
          <a:bodyPr wrap="square" rtlCol="0">
            <a:spAutoFit/>
          </a:bodyPr>
          <a:lstStyle/>
          <a:p>
            <a:pPr algn="ctr"/>
            <a:r>
              <a:rPr lang="en-US" sz="900" b="1" dirty="0" smtClean="0"/>
              <a:t>TELEMEDICINE OFFERING</a:t>
            </a:r>
            <a:endParaRPr lang="en-US" sz="900" b="1"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2302625" y="3432430"/>
            <a:ext cx="457200" cy="4572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821802" y="3432430"/>
            <a:ext cx="457200" cy="457200"/>
          </a:xfrm>
          <a:prstGeom prst="rect">
            <a:avLst/>
          </a:prstGeom>
        </p:spPr>
      </p:pic>
      <p:sp>
        <p:nvSpPr>
          <p:cNvPr id="5" name="TextBox 4"/>
          <p:cNvSpPr txBox="1"/>
          <p:nvPr/>
        </p:nvSpPr>
        <p:spPr>
          <a:xfrm>
            <a:off x="411137" y="2812457"/>
            <a:ext cx="1278530" cy="369332"/>
          </a:xfrm>
          <a:prstGeom prst="rect">
            <a:avLst/>
          </a:prstGeom>
          <a:noFill/>
        </p:spPr>
        <p:txBody>
          <a:bodyPr wrap="square" rtlCol="0">
            <a:spAutoFit/>
          </a:bodyPr>
          <a:lstStyle/>
          <a:p>
            <a:pPr algn="ctr"/>
            <a:r>
              <a:rPr lang="en-US" sz="900" b="1" dirty="0" smtClean="0"/>
              <a:t>PROCESS IMPROVEMENT</a:t>
            </a:r>
            <a:endParaRPr lang="en-US" sz="900" b="1" dirty="0"/>
          </a:p>
        </p:txBody>
      </p:sp>
      <p:sp>
        <p:nvSpPr>
          <p:cNvPr id="16" name="TextBox 15"/>
          <p:cNvSpPr txBox="1"/>
          <p:nvPr/>
        </p:nvSpPr>
        <p:spPr>
          <a:xfrm>
            <a:off x="1891959" y="2812457"/>
            <a:ext cx="1278530" cy="369332"/>
          </a:xfrm>
          <a:prstGeom prst="rect">
            <a:avLst/>
          </a:prstGeom>
          <a:noFill/>
        </p:spPr>
        <p:txBody>
          <a:bodyPr wrap="square" rtlCol="0">
            <a:spAutoFit/>
          </a:bodyPr>
          <a:lstStyle/>
          <a:p>
            <a:pPr algn="ctr"/>
            <a:r>
              <a:rPr lang="en-US" sz="900" b="1" dirty="0" smtClean="0"/>
              <a:t>ONLINE SCHEDULING</a:t>
            </a:r>
            <a:endParaRPr lang="en-US" sz="900" b="1" dirty="0"/>
          </a:p>
        </p:txBody>
      </p:sp>
      <p:pic>
        <p:nvPicPr>
          <p:cNvPr id="28" name="Picture 71" descr="C:\Users\Kelly\Downloads\My SecuriSync\NRC Health\Icons\EMF\Icon-template_60px_Master_2 (2)_Calend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517" y="2269774"/>
            <a:ext cx="44941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flipV="1">
            <a:off x="821802" y="2269774"/>
            <a:ext cx="457200" cy="457200"/>
          </a:xfrm>
          <a:prstGeom prst="rect">
            <a:avLst/>
          </a:prstGeom>
        </p:spPr>
      </p:pic>
      <p:sp>
        <p:nvSpPr>
          <p:cNvPr id="2" name="Rounded Rectangle 1"/>
          <p:cNvSpPr/>
          <p:nvPr/>
        </p:nvSpPr>
        <p:spPr>
          <a:xfrm>
            <a:off x="3756431" y="1355724"/>
            <a:ext cx="2628806" cy="2914650"/>
          </a:xfrm>
          <a:prstGeom prst="roundRect">
            <a:avLst>
              <a:gd name="adj" fmla="val 1874"/>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6384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4637A5F-2DAE-B642-9933-0C0B9D2C0F12}" type="slidenum">
              <a:rPr lang="en-US" smtClean="0"/>
              <a:t>7</a:t>
            </a:fld>
            <a:endParaRPr lang="en-US" dirty="0"/>
          </a:p>
        </p:txBody>
      </p:sp>
      <p:sp>
        <p:nvSpPr>
          <p:cNvPr id="25" name="TextBox 24"/>
          <p:cNvSpPr txBox="1"/>
          <p:nvPr/>
        </p:nvSpPr>
        <p:spPr>
          <a:xfrm>
            <a:off x="7742496" y="465317"/>
            <a:ext cx="1839003" cy="306467"/>
          </a:xfrm>
          <a:prstGeom prst="roundRect">
            <a:avLst/>
          </a:prstGeom>
          <a:noFill/>
          <a:ln>
            <a:noFill/>
          </a:ln>
        </p:spPr>
        <p:txBody>
          <a:bodyPr wrap="square" rtlCol="0">
            <a:spAutoFit/>
          </a:bodyPr>
          <a:lstStyle/>
          <a:p>
            <a:r>
              <a:rPr lang="en-US" sz="1200" b="1" dirty="0" smtClean="0">
                <a:solidFill>
                  <a:schemeClr val="bg2"/>
                </a:solidFill>
              </a:rPr>
              <a:t>CONFIDENCE</a:t>
            </a:r>
            <a:endParaRPr lang="en-US" sz="1200" b="1" dirty="0">
              <a:solidFill>
                <a:schemeClr val="bg2"/>
              </a:solidFill>
            </a:endParaRPr>
          </a:p>
        </p:txBody>
      </p:sp>
      <p:cxnSp>
        <p:nvCxnSpPr>
          <p:cNvPr id="26" name="Straight Connector 25"/>
          <p:cNvCxnSpPr/>
          <p:nvPr/>
        </p:nvCxnSpPr>
        <p:spPr>
          <a:xfrm flipH="1">
            <a:off x="7848249" y="761010"/>
            <a:ext cx="14630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6"/>
          <p:cNvSpPr txBox="1">
            <a:spLocks/>
          </p:cNvSpPr>
          <p:nvPr/>
        </p:nvSpPr>
        <p:spPr>
          <a:xfrm>
            <a:off x="256479" y="2195776"/>
            <a:ext cx="2379718" cy="518849"/>
          </a:xfrm>
          <a:prstGeom prst="rect">
            <a:avLst/>
          </a:prstGeom>
        </p:spPr>
        <p:txBody>
          <a:bodyPr anchor="t">
            <a:norm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1200" b="1" dirty="0" smtClean="0">
                <a:solidFill>
                  <a:schemeClr val="accent1"/>
                </a:solidFill>
                <a:latin typeface="+mn-lt"/>
              </a:rPr>
              <a:t>Q. </a:t>
            </a:r>
            <a:r>
              <a:rPr lang="en-US" sz="1050" b="1" dirty="0" smtClean="0">
                <a:solidFill>
                  <a:schemeClr val="accent1"/>
                </a:solidFill>
                <a:latin typeface="+mn-lt"/>
              </a:rPr>
              <a:t>	</a:t>
            </a:r>
            <a:r>
              <a:rPr lang="en-US" sz="1050" dirty="0">
                <a:solidFill>
                  <a:schemeClr val="tx1">
                    <a:lumMod val="75000"/>
                  </a:schemeClr>
                </a:solidFill>
                <a:latin typeface="+mn-lt"/>
              </a:rPr>
              <a:t>Are patients willing to pay out of pocket for telemedicine?</a:t>
            </a:r>
          </a:p>
        </p:txBody>
      </p:sp>
      <p:sp>
        <p:nvSpPr>
          <p:cNvPr id="31" name="Text Placeholder 6"/>
          <p:cNvSpPr txBox="1">
            <a:spLocks/>
          </p:cNvSpPr>
          <p:nvPr/>
        </p:nvSpPr>
        <p:spPr>
          <a:xfrm>
            <a:off x="2756294" y="2195776"/>
            <a:ext cx="2733287" cy="497414"/>
          </a:xfrm>
          <a:prstGeom prst="rect">
            <a:avLst/>
          </a:prstGeom>
        </p:spPr>
        <p:txBody>
          <a:bodyPr anchor="t">
            <a:norm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1200" b="1" dirty="0" smtClean="0">
                <a:solidFill>
                  <a:schemeClr val="accent1"/>
                </a:solidFill>
                <a:latin typeface="+mn-lt"/>
              </a:rPr>
              <a:t>Q. </a:t>
            </a:r>
            <a:r>
              <a:rPr lang="en-US" sz="1050" b="1" dirty="0" smtClean="0">
                <a:solidFill>
                  <a:schemeClr val="accent1"/>
                </a:solidFill>
                <a:latin typeface="+mn-lt"/>
              </a:rPr>
              <a:t>	</a:t>
            </a:r>
            <a:r>
              <a:rPr lang="en-US" sz="1050" dirty="0">
                <a:solidFill>
                  <a:schemeClr val="tx1">
                    <a:lumMod val="75000"/>
                  </a:schemeClr>
                </a:solidFill>
                <a:latin typeface="+mn-lt"/>
              </a:rPr>
              <a:t>How much will they pay?</a:t>
            </a:r>
          </a:p>
        </p:txBody>
      </p:sp>
      <p:sp>
        <p:nvSpPr>
          <p:cNvPr id="32" name="Text Placeholder 6"/>
          <p:cNvSpPr txBox="1">
            <a:spLocks/>
          </p:cNvSpPr>
          <p:nvPr/>
        </p:nvSpPr>
        <p:spPr>
          <a:xfrm>
            <a:off x="5636093" y="2195775"/>
            <a:ext cx="2679592" cy="497413"/>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1200" b="1" dirty="0">
                <a:solidFill>
                  <a:schemeClr val="accent1"/>
                </a:solidFill>
                <a:latin typeface="+mn-lt"/>
              </a:rPr>
              <a:t>Q.</a:t>
            </a:r>
            <a:r>
              <a:rPr lang="en-US" sz="1050" b="1" dirty="0">
                <a:solidFill>
                  <a:schemeClr val="accent1"/>
                </a:solidFill>
                <a:latin typeface="+mn-lt"/>
              </a:rPr>
              <a:t> </a:t>
            </a:r>
            <a:r>
              <a:rPr lang="en-US" sz="1050" b="1" dirty="0" smtClean="0">
                <a:solidFill>
                  <a:schemeClr val="accent1"/>
                </a:solidFill>
                <a:latin typeface="+mn-lt"/>
              </a:rPr>
              <a:t>	</a:t>
            </a:r>
            <a:r>
              <a:rPr lang="en-US" sz="1050" dirty="0">
                <a:solidFill>
                  <a:schemeClr val="tx1">
                    <a:lumMod val="75000"/>
                  </a:schemeClr>
                </a:solidFill>
                <a:latin typeface="+mn-lt"/>
              </a:rPr>
              <a:t>What name make the most sense for this type of service?</a:t>
            </a:r>
          </a:p>
        </p:txBody>
      </p:sp>
      <p:sp>
        <p:nvSpPr>
          <p:cNvPr id="33" name="TextBox 32"/>
          <p:cNvSpPr txBox="1"/>
          <p:nvPr/>
        </p:nvSpPr>
        <p:spPr>
          <a:xfrm>
            <a:off x="256479" y="2711191"/>
            <a:ext cx="2465515" cy="600164"/>
          </a:xfrm>
          <a:prstGeom prst="rect">
            <a:avLst/>
          </a:prstGeom>
          <a:noFill/>
        </p:spPr>
        <p:txBody>
          <a:bodyPr wrap="square" rtlCol="0">
            <a:spAutoFit/>
          </a:bodyPr>
          <a:lstStyle/>
          <a:p>
            <a:pPr marL="457200" lvl="0" indent="-446088" defTabSz="457189">
              <a:defRPr/>
            </a:pPr>
            <a:r>
              <a:rPr kumimoji="0" lang="en-US" sz="1200" b="1" i="0" u="none" strike="noStrike" kern="1200" cap="none" spc="0" normalizeH="0" baseline="0" noProof="0" dirty="0" smtClean="0">
                <a:ln>
                  <a:noFill/>
                </a:ln>
                <a:solidFill>
                  <a:schemeClr val="accent1"/>
                </a:solidFill>
                <a:effectLst/>
                <a:uLnTx/>
                <a:uFillTx/>
                <a:latin typeface="Arial" charset="0"/>
                <a:ea typeface="Arial" charset="0"/>
                <a:cs typeface="Arial" charset="0"/>
              </a:rPr>
              <a:t>A. </a:t>
            </a:r>
            <a:r>
              <a:rPr kumimoji="0" lang="en-US" sz="1050" b="1" i="0" u="none" strike="noStrike" kern="1200" cap="none" spc="0" normalizeH="0" baseline="0" noProof="0" dirty="0" smtClean="0">
                <a:ln>
                  <a:noFill/>
                </a:ln>
                <a:solidFill>
                  <a:srgbClr val="E77707"/>
                </a:solidFill>
                <a:effectLst/>
                <a:uLnTx/>
                <a:uFillTx/>
                <a:latin typeface="Georgia"/>
              </a:rPr>
              <a:t>	</a:t>
            </a:r>
            <a:r>
              <a:rPr lang="en-US" sz="1050" dirty="0">
                <a:solidFill>
                  <a:schemeClr val="tx1">
                    <a:lumMod val="75000"/>
                  </a:schemeClr>
                </a:solidFill>
                <a:latin typeface="Arial" panose="020B0604020202020204" pitchFamily="34" charset="0"/>
                <a:cs typeface="Arial" panose="020B0604020202020204" pitchFamily="34" charset="0"/>
              </a:rPr>
              <a:t>Nearly 1/3 of patients (</a:t>
            </a:r>
            <a:r>
              <a:rPr lang="en-US" sz="1050" b="1" dirty="0">
                <a:solidFill>
                  <a:schemeClr val="tx1">
                    <a:lumMod val="75000"/>
                  </a:schemeClr>
                </a:solidFill>
                <a:latin typeface="Arial" panose="020B0604020202020204" pitchFamily="34" charset="0"/>
                <a:cs typeface="Arial" panose="020B0604020202020204" pitchFamily="34" charset="0"/>
              </a:rPr>
              <a:t>29%</a:t>
            </a:r>
            <a:r>
              <a:rPr lang="en-US" sz="1050" dirty="0">
                <a:solidFill>
                  <a:schemeClr val="tx1">
                    <a:lumMod val="75000"/>
                  </a:schemeClr>
                </a:solidFill>
                <a:latin typeface="Arial" panose="020B0604020202020204" pitchFamily="34" charset="0"/>
                <a:cs typeface="Arial" panose="020B0604020202020204" pitchFamily="34" charset="0"/>
              </a:rPr>
              <a:t>) would be interested in paying for telemedicine services.</a:t>
            </a:r>
          </a:p>
        </p:txBody>
      </p:sp>
      <p:sp>
        <p:nvSpPr>
          <p:cNvPr id="34" name="TextBox 33"/>
          <p:cNvSpPr txBox="1"/>
          <p:nvPr/>
        </p:nvSpPr>
        <p:spPr>
          <a:xfrm>
            <a:off x="2756294" y="2711191"/>
            <a:ext cx="2792577" cy="923330"/>
          </a:xfrm>
          <a:prstGeom prst="rect">
            <a:avLst/>
          </a:prstGeom>
          <a:noFill/>
        </p:spPr>
        <p:txBody>
          <a:bodyPr wrap="square" rtlCol="0">
            <a:spAutoFit/>
          </a:bodyPr>
          <a:lstStyle/>
          <a:p>
            <a:pPr marL="457200" lvl="0" indent="-457200" defTabSz="457189">
              <a:defRPr/>
            </a:pPr>
            <a:r>
              <a:rPr lang="en-US" sz="1200" b="1" dirty="0" smtClean="0">
                <a:solidFill>
                  <a:schemeClr val="accent1"/>
                </a:solidFill>
                <a:latin typeface="Arial" charset="0"/>
                <a:ea typeface="Arial" charset="0"/>
                <a:cs typeface="Arial" charset="0"/>
              </a:rPr>
              <a:t>A. </a:t>
            </a:r>
            <a:r>
              <a:rPr kumimoji="0" lang="en-US" sz="1050" b="1" i="0" u="none" strike="noStrike" kern="1200" cap="none" spc="0" normalizeH="0" baseline="0" noProof="0" dirty="0" smtClean="0">
                <a:ln>
                  <a:noFill/>
                </a:ln>
                <a:solidFill>
                  <a:srgbClr val="E77707"/>
                </a:solidFill>
                <a:effectLst/>
                <a:uLnTx/>
                <a:uFillTx/>
                <a:latin typeface="Georgia"/>
              </a:rPr>
              <a:t>	</a:t>
            </a:r>
            <a:r>
              <a:rPr lang="en-US" sz="1050" dirty="0">
                <a:solidFill>
                  <a:schemeClr val="tx1">
                    <a:lumMod val="75000"/>
                  </a:schemeClr>
                </a:solidFill>
                <a:latin typeface="Arial" panose="020B0604020202020204" pitchFamily="34" charset="0"/>
                <a:cs typeface="Arial" panose="020B0604020202020204" pitchFamily="34" charset="0"/>
              </a:rPr>
              <a:t>Patients are willing to pay the same as what their co-pay ($20-$30) is for normal telemedicine services and up to double their co-pay (~$50) for a second opinion or specialty visit.</a:t>
            </a:r>
          </a:p>
        </p:txBody>
      </p:sp>
      <p:cxnSp>
        <p:nvCxnSpPr>
          <p:cNvPr id="29" name="Straight Arrow Connector 28"/>
          <p:cNvCxnSpPr/>
          <p:nvPr/>
        </p:nvCxnSpPr>
        <p:spPr>
          <a:xfrm>
            <a:off x="646176" y="2275263"/>
            <a:ext cx="0" cy="196596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38969" y="2275263"/>
            <a:ext cx="0" cy="196596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29872" y="2275263"/>
            <a:ext cx="0" cy="196596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sp>
        <p:nvSpPr>
          <p:cNvPr id="23" name="Text Placeholder 11"/>
          <p:cNvSpPr txBox="1">
            <a:spLocks/>
          </p:cNvSpPr>
          <p:nvPr/>
        </p:nvSpPr>
        <p:spPr>
          <a:xfrm>
            <a:off x="228600" y="175382"/>
            <a:ext cx="8686800" cy="914400"/>
          </a:xfrm>
          <a:prstGeom prst="rect">
            <a:avLst/>
          </a:prstGeom>
        </p:spPr>
        <p:txBody>
          <a:bodyPr vert="horz" lIns="91440" tIns="45720" rIns="91440" bIns="45720" rtlCol="0" anchor="ctr">
            <a:normAutofit/>
          </a:bodyPr>
          <a:lstStyle>
            <a:lvl1pPr marL="0" indent="0" algn="l" defTabSz="914400" rtl="0" eaLnBrk="1" latinLnBrk="0" hangingPunct="1">
              <a:spcBef>
                <a:spcPts val="0"/>
              </a:spcBef>
              <a:buFont typeface="Arial" pitchFamily="34" charset="0"/>
              <a:buNone/>
              <a:defRPr sz="3600" kern="1200" baseline="0">
                <a:solidFill>
                  <a:schemeClr val="accent1"/>
                </a:solidFill>
                <a:latin typeface="Georgia" charset="0"/>
                <a:ea typeface="Georgia" charset="0"/>
                <a:cs typeface="Georgia" charset="0"/>
              </a:defRPr>
            </a:lvl1pPr>
            <a:lvl2pPr marL="457200" indent="0" algn="l" defTabSz="914400" rtl="0" eaLnBrk="1" latinLnBrk="0" hangingPunct="1">
              <a:spcBef>
                <a:spcPct val="20000"/>
              </a:spcBef>
              <a:buFont typeface="Arial" pitchFamily="34" charset="0"/>
              <a:buNone/>
              <a:defRPr sz="4400" kern="1200">
                <a:solidFill>
                  <a:schemeClr val="bg1"/>
                </a:solidFill>
                <a:latin typeface="Georgia" charset="0"/>
                <a:ea typeface="Georgia" charset="0"/>
                <a:cs typeface="Georgia" charset="0"/>
              </a:defRPr>
            </a:lvl2pPr>
            <a:lvl3pPr marL="914400" indent="0" algn="l" defTabSz="914400" rtl="0" eaLnBrk="1" latinLnBrk="0" hangingPunct="1">
              <a:spcBef>
                <a:spcPct val="20000"/>
              </a:spcBef>
              <a:buFont typeface="Arial" pitchFamily="34" charset="0"/>
              <a:buNone/>
              <a:defRPr sz="4400" kern="1200">
                <a:solidFill>
                  <a:schemeClr val="bg1"/>
                </a:solidFill>
                <a:latin typeface="Georgia" charset="0"/>
                <a:ea typeface="Georgia" charset="0"/>
                <a:cs typeface="Georgia" charset="0"/>
              </a:defRPr>
            </a:lvl3pPr>
            <a:lvl4pPr marL="1371600" indent="0" algn="l" defTabSz="914400" rtl="0" eaLnBrk="1" latinLnBrk="0" hangingPunct="1">
              <a:spcBef>
                <a:spcPct val="20000"/>
              </a:spcBef>
              <a:buFont typeface="AppleSymbols" charset="0"/>
              <a:buNone/>
              <a:defRPr sz="4400" kern="1200">
                <a:solidFill>
                  <a:schemeClr val="bg1"/>
                </a:solidFill>
                <a:latin typeface="Georgia" charset="0"/>
                <a:ea typeface="Georgia" charset="0"/>
                <a:cs typeface="Georgia" charset="0"/>
              </a:defRPr>
            </a:lvl4pPr>
            <a:lvl5pPr marL="1828800" indent="0" algn="l" defTabSz="914400" rtl="0" eaLnBrk="1" latinLnBrk="0" hangingPunct="1">
              <a:spcBef>
                <a:spcPct val="20000"/>
              </a:spcBef>
              <a:buFont typeface="HiraMinProN-W3" charset="-128"/>
              <a:buNone/>
              <a:defRPr sz="4400" kern="1200">
                <a:solidFill>
                  <a:schemeClr val="bg1"/>
                </a:solidFill>
                <a:latin typeface="Georgia" charset="0"/>
                <a:ea typeface="Georgia" charset="0"/>
                <a:cs typeface="Georgi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dirty="0" smtClean="0">
                <a:solidFill>
                  <a:schemeClr val="bg2"/>
                </a:solidFill>
                <a:latin typeface="Arial" charset="0"/>
                <a:ea typeface="Arial" charset="0"/>
                <a:cs typeface="Arial" charset="0"/>
              </a:rPr>
              <a:t>CASE STUDY: </a:t>
            </a:r>
          </a:p>
          <a:p>
            <a:r>
              <a:rPr lang="en-US" sz="2600" dirty="0" smtClean="0"/>
              <a:t>Telemedicine Exploration</a:t>
            </a:r>
            <a:endParaRPr lang="en-US" sz="2600" dirty="0"/>
          </a:p>
        </p:txBody>
      </p:sp>
      <p:sp>
        <p:nvSpPr>
          <p:cNvPr id="24" name="Rectangle 23"/>
          <p:cNvSpPr/>
          <p:nvPr/>
        </p:nvSpPr>
        <p:spPr>
          <a:xfrm>
            <a:off x="256478" y="1282581"/>
            <a:ext cx="8658922" cy="618631"/>
          </a:xfrm>
          <a:prstGeom prst="rect">
            <a:avLst/>
          </a:prstGeom>
        </p:spPr>
        <p:txBody>
          <a:bodyPr wrap="square">
            <a:spAutoFit/>
          </a:bodyPr>
          <a:lstStyle/>
          <a:p>
            <a:pPr>
              <a:lnSpc>
                <a:spcPct val="114000"/>
              </a:lnSpc>
            </a:pPr>
            <a:r>
              <a:rPr lang="en-US" sz="1500" dirty="0">
                <a:solidFill>
                  <a:schemeClr val="tx1">
                    <a:lumMod val="75000"/>
                  </a:schemeClr>
                </a:solidFill>
              </a:rPr>
              <a:t>Health system was in beginning stages of launching telemedicine services. They needed feedback around awareness of the service, likelihood of usage, price sensitivity, and naming preference.</a:t>
            </a: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2280" y="3790873"/>
            <a:ext cx="457200" cy="457200"/>
          </a:xfrm>
          <a:prstGeom prst="rect">
            <a:avLst/>
          </a:prstGeom>
        </p:spPr>
      </p:pic>
      <p:pic>
        <p:nvPicPr>
          <p:cNvPr id="40" name="Picture 96" descr="C:\Users\Kelly\Downloads\My SecuriSync\NRC Health\Icons\EMF\Icon-template_60px_Master_2 (2)_Money.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848" y="3790873"/>
            <a:ext cx="4651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172409" y="3789126"/>
            <a:ext cx="457200" cy="457200"/>
          </a:xfrm>
          <a:prstGeom prst="rect">
            <a:avLst/>
          </a:prstGeom>
        </p:spPr>
      </p:pic>
      <p:sp>
        <p:nvSpPr>
          <p:cNvPr id="45" name="TextBox 44"/>
          <p:cNvSpPr txBox="1"/>
          <p:nvPr/>
        </p:nvSpPr>
        <p:spPr>
          <a:xfrm>
            <a:off x="5636093" y="2711191"/>
            <a:ext cx="3342537" cy="923330"/>
          </a:xfrm>
          <a:prstGeom prst="rect">
            <a:avLst/>
          </a:prstGeom>
          <a:noFill/>
        </p:spPr>
        <p:txBody>
          <a:bodyPr wrap="square" rtlCol="0">
            <a:spAutoFit/>
          </a:bodyPr>
          <a:lstStyle/>
          <a:p>
            <a:pPr marL="457200" lvl="0" indent="-457200" defTabSz="457189">
              <a:defRPr/>
            </a:pPr>
            <a:r>
              <a:rPr lang="en-US" sz="1200" b="1" dirty="0" smtClean="0">
                <a:solidFill>
                  <a:schemeClr val="accent1"/>
                </a:solidFill>
                <a:latin typeface="Arial" charset="0"/>
                <a:ea typeface="Arial" charset="0"/>
                <a:cs typeface="Arial" charset="0"/>
              </a:rPr>
              <a:t>A.</a:t>
            </a:r>
            <a:r>
              <a:rPr lang="en-US" sz="1050" b="1" dirty="0" smtClean="0">
                <a:solidFill>
                  <a:schemeClr val="accent1"/>
                </a:solidFill>
                <a:latin typeface="Arial" charset="0"/>
                <a:ea typeface="Arial" charset="0"/>
                <a:cs typeface="Arial" charset="0"/>
              </a:rPr>
              <a:t> </a:t>
            </a:r>
            <a:r>
              <a:rPr kumimoji="0" lang="en-US" sz="1050" b="1" i="0" u="none" strike="noStrike" kern="1200" cap="none" spc="0" normalizeH="0" baseline="0" noProof="0" dirty="0" smtClean="0">
                <a:ln>
                  <a:noFill/>
                </a:ln>
                <a:solidFill>
                  <a:srgbClr val="E77707"/>
                </a:solidFill>
                <a:effectLst/>
                <a:uLnTx/>
                <a:uFillTx/>
                <a:latin typeface="Georgia"/>
              </a:rPr>
              <a:t>	</a:t>
            </a:r>
            <a:r>
              <a:rPr lang="en-US" sz="1050" spc="-10" dirty="0">
                <a:solidFill>
                  <a:schemeClr val="tx1">
                    <a:lumMod val="75000"/>
                  </a:schemeClr>
                </a:solidFill>
                <a:latin typeface="Arial" panose="020B0604020202020204" pitchFamily="34" charset="0"/>
                <a:cs typeface="Arial" panose="020B0604020202020204" pitchFamily="34" charset="0"/>
              </a:rPr>
              <a:t>Patients like the use of virtual care, instead of tele, in the naming convention. “Tele- sounds antiquated and implies (TO ME) telephone only. I assume this virtual contact may be via skype or other face-to-face software.”</a:t>
            </a:r>
          </a:p>
        </p:txBody>
      </p:sp>
    </p:spTree>
    <p:extLst>
      <p:ext uri="{BB962C8B-B14F-4D97-AF65-F5344CB8AC3E}">
        <p14:creationId xmlns:p14="http://schemas.microsoft.com/office/powerpoint/2010/main" val="101824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4637A5F-2DAE-B642-9933-0C0B9D2C0F12}" type="slidenum">
              <a:rPr lang="en-US" smtClean="0"/>
              <a:t>8</a:t>
            </a:fld>
            <a:endParaRPr lang="en-US" dirty="0"/>
          </a:p>
        </p:txBody>
      </p:sp>
      <p:sp>
        <p:nvSpPr>
          <p:cNvPr id="12" name="Text Placeholder 11"/>
          <p:cNvSpPr>
            <a:spLocks noGrp="1"/>
          </p:cNvSpPr>
          <p:nvPr>
            <p:ph type="body" sz="quarter" idx="12"/>
          </p:nvPr>
        </p:nvSpPr>
        <p:spPr>
          <a:xfrm>
            <a:off x="228600" y="175382"/>
            <a:ext cx="8686800" cy="914400"/>
          </a:xfrm>
        </p:spPr>
        <p:txBody>
          <a:bodyPr>
            <a:normAutofit/>
          </a:bodyPr>
          <a:lstStyle/>
          <a:p>
            <a:r>
              <a:rPr lang="en-US" sz="1200" b="1" dirty="0" smtClean="0">
                <a:solidFill>
                  <a:schemeClr val="bg2"/>
                </a:solidFill>
                <a:latin typeface="Arial" charset="0"/>
                <a:ea typeface="Arial" charset="0"/>
                <a:cs typeface="Arial" charset="0"/>
              </a:rPr>
              <a:t>CASE STUDY: </a:t>
            </a:r>
          </a:p>
          <a:p>
            <a:r>
              <a:rPr lang="en-US" sz="2600" dirty="0" smtClean="0"/>
              <a:t>Birth </a:t>
            </a:r>
            <a:r>
              <a:rPr lang="en-US" sz="2600" dirty="0"/>
              <a:t>Center Concept Test</a:t>
            </a:r>
          </a:p>
        </p:txBody>
      </p:sp>
      <p:sp>
        <p:nvSpPr>
          <p:cNvPr id="11" name="Rectangle 10"/>
          <p:cNvSpPr/>
          <p:nvPr/>
        </p:nvSpPr>
        <p:spPr>
          <a:xfrm>
            <a:off x="256478" y="1282581"/>
            <a:ext cx="8237563" cy="596638"/>
          </a:xfrm>
          <a:prstGeom prst="rect">
            <a:avLst/>
          </a:prstGeom>
        </p:spPr>
        <p:txBody>
          <a:bodyPr wrap="square">
            <a:spAutoFit/>
          </a:bodyPr>
          <a:lstStyle/>
          <a:p>
            <a:pPr>
              <a:lnSpc>
                <a:spcPct val="114000"/>
              </a:lnSpc>
            </a:pPr>
            <a:r>
              <a:rPr lang="en-US" sz="1500" dirty="0">
                <a:solidFill>
                  <a:schemeClr val="tx1">
                    <a:lumMod val="75000"/>
                  </a:schemeClr>
                </a:solidFill>
              </a:rPr>
              <a:t>To compete with an independent midwife group, health system tested </a:t>
            </a:r>
            <a:r>
              <a:rPr lang="en-US" sz="1500" b="1" dirty="0">
                <a:solidFill>
                  <a:schemeClr val="tx1">
                    <a:lumMod val="75000"/>
                  </a:schemeClr>
                </a:solidFill>
              </a:rPr>
              <a:t>birth center </a:t>
            </a:r>
            <a:r>
              <a:rPr lang="en-US" sz="1500" dirty="0">
                <a:solidFill>
                  <a:schemeClr val="tx1">
                    <a:lumMod val="75000"/>
                  </a:schemeClr>
                </a:solidFill>
              </a:rPr>
              <a:t>concept in a young, vibrant, gentrifying neighborhood around existing hospital.</a:t>
            </a:r>
          </a:p>
        </p:txBody>
      </p:sp>
      <p:sp>
        <p:nvSpPr>
          <p:cNvPr id="25" name="TextBox 24"/>
          <p:cNvSpPr txBox="1"/>
          <p:nvPr/>
        </p:nvSpPr>
        <p:spPr>
          <a:xfrm>
            <a:off x="7656768" y="465317"/>
            <a:ext cx="1839003" cy="306467"/>
          </a:xfrm>
          <a:prstGeom prst="roundRect">
            <a:avLst/>
          </a:prstGeom>
          <a:noFill/>
          <a:ln>
            <a:noFill/>
          </a:ln>
        </p:spPr>
        <p:txBody>
          <a:bodyPr wrap="square" rtlCol="0">
            <a:spAutoFit/>
          </a:bodyPr>
          <a:lstStyle/>
          <a:p>
            <a:r>
              <a:rPr lang="en-US" sz="1200" b="1" dirty="0" smtClean="0">
                <a:solidFill>
                  <a:schemeClr val="bg2"/>
                </a:solidFill>
              </a:rPr>
              <a:t>ENGAGEMENT</a:t>
            </a:r>
            <a:endParaRPr lang="en-US" sz="1200" b="1" dirty="0">
              <a:solidFill>
                <a:schemeClr val="bg2"/>
              </a:solidFill>
            </a:endParaRPr>
          </a:p>
        </p:txBody>
      </p:sp>
      <p:cxnSp>
        <p:nvCxnSpPr>
          <p:cNvPr id="26" name="Straight Connector 25"/>
          <p:cNvCxnSpPr/>
          <p:nvPr/>
        </p:nvCxnSpPr>
        <p:spPr>
          <a:xfrm flipH="1">
            <a:off x="7762521" y="761010"/>
            <a:ext cx="14630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6"/>
          <p:cNvSpPr txBox="1">
            <a:spLocks/>
          </p:cNvSpPr>
          <p:nvPr/>
        </p:nvSpPr>
        <p:spPr>
          <a:xfrm>
            <a:off x="257175" y="2195776"/>
            <a:ext cx="2583100" cy="497413"/>
          </a:xfrm>
          <a:prstGeom prst="rect">
            <a:avLst/>
          </a:prstGeom>
        </p:spPr>
        <p:txBody>
          <a:bodyPr anchor="t">
            <a:norm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None/>
            </a:pPr>
            <a:r>
              <a:rPr lang="en-US" sz="1200" b="1" dirty="0" smtClean="0">
                <a:solidFill>
                  <a:schemeClr val="accent1"/>
                </a:solidFill>
                <a:latin typeface="+mn-lt"/>
              </a:rPr>
              <a:t>Q. 	</a:t>
            </a:r>
            <a:r>
              <a:rPr lang="en-US" sz="1200" dirty="0" smtClean="0">
                <a:solidFill>
                  <a:schemeClr val="tx1">
                    <a:lumMod val="75000"/>
                  </a:schemeClr>
                </a:solidFill>
                <a:latin typeface="+mn-lt"/>
              </a:rPr>
              <a:t>Do women want alternative maternity services?</a:t>
            </a:r>
            <a:endParaRPr lang="en-US" sz="1200" dirty="0">
              <a:solidFill>
                <a:schemeClr val="tx1">
                  <a:lumMod val="75000"/>
                </a:schemeClr>
              </a:solidFill>
              <a:latin typeface="+mn-lt"/>
            </a:endParaRPr>
          </a:p>
        </p:txBody>
      </p:sp>
      <p:sp>
        <p:nvSpPr>
          <p:cNvPr id="31" name="Text Placeholder 6"/>
          <p:cNvSpPr txBox="1">
            <a:spLocks/>
          </p:cNvSpPr>
          <p:nvPr/>
        </p:nvSpPr>
        <p:spPr>
          <a:xfrm>
            <a:off x="3219523" y="2195776"/>
            <a:ext cx="2733287" cy="497414"/>
          </a:xfrm>
          <a:prstGeom prst="rect">
            <a:avLst/>
          </a:prstGeom>
        </p:spPr>
        <p:txBody>
          <a:bodyPr anchor="t">
            <a:norm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1200" b="1" dirty="0" smtClean="0">
                <a:solidFill>
                  <a:schemeClr val="accent1"/>
                </a:solidFill>
                <a:latin typeface="+mn-lt"/>
              </a:rPr>
              <a:t>Q. 	</a:t>
            </a:r>
            <a:r>
              <a:rPr lang="en-US" sz="1200" dirty="0" smtClean="0">
                <a:solidFill>
                  <a:schemeClr val="tx1">
                    <a:lumMod val="75000"/>
                  </a:schemeClr>
                </a:solidFill>
                <a:latin typeface="+mn-lt"/>
              </a:rPr>
              <a:t>Will </a:t>
            </a:r>
            <a:r>
              <a:rPr lang="en-US" sz="1200" dirty="0">
                <a:solidFill>
                  <a:schemeClr val="tx1">
                    <a:lumMod val="75000"/>
                  </a:schemeClr>
                </a:solidFill>
                <a:latin typeface="+mn-lt"/>
              </a:rPr>
              <a:t>they use our birth center?</a:t>
            </a:r>
          </a:p>
        </p:txBody>
      </p:sp>
      <p:sp>
        <p:nvSpPr>
          <p:cNvPr id="32" name="Text Placeholder 6"/>
          <p:cNvSpPr txBox="1">
            <a:spLocks/>
          </p:cNvSpPr>
          <p:nvPr/>
        </p:nvSpPr>
        <p:spPr>
          <a:xfrm>
            <a:off x="6157318" y="2195775"/>
            <a:ext cx="2412891" cy="497413"/>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1200" b="1" dirty="0">
                <a:solidFill>
                  <a:schemeClr val="accent1"/>
                </a:solidFill>
                <a:latin typeface="+mn-lt"/>
              </a:rPr>
              <a:t>Q. </a:t>
            </a:r>
            <a:r>
              <a:rPr lang="en-US" sz="1200" b="1" dirty="0" smtClean="0">
                <a:solidFill>
                  <a:schemeClr val="accent1"/>
                </a:solidFill>
                <a:latin typeface="+mn-lt"/>
              </a:rPr>
              <a:t>	</a:t>
            </a:r>
            <a:r>
              <a:rPr lang="en-US" sz="1200" dirty="0" smtClean="0">
                <a:solidFill>
                  <a:schemeClr val="tx1">
                    <a:lumMod val="75000"/>
                  </a:schemeClr>
                </a:solidFill>
                <a:latin typeface="+mn-lt"/>
              </a:rPr>
              <a:t>Who </a:t>
            </a:r>
            <a:r>
              <a:rPr lang="en-US" sz="1200" dirty="0">
                <a:solidFill>
                  <a:schemeClr val="tx1">
                    <a:lumMod val="75000"/>
                  </a:schemeClr>
                </a:solidFill>
                <a:latin typeface="+mn-lt"/>
              </a:rPr>
              <a:t>is our target user?</a:t>
            </a:r>
          </a:p>
        </p:txBody>
      </p:sp>
      <p:sp>
        <p:nvSpPr>
          <p:cNvPr id="33" name="TextBox 32"/>
          <p:cNvSpPr txBox="1"/>
          <p:nvPr/>
        </p:nvSpPr>
        <p:spPr>
          <a:xfrm>
            <a:off x="257175" y="2711191"/>
            <a:ext cx="2908056" cy="461665"/>
          </a:xfrm>
          <a:prstGeom prst="rect">
            <a:avLst/>
          </a:prstGeom>
          <a:noFill/>
        </p:spPr>
        <p:txBody>
          <a:bodyPr wrap="square" rtlCol="0">
            <a:spAutoFit/>
          </a:bodyPr>
          <a:lstStyle/>
          <a:p>
            <a:pPr marL="457200" marR="0" lvl="0" indent="-446088" defTabSz="457189"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smtClean="0">
                <a:ln>
                  <a:noFill/>
                </a:ln>
                <a:solidFill>
                  <a:schemeClr val="accent1"/>
                </a:solidFill>
                <a:effectLst/>
                <a:uLnTx/>
                <a:uFillTx/>
                <a:latin typeface="Arial" charset="0"/>
                <a:ea typeface="Arial" charset="0"/>
                <a:cs typeface="Arial" charset="0"/>
              </a:rPr>
              <a:t>A. </a:t>
            </a:r>
            <a:r>
              <a:rPr kumimoji="0" lang="en-US" sz="1200" b="1" i="0" u="none" strike="noStrike" kern="1200" cap="none" spc="0" normalizeH="0" baseline="0" noProof="0" dirty="0" smtClean="0">
                <a:ln>
                  <a:noFill/>
                </a:ln>
                <a:solidFill>
                  <a:srgbClr val="E77707"/>
                </a:solidFill>
                <a:effectLst/>
                <a:uLnTx/>
                <a:uFillTx/>
                <a:latin typeface="Georgia"/>
                <a:ea typeface="+mn-ea"/>
                <a:cs typeface="+mn-cs"/>
              </a:rPr>
              <a:t>	</a:t>
            </a:r>
            <a:r>
              <a:rPr kumimoji="0" lang="en-US" sz="12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Yes</a:t>
            </a:r>
            <a:r>
              <a:rPr kumimoji="0" lang="en-US" sz="12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 In fact, 72% </a:t>
            </a:r>
            <a:r>
              <a:rPr kumimoji="0" lang="en-US" sz="12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would </a:t>
            </a:r>
            <a:r>
              <a:rPr kumimoji="0" lang="en-US" sz="12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consider partnering with a </a:t>
            </a:r>
            <a:r>
              <a:rPr kumimoji="0" lang="en-US" sz="1200" b="1"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midwife</a:t>
            </a:r>
            <a:r>
              <a:rPr kumimoji="0" lang="en-US" sz="12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a:t>
            </a:r>
          </a:p>
        </p:txBody>
      </p:sp>
      <p:sp>
        <p:nvSpPr>
          <p:cNvPr id="34" name="TextBox 33"/>
          <p:cNvSpPr txBox="1"/>
          <p:nvPr/>
        </p:nvSpPr>
        <p:spPr>
          <a:xfrm>
            <a:off x="3219523" y="2711191"/>
            <a:ext cx="2917429" cy="461665"/>
          </a:xfrm>
          <a:prstGeom prst="rect">
            <a:avLst/>
          </a:prstGeom>
          <a:noFill/>
        </p:spPr>
        <p:txBody>
          <a:bodyPr wrap="square" rtlCol="0">
            <a:spAutoFit/>
          </a:bodyPr>
          <a:lstStyle/>
          <a:p>
            <a:pPr marL="457200" marR="0" lvl="0" indent="-457200" defTabSz="457189" rtl="0" eaLnBrk="1" fontAlgn="auto" latinLnBrk="0" hangingPunct="1">
              <a:lnSpc>
                <a:spcPct val="100000"/>
              </a:lnSpc>
              <a:spcBef>
                <a:spcPts val="0"/>
              </a:spcBef>
              <a:spcAft>
                <a:spcPts val="0"/>
              </a:spcAft>
              <a:buClrTx/>
              <a:buSzTx/>
              <a:buFontTx/>
              <a:buNone/>
              <a:defRPr/>
            </a:pPr>
            <a:r>
              <a:rPr lang="en-US" sz="1200" b="1" dirty="0" smtClean="0">
                <a:solidFill>
                  <a:schemeClr val="accent1"/>
                </a:solidFill>
                <a:latin typeface="Arial" charset="0"/>
                <a:ea typeface="Arial" charset="0"/>
                <a:cs typeface="Arial" charset="0"/>
              </a:rPr>
              <a:t>A. </a:t>
            </a:r>
            <a:r>
              <a:rPr kumimoji="0" lang="en-US" sz="1200" b="1" i="0" u="none" strike="noStrike" kern="1200" cap="none" spc="0" normalizeH="0" baseline="0" noProof="0" dirty="0" smtClean="0">
                <a:ln>
                  <a:noFill/>
                </a:ln>
                <a:solidFill>
                  <a:srgbClr val="E77707"/>
                </a:solidFill>
                <a:effectLst/>
                <a:uLnTx/>
                <a:uFillTx/>
                <a:latin typeface="Georgia"/>
                <a:ea typeface="+mn-ea"/>
                <a:cs typeface="+mn-cs"/>
              </a:rPr>
              <a:t>	</a:t>
            </a:r>
            <a:r>
              <a:rPr kumimoji="0" lang="en-US" sz="12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Yes </a:t>
            </a:r>
            <a:r>
              <a:rPr kumimoji="0" lang="en-US" sz="12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 but only if it has a </a:t>
            </a:r>
            <a:r>
              <a:rPr kumimoji="0" lang="en-US" sz="1200" b="1"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NICU</a:t>
            </a:r>
            <a:r>
              <a:rPr kumimoji="0" lang="en-US" sz="12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 and is </a:t>
            </a:r>
            <a:r>
              <a:rPr kumimoji="0" lang="en-US" sz="1200" b="1"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connected</a:t>
            </a:r>
            <a:r>
              <a:rPr kumimoji="0" lang="en-US" sz="12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 to the hospital.</a:t>
            </a:r>
          </a:p>
        </p:txBody>
      </p:sp>
      <p:sp>
        <p:nvSpPr>
          <p:cNvPr id="35" name="TextBox 34"/>
          <p:cNvSpPr txBox="1"/>
          <p:nvPr/>
        </p:nvSpPr>
        <p:spPr>
          <a:xfrm>
            <a:off x="6157318" y="2711191"/>
            <a:ext cx="484484" cy="276999"/>
          </a:xfrm>
          <a:prstGeom prst="rect">
            <a:avLst/>
          </a:prstGeom>
          <a:noFill/>
        </p:spPr>
        <p:txBody>
          <a:bodyPr wrap="square" rtlCol="0">
            <a:spAutoFit/>
          </a:bodyPr>
          <a:lstStyle/>
          <a:p>
            <a:pPr marL="0" marR="0" lvl="0" indent="0" defTabSz="4571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Arial" charset="0"/>
                <a:ea typeface="Arial" charset="0"/>
                <a:cs typeface="Arial" charset="0"/>
              </a:rPr>
              <a:t>A. </a:t>
            </a:r>
            <a:endParaRPr kumimoji="0" lang="en-US" sz="1200" b="0" i="0" u="none" strike="noStrike" kern="1200" cap="none" spc="0" normalizeH="0" baseline="0" noProof="0" dirty="0">
              <a:ln>
                <a:noFill/>
              </a:ln>
              <a:solidFill>
                <a:schemeClr val="accent1"/>
              </a:solidFill>
              <a:effectLst/>
              <a:uLnTx/>
              <a:uFillTx/>
              <a:latin typeface="Arial" charset="0"/>
              <a:ea typeface="Arial" charset="0"/>
              <a:cs typeface="Arial" charset="0"/>
            </a:endParaRPr>
          </a:p>
        </p:txBody>
      </p:sp>
      <p:sp>
        <p:nvSpPr>
          <p:cNvPr id="42" name="TextBox 41"/>
          <p:cNvSpPr txBox="1"/>
          <p:nvPr/>
        </p:nvSpPr>
        <p:spPr>
          <a:xfrm>
            <a:off x="6607332" y="2711191"/>
            <a:ext cx="2348001" cy="830997"/>
          </a:xfrm>
          <a:prstGeom prst="rect">
            <a:avLst/>
          </a:prstGeom>
          <a:noFill/>
        </p:spPr>
        <p:txBody>
          <a:bodyPr wrap="square" rtlCol="0">
            <a:spAutoFit/>
          </a:bodyPr>
          <a:lstStyle/>
          <a:p>
            <a:pPr marL="171450" marR="0" lvl="0" indent="-171450" defTabSz="457189"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Focused</a:t>
            </a:r>
            <a:r>
              <a:rPr kumimoji="0" lang="en-US" sz="1200" b="0" i="0" u="none" strike="noStrike" kern="1200" cap="none" spc="0" normalizeH="0" noProof="0" dirty="0" smtClean="0">
                <a:ln>
                  <a:noFill/>
                </a:ln>
                <a:solidFill>
                  <a:schemeClr val="tx1">
                    <a:lumMod val="75000"/>
                  </a:schemeClr>
                </a:solidFill>
                <a:effectLst/>
                <a:uLnTx/>
                <a:uFillTx/>
                <a:latin typeface="Arial" panose="020B0604020202020204" pitchFamily="34" charset="0"/>
                <a:ea typeface="+mn-ea"/>
                <a:cs typeface="Arial" panose="020B0604020202020204" pitchFamily="34" charset="0"/>
              </a:rPr>
              <a:t> on mental wellbeing in pregnancy</a:t>
            </a:r>
          </a:p>
          <a:p>
            <a:pPr marL="171450" indent="-171450" defTabSz="457189">
              <a:buFont typeface="Arial" charset="0"/>
              <a:buChar char="•"/>
              <a:defRPr/>
            </a:pPr>
            <a:r>
              <a:rPr lang="en-US" sz="1200" dirty="0">
                <a:solidFill>
                  <a:schemeClr val="tx1">
                    <a:lumMod val="75000"/>
                  </a:schemeClr>
                </a:solidFill>
                <a:latin typeface="Arial" panose="020B0604020202020204" pitchFamily="34" charset="0"/>
                <a:cs typeface="Arial" panose="020B0604020202020204" pitchFamily="34" charset="0"/>
              </a:rPr>
              <a:t>Open to holistic care</a:t>
            </a:r>
          </a:p>
          <a:p>
            <a:pPr marL="171450" marR="0" lvl="0" indent="-171450" defTabSz="457189" rtl="0" eaLnBrk="1" fontAlgn="auto" latinLnBrk="0" hangingPunct="1">
              <a:lnSpc>
                <a:spcPct val="100000"/>
              </a:lnSpc>
              <a:spcBef>
                <a:spcPts val="0"/>
              </a:spcBef>
              <a:spcAft>
                <a:spcPts val="0"/>
              </a:spcAft>
              <a:buClrTx/>
              <a:buSzTx/>
              <a:buFont typeface="Arial" charset="0"/>
              <a:buChar char="•"/>
              <a:tabLst/>
              <a:defRPr/>
            </a:pPr>
            <a:r>
              <a:rPr lang="en-US" sz="1200" baseline="0" dirty="0" smtClean="0">
                <a:solidFill>
                  <a:schemeClr val="tx1">
                    <a:lumMod val="75000"/>
                  </a:schemeClr>
                </a:solidFill>
                <a:latin typeface="Arial" panose="020B0604020202020204" pitchFamily="34" charset="0"/>
                <a:cs typeface="Arial" panose="020B0604020202020204" pitchFamily="34" charset="0"/>
              </a:rPr>
              <a:t>Skews</a:t>
            </a:r>
            <a:r>
              <a:rPr lang="en-US" sz="1200" dirty="0" smtClean="0">
                <a:solidFill>
                  <a:schemeClr val="tx1">
                    <a:lumMod val="75000"/>
                  </a:schemeClr>
                </a:solidFill>
                <a:latin typeface="Arial" panose="020B0604020202020204" pitchFamily="34" charset="0"/>
                <a:cs typeface="Arial" panose="020B0604020202020204" pitchFamily="34" charset="0"/>
              </a:rPr>
              <a:t> older</a:t>
            </a:r>
          </a:p>
        </p:txBody>
      </p:sp>
      <p:pic>
        <p:nvPicPr>
          <p:cNvPr id="43" name="Picture 64" descr="C:\Users\Kelly\Downloads\My SecuriSync\NRC Health\Icons\EMF\Icon-template_60px_Master_2 (2)_Alig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76" y="3790873"/>
            <a:ext cx="4494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1" descr="C:\Users\Kelly\Downloads\My SecuriSync\NRC Health\Icons\EMF\Icon-template_60px_Master_2 (2)_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077" y="3790873"/>
            <a:ext cx="46512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693634" y="3790873"/>
            <a:ext cx="457200" cy="457200"/>
          </a:xfrm>
          <a:prstGeom prst="rect">
            <a:avLst/>
          </a:prstGeom>
        </p:spPr>
      </p:pic>
      <p:cxnSp>
        <p:nvCxnSpPr>
          <p:cNvPr id="29" name="Straight Arrow Connector 28"/>
          <p:cNvCxnSpPr/>
          <p:nvPr/>
        </p:nvCxnSpPr>
        <p:spPr>
          <a:xfrm>
            <a:off x="646872" y="2275263"/>
            <a:ext cx="0" cy="196596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02198" y="2275263"/>
            <a:ext cx="0" cy="196596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551097" y="2275263"/>
            <a:ext cx="0" cy="1965960"/>
          </a:xfrm>
          <a:prstGeom prst="straightConnector1">
            <a:avLst/>
          </a:prstGeom>
          <a:ln>
            <a:solidFill>
              <a:schemeClr val="bg2"/>
            </a:solidFill>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0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NRC-Health_Them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Health_Theme" id="{8042D38C-AC65-B840-AAF1-70B01CC0A635}" vid="{CF29FF5F-779D-E340-A9CA-880F4CE89E38}"/>
    </a:ext>
  </a:extLst>
</a:theme>
</file>

<file path=ppt/theme/theme2.xml><?xml version="1.0" encoding="utf-8"?>
<a:theme xmlns:a="http://schemas.openxmlformats.org/drawingml/2006/main" name="NRC_PPT_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0AEEEB6C-84D4-0341-B2BE-D2904000CCAC}" vid="{9961FEEC-FE3F-7548-A35B-079D5144E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NRC-Health_Theme</Template>
  <TotalTime>10281</TotalTime>
  <Words>798</Words>
  <Application>Microsoft Office PowerPoint</Application>
  <PresentationFormat>Custom</PresentationFormat>
  <Paragraphs>130</Paragraphs>
  <Slides>8</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vt:i4>
      </vt:variant>
    </vt:vector>
  </HeadingPairs>
  <TitlesOfParts>
    <vt:vector size="22" baseType="lpstr">
      <vt:lpstr>맑은 고딕</vt:lpstr>
      <vt:lpstr>.LucidaGrandeUI</vt:lpstr>
      <vt:lpstr>AppleSymbols</vt:lpstr>
      <vt:lpstr>Arial</vt:lpstr>
      <vt:lpstr>Arial Hebrew</vt:lpstr>
      <vt:lpstr>Arial Regular</vt:lpstr>
      <vt:lpstr>Calibri</vt:lpstr>
      <vt:lpstr>Georgia</vt:lpstr>
      <vt:lpstr>HiraMinProN-W3</vt:lpstr>
      <vt:lpstr>Symbol</vt:lpstr>
      <vt:lpstr>Times New Roman</vt:lpstr>
      <vt:lpstr>Wingdings</vt:lpstr>
      <vt:lpstr>NRC-Health_Theme</vt:lpstr>
      <vt:lpstr>NRC_PPT_Slide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Zach Zobel</cp:lastModifiedBy>
  <cp:revision>90</cp:revision>
  <dcterms:created xsi:type="dcterms:W3CDTF">2017-11-20T22:31:50Z</dcterms:created>
  <dcterms:modified xsi:type="dcterms:W3CDTF">2018-01-30T17:31:38Z</dcterms:modified>
</cp:coreProperties>
</file>