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2" r:id="rId2"/>
    <p:sldMasterId id="2147483683" r:id="rId3"/>
  </p:sldMasterIdLst>
  <p:notesMasterIdLst>
    <p:notesMasterId r:id="rId5"/>
  </p:notesMasterIdLst>
  <p:sldIdLst>
    <p:sldId id="36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72007" autoAdjust="0"/>
  </p:normalViewPr>
  <p:slideViewPr>
    <p:cSldViewPr snapToGrid="0">
      <p:cViewPr varScale="1">
        <p:scale>
          <a:sx n="52" d="100"/>
          <a:sy n="52" d="100"/>
        </p:scale>
        <p:origin x="12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Charko" userId="52fce4de-3c4e-4c36-b4ab-91555a4b423d" providerId="ADAL" clId="{F6B32EBF-E896-4889-BAA4-A25F85693FC0}"/>
    <pc:docChg chg="delSld">
      <pc:chgData name="Megan Charko" userId="52fce4de-3c4e-4c36-b4ab-91555a4b423d" providerId="ADAL" clId="{F6B32EBF-E896-4889-BAA4-A25F85693FC0}" dt="2018-06-13T20:00:34.150" v="0" actId="2696"/>
      <pc:docMkLst>
        <pc:docMk/>
      </pc:docMkLst>
      <pc:sldChg chg="del">
        <pc:chgData name="Megan Charko" userId="52fce4de-3c4e-4c36-b4ab-91555a4b423d" providerId="ADAL" clId="{F6B32EBF-E896-4889-BAA4-A25F85693FC0}" dt="2018-06-13T20:00:34.150" v="0" actId="2696"/>
        <pc:sldMkLst>
          <pc:docMk/>
          <pc:sldMk cId="1039600630" sldId="3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0AFA1-8111-440C-A88E-F7DAB8104C2E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F1520-BA7D-40AE-BA87-5E0EED4F3A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27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8F5F82-5048-504B-A26C-93852C1E7B68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NRC Health - Real-time Solution Webinar 5.24.2017</a:t>
            </a:r>
          </a:p>
        </p:txBody>
      </p:sp>
    </p:spTree>
    <p:extLst>
      <p:ext uri="{BB962C8B-B14F-4D97-AF65-F5344CB8AC3E}">
        <p14:creationId xmlns:p14="http://schemas.microsoft.com/office/powerpoint/2010/main" val="225931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6055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8/2/2018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607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417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90763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868312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437808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5595577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17787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42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99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20649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4159099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8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8/2/2018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9036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55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38666" y="2"/>
            <a:ext cx="11548532" cy="1451820"/>
          </a:xfrm>
        </p:spPr>
        <p:txBody>
          <a:bodyPr lIns="0" tIns="274320" rIns="0" bIns="182880" anchor="t"/>
          <a:lstStyle>
            <a:lvl1pPr marL="0" indent="0">
              <a:buNone/>
              <a:defRPr>
                <a:solidFill>
                  <a:schemeClr val="tx1">
                    <a:lumMod val="75000"/>
                  </a:schemeClr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89" indent="0">
              <a:buNone/>
              <a:defRPr/>
            </a:lvl2pPr>
            <a:lvl3pPr marL="1216976" indent="0">
              <a:buNone/>
              <a:defRPr/>
            </a:lvl3pPr>
            <a:lvl4pPr marL="1825465" indent="0">
              <a:buNone/>
              <a:defRPr/>
            </a:lvl4pPr>
            <a:lvl5pPr marL="2433952" indent="0">
              <a:buNone/>
              <a:defRPr/>
            </a:lvl5pPr>
          </a:lstStyle>
          <a:p>
            <a:pPr lvl="0"/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 kern="600" spc="133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0478FB60-BB58-4313-84F5-78E6F68E1565}" type="datetime4">
              <a:rPr lang="en-US"/>
              <a:pPr>
                <a:defRPr/>
              </a:pPr>
              <a:t>August 2, 2018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r" eaLnBrk="0" fontAlgn="base" hangingPunct="0">
              <a:spcBef>
                <a:spcPct val="0"/>
              </a:spcBef>
              <a:spcAft>
                <a:spcPct val="0"/>
              </a:spcAft>
              <a:defRPr sz="798">
                <a:solidFill>
                  <a:srgbClr val="75787B">
                    <a:tint val="75000"/>
                  </a:srgbClr>
                </a:solidFill>
                <a:latin typeface="Arial Regular"/>
                <a:ea typeface="MS PGothic" panose="020B0600070205080204" pitchFamily="34" charset="-128"/>
                <a:cs typeface="Arial Regular"/>
              </a:defRPr>
            </a:lvl1pPr>
          </a:lstStyle>
          <a:p>
            <a:pPr>
              <a:defRPr/>
            </a:pPr>
            <a:fld id="{8ED9E92B-F78A-40D1-A75D-4CCB6CDBF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3979677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B4DDC87B-77C3-E242-9D54-C384D44412E7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1712744"/>
            <a:ext cx="11582400" cy="182409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688549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82BF8D61-191F-9C40-AECE-FD33941FB8A4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2"/>
            <a:ext cx="11582400" cy="5724939"/>
          </a:xfrm>
        </p:spPr>
        <p:txBody>
          <a:bodyPr tIns="182880" bIns="274320"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2593690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65047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2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59"/>
            </a:lvl1pPr>
            <a:lvl2pPr>
              <a:defRPr sz="3727"/>
            </a:lvl2pPr>
            <a:lvl3pPr>
              <a:defRPr sz="3194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214217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3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2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257453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8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27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800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27"/>
            </a:lvl1pPr>
            <a:lvl2pPr>
              <a:defRPr sz="3194"/>
            </a:lvl2pPr>
            <a:lvl3pPr>
              <a:defRPr sz="2662"/>
            </a:lvl3pPr>
            <a:lvl4pPr>
              <a:defRPr sz="2662"/>
            </a:lvl4pPr>
            <a:lvl5pPr>
              <a:defRPr sz="2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2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702485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4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29">
                <a:solidFill>
                  <a:srgbClr val="75787B"/>
                </a:solidFill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4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2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8881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2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630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4EC81867-FDA1-8942-93C7-D4A3C6ACDEA8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9" y="1451819"/>
            <a:ext cx="11582400" cy="4506867"/>
          </a:xfrm>
        </p:spPr>
        <p:txBody>
          <a:bodyPr wrap="square" t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3161566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8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>
              <a:buFontTx/>
              <a:buNone/>
              <a:defRPr/>
            </a:lvl2pPr>
            <a:lvl3pPr marL="1216945" indent="0">
              <a:buFontTx/>
              <a:buNone/>
              <a:defRPr/>
            </a:lvl3pPr>
            <a:lvl4pPr marL="1825418" indent="0">
              <a:buFontTx/>
              <a:buNone/>
              <a:defRPr/>
            </a:lvl4pPr>
            <a:lvl5pPr marL="2433891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2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29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8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6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3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2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0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59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7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56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8473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6945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5418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3891" indent="0">
              <a:buNone/>
              <a:defRPr sz="5856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6091211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2396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F247E-D950-4AF4-A6FD-7C32CCB52ED1}" type="datetimeFigureOut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8/2/2018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608473"/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B12AE-CEBD-4519-8E50-EAD63410FB2E}" type="slidenum">
              <a:rPr lang="en-US" smtClean="0">
                <a:solidFill>
                  <a:srgbClr val="181A7D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181A7D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3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1FD8F118-E09D-6D45-8AFC-B5D672E26A8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04797" y="1451819"/>
            <a:ext cx="5791203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2"/>
          </p:nvPr>
        </p:nvSpPr>
        <p:spPr>
          <a:xfrm>
            <a:off x="6096001" y="1451819"/>
            <a:ext cx="5791199" cy="4506867"/>
          </a:xfrm>
        </p:spPr>
        <p:txBody>
          <a:bodyPr wrap="square" tIns="274320" rIns="274320" bIns="274320" anchor="ctr">
            <a:normAutofit/>
          </a:bodyPr>
          <a:lstStyle>
            <a:lvl1pPr>
              <a:defRPr sz="4263"/>
            </a:lvl1pPr>
            <a:lvl2pPr>
              <a:defRPr sz="3730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2858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 Objec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104707" y="1651260"/>
            <a:ext cx="5782492" cy="974458"/>
          </a:xfrm>
        </p:spPr>
        <p:txBody>
          <a:bodyPr tIns="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13512" y="1651260"/>
            <a:ext cx="5477691" cy="4303759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664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Content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709091E4-FB5F-7049-9A67-D7E8428248AD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87177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+ Sub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E01DC-D023-2444-AC1B-7B91572F9D6B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7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104707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9"/>
          </p:nvPr>
        </p:nvSpPr>
        <p:spPr>
          <a:xfrm>
            <a:off x="6104707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304799" y="1651260"/>
            <a:ext cx="5782492" cy="974458"/>
          </a:xfrm>
        </p:spPr>
        <p:txBody>
          <a:bodyPr tIns="0" rIns="274320" bIns="0" anchor="b" anchorCtr="0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3730">
                <a:solidFill>
                  <a:srgbClr val="ED8B00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21"/>
          </p:nvPr>
        </p:nvSpPr>
        <p:spPr>
          <a:xfrm>
            <a:off x="304799" y="2625717"/>
            <a:ext cx="5782491" cy="3332968"/>
          </a:xfrm>
        </p:spPr>
        <p:txBody>
          <a:bodyPr wrap="square" tIns="91440" rIns="274320" bIns="0" anchor="t" anchorCtr="0">
            <a:normAutofit/>
          </a:bodyPr>
          <a:lstStyle>
            <a:lvl1pPr>
              <a:defRPr sz="3730"/>
            </a:lvl1pPr>
            <a:lvl2pPr>
              <a:defRPr sz="3197"/>
            </a:lvl2pPr>
            <a:lvl3pPr>
              <a:defRPr sz="2664"/>
            </a:lvl3pPr>
            <a:lvl4pPr>
              <a:defRPr sz="2664"/>
            </a:lvl4pPr>
            <a:lvl5pPr>
              <a:defRPr sz="2664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04800" y="233625"/>
            <a:ext cx="11582400" cy="121807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4796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98832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Object Fe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15" name="Content Placeholder 15"/>
          <p:cNvSpPr>
            <a:spLocks noGrp="1"/>
          </p:cNvSpPr>
          <p:nvPr>
            <p:ph sz="quarter" idx="18" hasCustomPrompt="1"/>
          </p:nvPr>
        </p:nvSpPr>
        <p:spPr>
          <a:xfrm>
            <a:off x="3344095" y="725793"/>
            <a:ext cx="8847904" cy="501987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31">
                <a:solidFill>
                  <a:srgbClr val="75787B"/>
                </a:solidFill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/>
              <a:t>Content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3" y="725792"/>
            <a:ext cx="2709331" cy="5019871"/>
          </a:xfrm>
        </p:spPr>
        <p:txBody>
          <a:bodyPr lIns="0" rIns="0" bIns="182880" anchor="ctr" anchorCtr="0">
            <a:normAutofit/>
          </a:bodyPr>
          <a:lstStyle>
            <a:lvl1pPr marL="0" indent="0">
              <a:buFontTx/>
              <a:buNone/>
              <a:defRPr sz="2664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9213841-CD5A-4249-8813-613F81D2C9F0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5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857" t="859" r="857" b="666"/>
          <a:stretch/>
        </p:blipFill>
        <p:spPr>
          <a:xfrm>
            <a:off x="1" y="3"/>
            <a:ext cx="12191999" cy="233622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FE2E3E36-2CC1-8640-A7F2-D0D5413DD43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1765782"/>
            <a:ext cx="11582400" cy="363730"/>
          </a:xfr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1199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>
              <a:buFontTx/>
              <a:buNone/>
              <a:defRPr/>
            </a:lvl2pPr>
            <a:lvl3pPr marL="1218072" indent="0">
              <a:buFontTx/>
              <a:buNone/>
              <a:defRPr/>
            </a:lvl3pPr>
            <a:lvl4pPr marL="1827108" indent="0">
              <a:buFontTx/>
              <a:buNone/>
              <a:defRPr/>
            </a:lvl4pPr>
            <a:lvl5pPr marL="2436144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799" y="4112381"/>
            <a:ext cx="11532408" cy="889423"/>
          </a:xfrm>
        </p:spPr>
        <p:txBody>
          <a:bodyPr anchor="t">
            <a:normAutofit/>
          </a:bodyPr>
          <a:lstStyle>
            <a:lvl1pPr marL="0" indent="0" algn="l">
              <a:buNone/>
              <a:defRPr sz="213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6090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7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6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5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3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2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2129512"/>
            <a:ext cx="11582400" cy="17053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5861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609036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1218072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827108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2436144" indent="0">
              <a:buNone/>
              <a:defRPr sz="5861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</a:lstStyle>
          <a:p>
            <a:pPr lvl="0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7922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45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799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6677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2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9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9036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9036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03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94" r:id="rId11"/>
  </p:sldLayoutIdLst>
  <p:hf hdr="0" ftr="0" dt="0"/>
  <p:txStyles>
    <p:titleStyle>
      <a:lvl1pPr algn="l" defTabSz="1218072" rtl="0" eaLnBrk="1" latinLnBrk="0" hangingPunct="1">
        <a:spcBef>
          <a:spcPct val="0"/>
        </a:spcBef>
        <a:buNone/>
        <a:defRPr sz="4796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777" indent="-456777" algn="l" defTabSz="1218072" rtl="0" eaLnBrk="1" latinLnBrk="0" hangingPunct="1">
        <a:spcBef>
          <a:spcPct val="20000"/>
        </a:spcBef>
        <a:buFont typeface="Arial" pitchFamily="34" charset="0"/>
        <a:buChar char="•"/>
        <a:defRPr sz="4263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9684" indent="-380648" algn="l" defTabSz="1218072" rtl="0" eaLnBrk="1" latinLnBrk="0" hangingPunct="1">
        <a:spcBef>
          <a:spcPct val="20000"/>
        </a:spcBef>
        <a:buFont typeface="Arial" pitchFamily="34" charset="0"/>
        <a:buChar char="–"/>
        <a:defRPr sz="3730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2590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319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31626" indent="-304518" algn="l" defTabSz="1218072" rtl="0" eaLnBrk="1" latinLnBrk="0" hangingPunct="1">
        <a:spcBef>
          <a:spcPct val="20000"/>
        </a:spcBef>
        <a:buFont typeface="AppleSymbols" charset="0"/>
        <a:buChar char="⎼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40663" indent="-304518" algn="l" defTabSz="1218072" rtl="0" eaLnBrk="1" latinLnBrk="0" hangingPunct="1">
        <a:spcBef>
          <a:spcPct val="20000"/>
        </a:spcBef>
        <a:buFont typeface="HiraMinProN-W3" charset="-128"/>
        <a:buChar char="・"/>
        <a:defRPr sz="266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9699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6pPr>
      <a:lvl7pPr marL="3958735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7pPr>
      <a:lvl8pPr marL="4567771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8pPr>
      <a:lvl9pPr marL="5176807" indent="-304518" algn="l" defTabSz="1218072" rtl="0" eaLnBrk="1" latinLnBrk="0" hangingPunct="1">
        <a:spcBef>
          <a:spcPct val="20000"/>
        </a:spcBef>
        <a:buFont typeface="Arial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1pPr>
      <a:lvl2pPr marL="609036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218072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4pPr>
      <a:lvl5pPr marL="2436144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5pPr>
      <a:lvl6pPr marL="3045181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6pPr>
      <a:lvl7pPr marL="3654217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7pPr>
      <a:lvl8pPr marL="4263253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8pPr>
      <a:lvl9pPr marL="4872289" algn="l" defTabSz="1218072" rtl="0" eaLnBrk="1" latinLnBrk="0" hangingPunct="1">
        <a:defRPr sz="23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799" y="233625"/>
            <a:ext cx="11582400" cy="1184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1" y="1677056"/>
            <a:ext cx="11582399" cy="4242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86678" y="6345050"/>
            <a:ext cx="585460" cy="37876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 flipH="1">
            <a:off x="0" y="6237994"/>
            <a:ext cx="12192000" cy="0"/>
          </a:xfrm>
          <a:prstGeom prst="line">
            <a:avLst/>
          </a:prstGeom>
          <a:ln w="9525" cmpd="sng">
            <a:solidFill>
              <a:srgbClr val="C7C1B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374741" y="6371769"/>
            <a:ext cx="2844800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 kern="600" spc="133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47F4C4CC-D40A-4848-B393-1A27C4DE8991}" type="datetime4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August 2, 2018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58223" y="6371769"/>
            <a:ext cx="478975" cy="364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98">
                <a:solidFill>
                  <a:schemeClr val="tx1">
                    <a:tint val="75000"/>
                  </a:schemeClr>
                </a:solidFill>
                <a:latin typeface="Arial Regular"/>
                <a:cs typeface="Arial Regular"/>
              </a:defRPr>
            </a:lvl1pPr>
          </a:lstStyle>
          <a:p>
            <a:pPr defTabSz="608473"/>
            <a:fld id="{54637A5F-2DAE-B642-9933-0C0B9D2C0F12}" type="slidenum">
              <a:rPr lang="en-US" smtClean="0">
                <a:solidFill>
                  <a:srgbClr val="75787B">
                    <a:tint val="75000"/>
                  </a:srgbClr>
                </a:solidFill>
              </a:rPr>
              <a:pPr defTabSz="608473"/>
              <a:t>‹#›</a:t>
            </a:fld>
            <a:endParaRPr lang="en-US" dirty="0">
              <a:solidFill>
                <a:srgbClr val="75787B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14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</p:sldLayoutIdLst>
  <p:hf hdr="0" ftr="0" dt="0"/>
  <p:txStyles>
    <p:titleStyle>
      <a:lvl1pPr algn="l" defTabSz="1216945" rtl="0" eaLnBrk="1" latinLnBrk="0" hangingPunct="1">
        <a:spcBef>
          <a:spcPct val="0"/>
        </a:spcBef>
        <a:buNone/>
        <a:defRPr sz="4792" kern="1200">
          <a:solidFill>
            <a:srgbClr val="ED8B00"/>
          </a:solidFill>
          <a:latin typeface="Georgia" charset="0"/>
          <a:ea typeface="Georgia" charset="0"/>
          <a:cs typeface="Georgia" charset="0"/>
        </a:defRPr>
      </a:lvl1pPr>
    </p:titleStyle>
    <p:bodyStyle>
      <a:lvl1pPr marL="456355" indent="-456355" algn="l" defTabSz="1216945" rtl="0" eaLnBrk="1" latinLnBrk="0" hangingPunct="1">
        <a:spcBef>
          <a:spcPct val="20000"/>
        </a:spcBef>
        <a:buFont typeface="Arial" pitchFamily="34" charset="0"/>
        <a:buChar char="•"/>
        <a:defRPr sz="4259" kern="1200">
          <a:solidFill>
            <a:srgbClr val="75787B"/>
          </a:solidFill>
          <a:latin typeface="Arial" charset="0"/>
          <a:ea typeface="Arial" charset="0"/>
          <a:cs typeface="Arial" charset="0"/>
        </a:defRPr>
      </a:lvl1pPr>
      <a:lvl2pPr marL="988769" indent="-380296" algn="l" defTabSz="1216945" rtl="0" eaLnBrk="1" latinLnBrk="0" hangingPunct="1">
        <a:spcBef>
          <a:spcPct val="20000"/>
        </a:spcBef>
        <a:buFont typeface="Arial" pitchFamily="34" charset="0"/>
        <a:buChar char="–"/>
        <a:defRPr sz="3727" kern="1200">
          <a:solidFill>
            <a:srgbClr val="75787B"/>
          </a:solidFill>
          <a:latin typeface="Arial" charset="0"/>
          <a:ea typeface="Arial" charset="0"/>
          <a:cs typeface="Arial" charset="0"/>
        </a:defRPr>
      </a:lvl2pPr>
      <a:lvl3pPr marL="1521182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3194" kern="1200">
          <a:solidFill>
            <a:srgbClr val="75787B"/>
          </a:solidFill>
          <a:latin typeface="Arial" charset="0"/>
          <a:ea typeface="Arial" charset="0"/>
          <a:cs typeface="Arial" charset="0"/>
        </a:defRPr>
      </a:lvl3pPr>
      <a:lvl4pPr marL="2129655" indent="-304237" algn="l" defTabSz="1216945" rtl="0" eaLnBrk="1" latinLnBrk="0" hangingPunct="1">
        <a:spcBef>
          <a:spcPct val="20000"/>
        </a:spcBef>
        <a:buFont typeface="AppleSymbols" charset="0"/>
        <a:buChar char="⎼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4pPr>
      <a:lvl5pPr marL="2738128" indent="-304237" algn="l" defTabSz="1216945" rtl="0" eaLnBrk="1" latinLnBrk="0" hangingPunct="1">
        <a:spcBef>
          <a:spcPct val="20000"/>
        </a:spcBef>
        <a:buFont typeface="HiraMinProN-W3" charset="-128"/>
        <a:buChar char="・"/>
        <a:defRPr sz="2662" kern="1200">
          <a:solidFill>
            <a:srgbClr val="75787B"/>
          </a:solidFill>
          <a:latin typeface="Arial" charset="0"/>
          <a:ea typeface="Arial" charset="0"/>
          <a:cs typeface="Arial" charset="0"/>
        </a:defRPr>
      </a:lvl5pPr>
      <a:lvl6pPr marL="3346600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6pPr>
      <a:lvl7pPr marL="3955073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7pPr>
      <a:lvl8pPr marL="4563545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8pPr>
      <a:lvl9pPr marL="5172018" indent="-304237" algn="l" defTabSz="1216945" rtl="0" eaLnBrk="1" latinLnBrk="0" hangingPunct="1">
        <a:spcBef>
          <a:spcPct val="20000"/>
        </a:spcBef>
        <a:buFont typeface="Arial" pitchFamily="34" charset="0"/>
        <a:buChar char="•"/>
        <a:defRPr sz="2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473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694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5418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3891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2365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0837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59310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67782" algn="l" defTabSz="121694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3781EDE-7D5F-F14F-91A5-53DFBBB38F7D}"/>
              </a:ext>
            </a:extLst>
          </p:cNvPr>
          <p:cNvSpPr/>
          <p:nvPr/>
        </p:nvSpPr>
        <p:spPr>
          <a:xfrm>
            <a:off x="369557" y="2142474"/>
            <a:ext cx="9549548" cy="1218071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502442" indent="-502442" defTabSz="457189">
              <a:lnSpc>
                <a:spcPct val="110000"/>
              </a:lnSpc>
              <a:spcAft>
                <a:spcPts val="799"/>
              </a:spcAft>
              <a:buBlip>
                <a:blip r:embed="rId3"/>
              </a:buBlip>
            </a:pP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Physicians were seeing more than 20 patients a day, but only a handful of responses</a:t>
            </a:r>
          </a:p>
          <a:p>
            <a:pPr marL="502442" indent="-502442" defTabSz="457189">
              <a:lnSpc>
                <a:spcPct val="110000"/>
              </a:lnSpc>
              <a:spcAft>
                <a:spcPts val="799"/>
              </a:spcAft>
              <a:buBlip>
                <a:blip r:embed="rId3"/>
              </a:buBlip>
            </a:pP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Lack of responses created lack of confidence in the data </a:t>
            </a:r>
          </a:p>
          <a:p>
            <a:pPr marL="502442" indent="-502442" defTabSz="457189">
              <a:lnSpc>
                <a:spcPct val="110000"/>
              </a:lnSpc>
              <a:spcAft>
                <a:spcPts val="799"/>
              </a:spcAft>
              <a:buBlip>
                <a:blip r:embed="rId3"/>
              </a:buBlip>
            </a:pP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One of the best public health systems and 3</a:t>
            </a:r>
            <a:r>
              <a:rPr lang="en-US" baseline="30000" dirty="0">
                <a:solidFill>
                  <a:srgbClr val="75787B">
                    <a:lumMod val="75000"/>
                  </a:srgbClr>
                </a:solidFill>
              </a:rPr>
              <a:t>rd</a:t>
            </a: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 largest safety net hospital – 60% of patients are uninsured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DBC58DA-47C2-B548-A0FF-2E17EACA3A71}"/>
              </a:ext>
            </a:extLst>
          </p:cNvPr>
          <p:cNvSpPr txBox="1"/>
          <p:nvPr/>
        </p:nvSpPr>
        <p:spPr>
          <a:xfrm>
            <a:off x="322033" y="3674518"/>
            <a:ext cx="3654216" cy="540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OUTCOMES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8DBE755-3E6A-B646-9723-6907F28E64D6}"/>
              </a:ext>
            </a:extLst>
          </p:cNvPr>
          <p:cNvSpPr txBox="1"/>
          <p:nvPr/>
        </p:nvSpPr>
        <p:spPr>
          <a:xfrm>
            <a:off x="6096000" y="4355121"/>
            <a:ext cx="234242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defTabSz="1218072"/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Returns in one year </a:t>
            </a:r>
            <a:r>
              <a:rPr lang="en-US" b="1" dirty="0">
                <a:solidFill>
                  <a:srgbClr val="75787B">
                    <a:lumMod val="75000"/>
                  </a:srgbClr>
                </a:solidFill>
              </a:rPr>
              <a:t>before</a:t>
            </a: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 Real-time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00A0BD-DBF3-EC4D-B3A0-75EAA14A3CB0}"/>
              </a:ext>
            </a:extLst>
          </p:cNvPr>
          <p:cNvSpPr/>
          <p:nvPr/>
        </p:nvSpPr>
        <p:spPr>
          <a:xfrm>
            <a:off x="596987" y="4355121"/>
            <a:ext cx="2247478" cy="369332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Uninsured Population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F43A9E6-7801-C743-9068-12C935F7403F}"/>
              </a:ext>
            </a:extLst>
          </p:cNvPr>
          <p:cNvSpPr txBox="1"/>
          <p:nvPr/>
        </p:nvSpPr>
        <p:spPr>
          <a:xfrm>
            <a:off x="9135373" y="4944758"/>
            <a:ext cx="2155892" cy="11480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7200" dirty="0">
                <a:solidFill>
                  <a:srgbClr val="00A3E0"/>
                </a:solidFill>
                <a:ea typeface="Arial" charset="0"/>
                <a:cs typeface="Arial" charset="0"/>
              </a:rPr>
              <a:t>95%</a:t>
            </a:r>
            <a:endParaRPr lang="en-US" sz="7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902B43D-00D0-644A-BECE-DFE098720528}"/>
              </a:ext>
            </a:extLst>
          </p:cNvPr>
          <p:cNvSpPr/>
          <p:nvPr/>
        </p:nvSpPr>
        <p:spPr>
          <a:xfrm>
            <a:off x="9135373" y="4350284"/>
            <a:ext cx="3052441" cy="646331"/>
          </a:xfrm>
          <a:prstGeom prst="rect">
            <a:avLst/>
          </a:prstGeom>
        </p:spPr>
        <p:txBody>
          <a:bodyPr wrap="square" lIns="0" rIns="0" anchor="ctr">
            <a:sp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Diabetic HbA1c testing increased to 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58FD260-0B73-324A-ABD3-AEFDCEEB2797}"/>
              </a:ext>
            </a:extLst>
          </p:cNvPr>
          <p:cNvSpPr txBox="1"/>
          <p:nvPr/>
        </p:nvSpPr>
        <p:spPr>
          <a:xfrm>
            <a:off x="745541" y="4810561"/>
            <a:ext cx="2205176" cy="131076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200" dirty="0">
                <a:solidFill>
                  <a:srgbClr val="00A3E0"/>
                </a:solidFill>
                <a:ea typeface="Arial" charset="0"/>
                <a:cs typeface="Arial" charset="0"/>
              </a:rPr>
              <a:t>60%</a:t>
            </a:r>
            <a:endParaRPr lang="en-US" sz="7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1176423-79C5-EB44-AD75-C439D54DBAA0}"/>
              </a:ext>
            </a:extLst>
          </p:cNvPr>
          <p:cNvSpPr txBox="1"/>
          <p:nvPr/>
        </p:nvSpPr>
        <p:spPr>
          <a:xfrm>
            <a:off x="6096000" y="5234659"/>
            <a:ext cx="259942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Returns in one year </a:t>
            </a:r>
            <a:r>
              <a:rPr lang="en-US" b="1" dirty="0">
                <a:solidFill>
                  <a:srgbClr val="75787B">
                    <a:lumMod val="75000"/>
                  </a:srgbClr>
                </a:solidFill>
              </a:rPr>
              <a:t>after</a:t>
            </a:r>
            <a:r>
              <a:rPr lang="en-US" dirty="0">
                <a:solidFill>
                  <a:srgbClr val="75787B">
                    <a:lumMod val="75000"/>
                  </a:srgbClr>
                </a:solidFill>
              </a:rPr>
              <a:t> Real-time</a:t>
            </a:r>
            <a:endParaRPr lang="en-US" dirty="0">
              <a:solidFill>
                <a:srgbClr val="75787B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F47AC0A-C740-174D-945C-E90C067CE4A1}"/>
              </a:ext>
            </a:extLst>
          </p:cNvPr>
          <p:cNvSpPr txBox="1"/>
          <p:nvPr/>
        </p:nvSpPr>
        <p:spPr>
          <a:xfrm>
            <a:off x="3790327" y="4266080"/>
            <a:ext cx="2155892" cy="10677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5200" dirty="0">
                <a:solidFill>
                  <a:srgbClr val="00A3E0"/>
                </a:solidFill>
                <a:ea typeface="Arial" charset="0"/>
                <a:cs typeface="Arial" charset="0"/>
              </a:rPr>
              <a:t>23,984</a:t>
            </a:r>
            <a:endParaRPr lang="en-US" sz="5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0C1390-CA9D-5049-ADFC-5E3097E50D1B}"/>
              </a:ext>
            </a:extLst>
          </p:cNvPr>
          <p:cNvSpPr txBox="1"/>
          <p:nvPr/>
        </p:nvSpPr>
        <p:spPr>
          <a:xfrm>
            <a:off x="3804171" y="5129778"/>
            <a:ext cx="2146234" cy="12075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5200" spc="-300" dirty="0">
                <a:solidFill>
                  <a:srgbClr val="00A3E0"/>
                </a:solidFill>
                <a:ea typeface="Arial" charset="0"/>
                <a:cs typeface="Arial" charset="0"/>
              </a:rPr>
              <a:t>146,542</a:t>
            </a:r>
            <a:endParaRPr lang="en-US" sz="5200" dirty="0">
              <a:solidFill>
                <a:srgbClr val="ED8B00"/>
              </a:solidFill>
              <a:latin typeface="Arial Black" panose="020B0A04020102020204" pitchFamily="34" charset="0"/>
            </a:endParaRPr>
          </a:p>
        </p:txBody>
      </p:sp>
      <p:sp>
        <p:nvSpPr>
          <p:cNvPr id="56" name="Text Placeholder 11">
            <a:extLst>
              <a:ext uri="{FF2B5EF4-FFF2-40B4-BE49-F238E27FC236}">
                <a16:creationId xmlns:a16="http://schemas.microsoft.com/office/drawing/2014/main" id="{003EC94F-22FE-3C44-9AED-7C0A0A73D866}"/>
              </a:ext>
            </a:extLst>
          </p:cNvPr>
          <p:cNvSpPr txBox="1">
            <a:spLocks/>
          </p:cNvSpPr>
          <p:nvPr/>
        </p:nvSpPr>
        <p:spPr>
          <a:xfrm>
            <a:off x="310158" y="386991"/>
            <a:ext cx="11571685" cy="1004481"/>
          </a:xfrm>
          <a:prstGeom prst="rect">
            <a:avLst/>
          </a:prstGeom>
        </p:spPr>
        <p:txBody>
          <a:bodyPr vert="horz" lIns="121807" tIns="60904" rIns="121807" bIns="60904" rtlCol="0" anchor="t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600" kern="1200" baseline="0">
                <a:solidFill>
                  <a:schemeClr val="accent1"/>
                </a:solidFill>
                <a:latin typeface="Georgia" charset="0"/>
                <a:ea typeface="Georgia" charset="0"/>
                <a:cs typeface="Georgia" charset="0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ppleSymbols" charset="0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HiraMinProN-W3" charset="-128"/>
              <a:buNone/>
              <a:defRPr sz="4400" kern="120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99" b="1" dirty="0">
                <a:solidFill>
                  <a:schemeClr val="bg2"/>
                </a:solidFill>
                <a:latin typeface="Arial" charset="0"/>
                <a:ea typeface="Arial" charset="0"/>
                <a:cs typeface="Arial" charset="0"/>
              </a:rPr>
              <a:t>CASE STUDY </a:t>
            </a:r>
          </a:p>
          <a:p>
            <a:r>
              <a:rPr lang="en-US" dirty="0"/>
              <a:t>Harris Health System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2832C74-5948-9A44-BF9F-8A78416DEC41}"/>
              </a:ext>
            </a:extLst>
          </p:cNvPr>
          <p:cNvSpPr txBox="1"/>
          <p:nvPr/>
        </p:nvSpPr>
        <p:spPr>
          <a:xfrm>
            <a:off x="322033" y="1705445"/>
            <a:ext cx="3654216" cy="5404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600" b="1" dirty="0">
                <a:solidFill>
                  <a:schemeClr val="tx1">
                    <a:lumMod val="75000"/>
                  </a:schemeClr>
                </a:solidFill>
              </a:rPr>
              <a:t>GOALS</a:t>
            </a:r>
          </a:p>
        </p:txBody>
      </p:sp>
      <p:pic>
        <p:nvPicPr>
          <p:cNvPr id="17" name="Picture 2" descr="Image result for harris health">
            <a:extLst>
              <a:ext uri="{FF2B5EF4-FFF2-40B4-BE49-F238E27FC236}">
                <a16:creationId xmlns:a16="http://schemas.microsoft.com/office/drawing/2014/main" id="{DE45C357-065F-40AF-9EC8-004F1D5435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0977" y="664307"/>
            <a:ext cx="3516256" cy="10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321766"/>
      </p:ext>
    </p:extLst>
  </p:cSld>
  <p:clrMapOvr>
    <a:masterClrMapping/>
  </p:clrMapOvr>
</p:sld>
</file>

<file path=ppt/theme/theme1.xml><?xml version="1.0" encoding="utf-8"?>
<a:theme xmlns:a="http://schemas.openxmlformats.org/drawingml/2006/main" name="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2.xml><?xml version="1.0" encoding="utf-8"?>
<a:theme xmlns:a="http://schemas.openxmlformats.org/drawingml/2006/main" name="1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3.xml><?xml version="1.0" encoding="utf-8"?>
<a:theme xmlns:a="http://schemas.openxmlformats.org/drawingml/2006/main" name="2_NRC_PPT_Slide">
  <a:themeElements>
    <a:clrScheme name="NRC Health 2">
      <a:dk1>
        <a:srgbClr val="75787B"/>
      </a:dk1>
      <a:lt1>
        <a:srgbClr val="FFFFFF"/>
      </a:lt1>
      <a:dk2>
        <a:srgbClr val="3C3F40"/>
      </a:dk2>
      <a:lt2>
        <a:srgbClr val="C4BFB6"/>
      </a:lt2>
      <a:accent1>
        <a:srgbClr val="ED8B00"/>
      </a:accent1>
      <a:accent2>
        <a:srgbClr val="00A3E0"/>
      </a:accent2>
      <a:accent3>
        <a:srgbClr val="CE493A"/>
      </a:accent3>
      <a:accent4>
        <a:srgbClr val="A0B06D"/>
      </a:accent4>
      <a:accent5>
        <a:srgbClr val="4B669B"/>
      </a:accent5>
      <a:accent6>
        <a:srgbClr val="A89A8E"/>
      </a:accent6>
      <a:hlink>
        <a:srgbClr val="00A3E0"/>
      </a:hlink>
      <a:folHlink>
        <a:srgbClr val="ED8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RC-Health_PPT_Template" id="{0AEEEB6C-84D4-0341-B2BE-D2904000CCAC}" vid="{9961FEEC-FE3F-7548-A35B-079D5144E78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5659</TotalTime>
  <Words>86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MS PGothic</vt:lpstr>
      <vt:lpstr>AppleSymbols</vt:lpstr>
      <vt:lpstr>Arial</vt:lpstr>
      <vt:lpstr>Arial Black</vt:lpstr>
      <vt:lpstr>Arial Regular</vt:lpstr>
      <vt:lpstr>Calibri</vt:lpstr>
      <vt:lpstr>Georgia</vt:lpstr>
      <vt:lpstr>HiraMinProN-W3</vt:lpstr>
      <vt:lpstr>NRC_PPT_Slide</vt:lpstr>
      <vt:lpstr>1_NRC_PPT_Slide</vt:lpstr>
      <vt:lpstr>2_NRC_PPT_Slide</vt:lpstr>
      <vt:lpstr>PowerPoint Presentation</vt:lpstr>
    </vt:vector>
  </TitlesOfParts>
  <Company>National Research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Sullivan</dc:creator>
  <cp:lastModifiedBy>Megan Charko</cp:lastModifiedBy>
  <cp:revision>57</cp:revision>
  <dcterms:created xsi:type="dcterms:W3CDTF">2017-08-30T13:50:04Z</dcterms:created>
  <dcterms:modified xsi:type="dcterms:W3CDTF">2018-08-02T22:38:45Z</dcterms:modified>
</cp:coreProperties>
</file>