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2" r:id="rId2"/>
    <p:sldMasterId id="2147483683" r:id="rId3"/>
  </p:sldMasterIdLst>
  <p:notesMasterIdLst>
    <p:notesMasterId r:id="rId6"/>
  </p:notesMasterIdLst>
  <p:sldIdLst>
    <p:sldId id="359" r:id="rId4"/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6374" autoAdjust="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Charko" userId="52fce4de-3c4e-4c36-b4ab-91555a4b423d" providerId="ADAL" clId="{FEBAE2DF-EC6C-422C-AB47-71F1FFCABC57}"/>
    <pc:docChg chg="custSel modSld">
      <pc:chgData name="Megan Charko" userId="52fce4de-3c4e-4c36-b4ab-91555a4b423d" providerId="ADAL" clId="{FEBAE2DF-EC6C-422C-AB47-71F1FFCABC57}" dt="2018-08-07T16:39:10.721" v="146" actId="1076"/>
      <pc:docMkLst>
        <pc:docMk/>
      </pc:docMkLst>
      <pc:sldChg chg="addSp delSp modSp">
        <pc:chgData name="Megan Charko" userId="52fce4de-3c4e-4c36-b4ab-91555a4b423d" providerId="ADAL" clId="{FEBAE2DF-EC6C-422C-AB47-71F1FFCABC57}" dt="2018-08-07T16:39:10.721" v="146" actId="1076"/>
        <pc:sldMkLst>
          <pc:docMk/>
          <pc:sldMk cId="1039600630" sldId="359"/>
        </pc:sldMkLst>
        <pc:spChg chg="add del">
          <ac:chgData name="Megan Charko" userId="52fce4de-3c4e-4c36-b4ab-91555a4b423d" providerId="ADAL" clId="{FEBAE2DF-EC6C-422C-AB47-71F1FFCABC57}" dt="2018-08-03T18:02:40.966" v="120" actId="20577"/>
          <ac:spMkLst>
            <pc:docMk/>
            <pc:sldMk cId="1039600630" sldId="359"/>
            <ac:spMk id="2" creationId="{C7BB8113-BDC3-406A-A317-F49B8551AA94}"/>
          </ac:spMkLst>
        </pc:spChg>
        <pc:spChg chg="mod">
          <ac:chgData name="Megan Charko" userId="52fce4de-3c4e-4c36-b4ab-91555a4b423d" providerId="ADAL" clId="{FEBAE2DF-EC6C-422C-AB47-71F1FFCABC57}" dt="2018-08-03T17:58:14.550" v="117" actId="20577"/>
          <ac:spMkLst>
            <pc:docMk/>
            <pc:sldMk cId="1039600630" sldId="359"/>
            <ac:spMk id="14" creationId="{00000000-0000-0000-0000-000000000000}"/>
          </ac:spMkLst>
        </pc:spChg>
        <pc:spChg chg="add mod">
          <ac:chgData name="Megan Charko" userId="52fce4de-3c4e-4c36-b4ab-91555a4b423d" providerId="ADAL" clId="{FEBAE2DF-EC6C-422C-AB47-71F1FFCABC57}" dt="2018-08-03T18:02:56.505" v="140" actId="20577"/>
          <ac:spMkLst>
            <pc:docMk/>
            <pc:sldMk cId="1039600630" sldId="359"/>
            <ac:spMk id="19" creationId="{BFBCC33C-75F2-4938-999A-36FF3189946E}"/>
          </ac:spMkLst>
        </pc:spChg>
        <pc:spChg chg="mod">
          <ac:chgData name="Megan Charko" userId="52fce4de-3c4e-4c36-b4ab-91555a4b423d" providerId="ADAL" clId="{FEBAE2DF-EC6C-422C-AB47-71F1FFCABC57}" dt="2018-08-03T17:55:16.872" v="8" actId="20577"/>
          <ac:spMkLst>
            <pc:docMk/>
            <pc:sldMk cId="1039600630" sldId="359"/>
            <ac:spMk id="20" creationId="{00000000-0000-0000-0000-000000000000}"/>
          </ac:spMkLst>
        </pc:spChg>
        <pc:spChg chg="mod">
          <ac:chgData name="Megan Charko" userId="52fce4de-3c4e-4c36-b4ab-91555a4b423d" providerId="ADAL" clId="{FEBAE2DF-EC6C-422C-AB47-71F1FFCABC57}" dt="2018-08-03T17:55:07.574" v="2" actId="1076"/>
          <ac:spMkLst>
            <pc:docMk/>
            <pc:sldMk cId="1039600630" sldId="359"/>
            <ac:spMk id="21" creationId="{00000000-0000-0000-0000-000000000000}"/>
          </ac:spMkLst>
        </pc:spChg>
        <pc:spChg chg="mod">
          <ac:chgData name="Megan Charko" userId="52fce4de-3c4e-4c36-b4ab-91555a4b423d" providerId="ADAL" clId="{FEBAE2DF-EC6C-422C-AB47-71F1FFCABC57}" dt="2018-08-03T17:55:07.574" v="2" actId="1076"/>
          <ac:spMkLst>
            <pc:docMk/>
            <pc:sldMk cId="1039600630" sldId="359"/>
            <ac:spMk id="22" creationId="{00000000-0000-0000-0000-000000000000}"/>
          </ac:spMkLst>
        </pc:spChg>
        <pc:spChg chg="del">
          <ac:chgData name="Megan Charko" userId="52fce4de-3c4e-4c36-b4ab-91555a4b423d" providerId="ADAL" clId="{FEBAE2DF-EC6C-422C-AB47-71F1FFCABC57}" dt="2018-08-03T18:02:38.330" v="118" actId="478"/>
          <ac:spMkLst>
            <pc:docMk/>
            <pc:sldMk cId="1039600630" sldId="359"/>
            <ac:spMk id="27" creationId="{00000000-0000-0000-0000-000000000000}"/>
          </ac:spMkLst>
        </pc:spChg>
        <pc:picChg chg="mod">
          <ac:chgData name="Megan Charko" userId="52fce4de-3c4e-4c36-b4ab-91555a4b423d" providerId="ADAL" clId="{FEBAE2DF-EC6C-422C-AB47-71F1FFCABC57}" dt="2018-08-03T17:55:07.574" v="2" actId="1076"/>
          <ac:picMkLst>
            <pc:docMk/>
            <pc:sldMk cId="1039600630" sldId="359"/>
            <ac:picMk id="8" creationId="{AFD6A160-7335-4EB1-900A-E21ABDCDFB68}"/>
          </ac:picMkLst>
        </pc:picChg>
        <pc:picChg chg="del mod">
          <ac:chgData name="Megan Charko" userId="52fce4de-3c4e-4c36-b4ab-91555a4b423d" providerId="ADAL" clId="{FEBAE2DF-EC6C-422C-AB47-71F1FFCABC57}" dt="2018-08-07T16:39:01.161" v="141" actId="478"/>
          <ac:picMkLst>
            <pc:docMk/>
            <pc:sldMk cId="1039600630" sldId="359"/>
            <ac:picMk id="10" creationId="{00000000-0000-0000-0000-000000000000}"/>
          </ac:picMkLst>
        </pc:picChg>
        <pc:picChg chg="add mod">
          <ac:chgData name="Megan Charko" userId="52fce4de-3c4e-4c36-b4ab-91555a4b423d" providerId="ADAL" clId="{FEBAE2DF-EC6C-422C-AB47-71F1FFCABC57}" dt="2018-08-07T16:39:10.721" v="146" actId="1076"/>
          <ac:picMkLst>
            <pc:docMk/>
            <pc:sldMk cId="1039600630" sldId="359"/>
            <ac:picMk id="17" creationId="{EC1660C0-5332-4FC6-8EBA-77DFA5E6708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0AFA1-8111-440C-A88E-F7DAB8104C2E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F1520-BA7D-40AE-BA87-5E0EED4F3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2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Scott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F5F82-5048-504B-A26C-93852C1E7B6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NRC Health - Real-time Solution Webinar 5.24.2017</a:t>
            </a:r>
          </a:p>
        </p:txBody>
      </p:sp>
    </p:spTree>
    <p:extLst>
      <p:ext uri="{BB962C8B-B14F-4D97-AF65-F5344CB8AC3E}">
        <p14:creationId xmlns:p14="http://schemas.microsoft.com/office/powerpoint/2010/main" val="3313560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6679E-5DCF-9746-8187-5035A90BD84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4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3979677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B4DDC87B-77C3-E242-9D54-C384D44412E7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712744"/>
            <a:ext cx="11582400" cy="182409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6055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39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247E-D950-4AF4-A6FD-7C32CCB52ED1}" type="datetimeFigureOut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8/7/2018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609036"/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12AE-CEBD-4519-8E50-EAD63410FB2E}" type="slidenum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0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3979677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B4DDC87B-77C3-E242-9D54-C384D44412E7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712744"/>
            <a:ext cx="11582400" cy="182409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24172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82BF8D61-191F-9C40-AECE-FD33941FB8A4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2"/>
            <a:ext cx="11582400" cy="5724939"/>
          </a:xfrm>
        </p:spPr>
        <p:txBody>
          <a:bodyPr tIns="182880" bIns="274320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90763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4EC81867-FDA1-8942-93C7-D4A3C6ACDEA8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9" y="1451819"/>
            <a:ext cx="11582400" cy="4506867"/>
          </a:xfrm>
        </p:spPr>
        <p:txBody>
          <a:bodyPr wrap="square" t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68312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1FD8F118-E09D-6D45-8AFC-B5D672E26A8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7" y="1451819"/>
            <a:ext cx="5791203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6096001" y="1451819"/>
            <a:ext cx="5791199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437808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 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04707" y="1651260"/>
            <a:ext cx="5782492" cy="974458"/>
          </a:xfrm>
        </p:spPr>
        <p:txBody>
          <a:bodyPr tIns="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13512" y="1651260"/>
            <a:ext cx="5477691" cy="430375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4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709091E4-FB5F-7049-9A67-D7E8428248AD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559557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01DC-D023-2444-AC1B-7B91572F9D6B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04707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799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/>
          </p:nvPr>
        </p:nvSpPr>
        <p:spPr>
          <a:xfrm>
            <a:off x="304799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217787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Object 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5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344095" y="725793"/>
            <a:ext cx="8847904" cy="501987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31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3" y="725792"/>
            <a:ext cx="2709331" cy="5019871"/>
          </a:xfrm>
        </p:spPr>
        <p:txBody>
          <a:bodyPr lIns="0" rIns="0" bIns="182880" anchor="ctr" anchorCtr="0">
            <a:normAutofit/>
          </a:bodyPr>
          <a:lstStyle>
            <a:lvl1pPr marL="0" indent="0">
              <a:buFontTx/>
              <a:buNone/>
              <a:defRPr sz="2664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9213841-CD5A-4249-8813-613F81D2C9F0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42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FE2E3E36-2CC1-8640-A7F2-D0D5413DD43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90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765782"/>
            <a:ext cx="11582400" cy="363730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1199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799" y="4112381"/>
            <a:ext cx="11532408" cy="889423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129512"/>
            <a:ext cx="11582400" cy="17053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206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82BF8D61-191F-9C40-AECE-FD33941FB8A4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2"/>
            <a:ext cx="11582400" cy="5724939"/>
          </a:xfrm>
        </p:spPr>
        <p:txBody>
          <a:bodyPr tIns="182880" bIns="274320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159099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39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247E-D950-4AF4-A6FD-7C32CCB52ED1}" type="datetimeFigureOut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8/7/2018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609036"/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12AE-CEBD-4519-8E50-EAD63410FB2E}" type="slidenum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55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8666" y="2"/>
            <a:ext cx="11548532" cy="1451820"/>
          </a:xfrm>
        </p:spPr>
        <p:txBody>
          <a:bodyPr lIns="0" tIns="274320" rIns="0" bIns="182880" anchor="t"/>
          <a:lstStyle>
            <a:lvl1pPr marL="0" indent="0">
              <a:buNone/>
              <a:defRPr>
                <a:solidFill>
                  <a:schemeClr val="tx1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89" indent="0">
              <a:buNone/>
              <a:defRPr/>
            </a:lvl2pPr>
            <a:lvl3pPr marL="1216976" indent="0">
              <a:buNone/>
              <a:defRPr/>
            </a:lvl3pPr>
            <a:lvl4pPr marL="1825465" indent="0">
              <a:buNone/>
              <a:defRPr/>
            </a:lvl4pPr>
            <a:lvl5pPr marL="2433952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798" kern="600" spc="133">
                <a:solidFill>
                  <a:srgbClr val="75787B">
                    <a:tint val="75000"/>
                  </a:srgbClr>
                </a:solidFill>
                <a:latin typeface="Arial Regular"/>
                <a:ea typeface="MS PGothic" panose="020B0600070205080204" pitchFamily="34" charset="-128"/>
                <a:cs typeface="Arial Regular"/>
              </a:defRPr>
            </a:lvl1pPr>
          </a:lstStyle>
          <a:p>
            <a:pPr>
              <a:defRPr/>
            </a:pPr>
            <a:fld id="{0478FB60-BB58-4313-84F5-78E6F68E1565}" type="datetime4">
              <a:rPr lang="en-US"/>
              <a:pPr>
                <a:defRPr/>
              </a:pPr>
              <a:t>August 7, 2018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798">
                <a:solidFill>
                  <a:srgbClr val="75787B">
                    <a:tint val="75000"/>
                  </a:srgbClr>
                </a:solidFill>
                <a:latin typeface="Arial Regular"/>
                <a:ea typeface="MS PGothic" panose="020B0600070205080204" pitchFamily="34" charset="-128"/>
                <a:cs typeface="Arial Regular"/>
              </a:defRPr>
            </a:lvl1pPr>
          </a:lstStyle>
          <a:p>
            <a:pPr>
              <a:defRPr/>
            </a:pPr>
            <a:fld id="{8ED9E92B-F78A-40D1-A75D-4CCB6CDBF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3979677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B4DDC87B-77C3-E242-9D54-C384D44412E7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712744"/>
            <a:ext cx="11582400" cy="182409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856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688549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82BF8D61-191F-9C40-AECE-FD33941FB8A4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2"/>
            <a:ext cx="11582400" cy="5724939"/>
          </a:xfrm>
        </p:spPr>
        <p:txBody>
          <a:bodyPr tIns="182880" bIns="274320">
            <a:normAutofit/>
          </a:bodyPr>
          <a:lstStyle>
            <a:lvl1pPr marL="0" indent="0">
              <a:spcBef>
                <a:spcPts val="0"/>
              </a:spcBef>
              <a:buNone/>
              <a:defRPr sz="585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593690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4EC81867-FDA1-8942-93C7-D4A3C6ACDEA8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9" y="1451819"/>
            <a:ext cx="11582400" cy="4506867"/>
          </a:xfrm>
        </p:spPr>
        <p:txBody>
          <a:bodyPr wrap="square" tIns="274320" bIns="274320" anchor="ctr">
            <a:normAutofit/>
          </a:bodyPr>
          <a:lstStyle>
            <a:lvl1pPr>
              <a:defRPr sz="4259"/>
            </a:lvl1pPr>
            <a:lvl2pPr>
              <a:defRPr sz="3727"/>
            </a:lvl2pPr>
            <a:lvl3pPr>
              <a:defRPr sz="3194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650470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1FD8F118-E09D-6D45-8AFC-B5D672E26A8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7" y="1451819"/>
            <a:ext cx="5791203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59"/>
            </a:lvl1pPr>
            <a:lvl2pPr>
              <a:defRPr sz="3727"/>
            </a:lvl2pPr>
            <a:lvl3pPr>
              <a:defRPr sz="3194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6096002" y="1451819"/>
            <a:ext cx="5791199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59"/>
            </a:lvl1pPr>
            <a:lvl2pPr>
              <a:defRPr sz="3727"/>
            </a:lvl2pPr>
            <a:lvl3pPr>
              <a:defRPr sz="3194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21421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 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04707" y="1651260"/>
            <a:ext cx="5782492" cy="974458"/>
          </a:xfrm>
        </p:spPr>
        <p:txBody>
          <a:bodyPr tIns="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27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13513" y="1651260"/>
            <a:ext cx="5477691" cy="430375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2">
                <a:solidFill>
                  <a:srgbClr val="75787B"/>
                </a:solidFill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709091E4-FB5F-7049-9A67-D7E8428248AD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/>
          </p:nvPr>
        </p:nvSpPr>
        <p:spPr>
          <a:xfrm>
            <a:off x="6104708" y="2625717"/>
            <a:ext cx="5782491" cy="3332968"/>
          </a:xfrm>
        </p:spPr>
        <p:txBody>
          <a:bodyPr wrap="square" tIns="91440" bIns="0" anchor="t" anchorCtr="0">
            <a:normAutofit/>
          </a:bodyPr>
          <a:lstStyle>
            <a:lvl1pPr>
              <a:defRPr sz="3727"/>
            </a:lvl1pPr>
            <a:lvl2pPr>
              <a:defRPr sz="3194"/>
            </a:lvl2pPr>
            <a:lvl3pPr>
              <a:defRPr sz="2662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5745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01DC-D023-2444-AC1B-7B91572F9D6B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04707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27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9"/>
          </p:nvPr>
        </p:nvSpPr>
        <p:spPr>
          <a:xfrm>
            <a:off x="6104708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27"/>
            </a:lvl1pPr>
            <a:lvl2pPr>
              <a:defRPr sz="3194"/>
            </a:lvl2pPr>
            <a:lvl3pPr>
              <a:defRPr sz="2662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799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27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/>
          </p:nvPr>
        </p:nvSpPr>
        <p:spPr>
          <a:xfrm>
            <a:off x="304800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27"/>
            </a:lvl1pPr>
            <a:lvl2pPr>
              <a:defRPr sz="3194"/>
            </a:lvl2pPr>
            <a:lvl3pPr>
              <a:defRPr sz="2662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3702485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Object 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15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344095" y="725794"/>
            <a:ext cx="8847904" cy="501987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29">
                <a:solidFill>
                  <a:srgbClr val="75787B"/>
                </a:solidFill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4" y="725792"/>
            <a:ext cx="2709331" cy="5019871"/>
          </a:xfrm>
        </p:spPr>
        <p:txBody>
          <a:bodyPr lIns="0" rIns="0" bIns="182880" anchor="ctr" anchorCtr="0">
            <a:normAutofit/>
          </a:bodyPr>
          <a:lstStyle>
            <a:lvl1pPr marL="0" indent="0">
              <a:buFontTx/>
              <a:buNone/>
              <a:defRPr sz="2662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9213841-CD5A-4249-8813-613F81D2C9F0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881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FE2E3E36-2CC1-8640-A7F2-D0D5413DD43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3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4EC81867-FDA1-8942-93C7-D4A3C6ACDEA8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9" y="1451819"/>
            <a:ext cx="11582400" cy="4506867"/>
          </a:xfrm>
        </p:spPr>
        <p:txBody>
          <a:bodyPr wrap="square" t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316156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765782"/>
            <a:ext cx="11582400" cy="363730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1198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799" y="4112382"/>
            <a:ext cx="11532408" cy="889423"/>
          </a:xfrm>
        </p:spPr>
        <p:txBody>
          <a:bodyPr anchor="t">
            <a:normAutofit/>
          </a:bodyPr>
          <a:lstStyle>
            <a:lvl1pPr marL="0" indent="0" algn="l">
              <a:buNone/>
              <a:defRPr sz="2129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6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3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2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0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9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7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129512"/>
            <a:ext cx="11582400" cy="17053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5856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609121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39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247E-D950-4AF4-A6FD-7C32CCB52ED1}" type="datetimeFigureOut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8/7/2018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608473"/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12AE-CEBD-4519-8E50-EAD63410FB2E}" type="slidenum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3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1FD8F118-E09D-6D45-8AFC-B5D672E26A8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7" y="1451819"/>
            <a:ext cx="5791203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6096001" y="1451819"/>
            <a:ext cx="5791199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28584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 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04707" y="1651260"/>
            <a:ext cx="5782492" cy="974458"/>
          </a:xfrm>
        </p:spPr>
        <p:txBody>
          <a:bodyPr tIns="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13512" y="1651260"/>
            <a:ext cx="5477691" cy="430375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4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709091E4-FB5F-7049-9A67-D7E8428248AD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8717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01DC-D023-2444-AC1B-7B91572F9D6B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04707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799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/>
          </p:nvPr>
        </p:nvSpPr>
        <p:spPr>
          <a:xfrm>
            <a:off x="304799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98832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Object 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5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344095" y="725793"/>
            <a:ext cx="8847904" cy="501987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31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3" y="725792"/>
            <a:ext cx="2709331" cy="5019871"/>
          </a:xfrm>
        </p:spPr>
        <p:txBody>
          <a:bodyPr lIns="0" rIns="0" bIns="182880" anchor="ctr" anchorCtr="0">
            <a:normAutofit/>
          </a:bodyPr>
          <a:lstStyle>
            <a:lvl1pPr marL="0" indent="0">
              <a:buFontTx/>
              <a:buNone/>
              <a:defRPr sz="2664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9213841-CD5A-4249-8813-613F81D2C9F0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5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FE2E3E36-2CC1-8640-A7F2-D0D5413DD43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6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765782"/>
            <a:ext cx="11582400" cy="363730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1199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799" y="4112381"/>
            <a:ext cx="11532408" cy="889423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129512"/>
            <a:ext cx="11582400" cy="17053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7922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233625"/>
            <a:ext cx="11582400" cy="1184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677056"/>
            <a:ext cx="11582399" cy="4242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677" y="6345050"/>
            <a:ext cx="585460" cy="378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0" y="6237994"/>
            <a:ext cx="12192000" cy="0"/>
          </a:xfrm>
          <a:prstGeom prst="line">
            <a:avLst/>
          </a:prstGeom>
          <a:ln w="9525" cmpd="sng">
            <a:solidFill>
              <a:srgbClr val="C7C1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47F4C4CC-D40A-4848-B393-1A27C4DE899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5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defTabSz="1218072" rtl="0" eaLnBrk="1" latinLnBrk="0" hangingPunct="1">
        <a:spcBef>
          <a:spcPct val="0"/>
        </a:spcBef>
        <a:buNone/>
        <a:defRPr sz="4796" kern="1200">
          <a:solidFill>
            <a:srgbClr val="ED8B0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456777" indent="-456777" algn="l" defTabSz="1218072" rtl="0" eaLnBrk="1" latinLnBrk="0" hangingPunct="1">
        <a:spcBef>
          <a:spcPct val="20000"/>
        </a:spcBef>
        <a:buFont typeface="Arial" pitchFamily="34" charset="0"/>
        <a:buChar char="•"/>
        <a:defRPr sz="4263" kern="1200">
          <a:solidFill>
            <a:srgbClr val="75787B"/>
          </a:solidFill>
          <a:latin typeface="Arial" charset="0"/>
          <a:ea typeface="Arial" charset="0"/>
          <a:cs typeface="Arial" charset="0"/>
        </a:defRPr>
      </a:lvl1pPr>
      <a:lvl2pPr marL="989684" indent="-380648" algn="l" defTabSz="1218072" rtl="0" eaLnBrk="1" latinLnBrk="0" hangingPunct="1">
        <a:spcBef>
          <a:spcPct val="20000"/>
        </a:spcBef>
        <a:buFont typeface="Arial" pitchFamily="34" charset="0"/>
        <a:buChar char="–"/>
        <a:defRPr sz="3730" kern="1200">
          <a:solidFill>
            <a:srgbClr val="75787B"/>
          </a:solidFill>
          <a:latin typeface="Arial" charset="0"/>
          <a:ea typeface="Arial" charset="0"/>
          <a:cs typeface="Arial" charset="0"/>
        </a:defRPr>
      </a:lvl2pPr>
      <a:lvl3pPr marL="1522590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3197" kern="1200">
          <a:solidFill>
            <a:srgbClr val="75787B"/>
          </a:solidFill>
          <a:latin typeface="Arial" charset="0"/>
          <a:ea typeface="Arial" charset="0"/>
          <a:cs typeface="Arial" charset="0"/>
        </a:defRPr>
      </a:lvl3pPr>
      <a:lvl4pPr marL="2131626" indent="-304518" algn="l" defTabSz="1218072" rtl="0" eaLnBrk="1" latinLnBrk="0" hangingPunct="1">
        <a:spcBef>
          <a:spcPct val="20000"/>
        </a:spcBef>
        <a:buFont typeface="AppleSymbols" charset="0"/>
        <a:buChar char="⎼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4pPr>
      <a:lvl5pPr marL="2740663" indent="-304518" algn="l" defTabSz="1218072" rtl="0" eaLnBrk="1" latinLnBrk="0" hangingPunct="1">
        <a:spcBef>
          <a:spcPct val="20000"/>
        </a:spcBef>
        <a:buFont typeface="HiraMinProN-W3" charset="-128"/>
        <a:buChar char="・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5pPr>
      <a:lvl6pPr marL="3349699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233625"/>
            <a:ext cx="11582400" cy="1184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677056"/>
            <a:ext cx="11582399" cy="4242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6677" y="6345050"/>
            <a:ext cx="585460" cy="378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0" y="6237994"/>
            <a:ext cx="12192000" cy="0"/>
          </a:xfrm>
          <a:prstGeom prst="line">
            <a:avLst/>
          </a:prstGeom>
          <a:ln w="9525" cmpd="sng">
            <a:solidFill>
              <a:srgbClr val="C7C1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47F4C4CC-D40A-4848-B393-1A27C4DE899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3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94" r:id="rId11"/>
  </p:sldLayoutIdLst>
  <p:hf hdr="0" ftr="0" dt="0"/>
  <p:txStyles>
    <p:titleStyle>
      <a:lvl1pPr algn="l" defTabSz="1218072" rtl="0" eaLnBrk="1" latinLnBrk="0" hangingPunct="1">
        <a:spcBef>
          <a:spcPct val="0"/>
        </a:spcBef>
        <a:buNone/>
        <a:defRPr sz="4796" kern="1200">
          <a:solidFill>
            <a:srgbClr val="ED8B0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456777" indent="-456777" algn="l" defTabSz="1218072" rtl="0" eaLnBrk="1" latinLnBrk="0" hangingPunct="1">
        <a:spcBef>
          <a:spcPct val="20000"/>
        </a:spcBef>
        <a:buFont typeface="Arial" pitchFamily="34" charset="0"/>
        <a:buChar char="•"/>
        <a:defRPr sz="4263" kern="1200">
          <a:solidFill>
            <a:srgbClr val="75787B"/>
          </a:solidFill>
          <a:latin typeface="Arial" charset="0"/>
          <a:ea typeface="Arial" charset="0"/>
          <a:cs typeface="Arial" charset="0"/>
        </a:defRPr>
      </a:lvl1pPr>
      <a:lvl2pPr marL="989684" indent="-380648" algn="l" defTabSz="1218072" rtl="0" eaLnBrk="1" latinLnBrk="0" hangingPunct="1">
        <a:spcBef>
          <a:spcPct val="20000"/>
        </a:spcBef>
        <a:buFont typeface="Arial" pitchFamily="34" charset="0"/>
        <a:buChar char="–"/>
        <a:defRPr sz="3730" kern="1200">
          <a:solidFill>
            <a:srgbClr val="75787B"/>
          </a:solidFill>
          <a:latin typeface="Arial" charset="0"/>
          <a:ea typeface="Arial" charset="0"/>
          <a:cs typeface="Arial" charset="0"/>
        </a:defRPr>
      </a:lvl2pPr>
      <a:lvl3pPr marL="1522590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3197" kern="1200">
          <a:solidFill>
            <a:srgbClr val="75787B"/>
          </a:solidFill>
          <a:latin typeface="Arial" charset="0"/>
          <a:ea typeface="Arial" charset="0"/>
          <a:cs typeface="Arial" charset="0"/>
        </a:defRPr>
      </a:lvl3pPr>
      <a:lvl4pPr marL="2131626" indent="-304518" algn="l" defTabSz="1218072" rtl="0" eaLnBrk="1" latinLnBrk="0" hangingPunct="1">
        <a:spcBef>
          <a:spcPct val="20000"/>
        </a:spcBef>
        <a:buFont typeface="AppleSymbols" charset="0"/>
        <a:buChar char="⎼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4pPr>
      <a:lvl5pPr marL="2740663" indent="-304518" algn="l" defTabSz="1218072" rtl="0" eaLnBrk="1" latinLnBrk="0" hangingPunct="1">
        <a:spcBef>
          <a:spcPct val="20000"/>
        </a:spcBef>
        <a:buFont typeface="HiraMinProN-W3" charset="-128"/>
        <a:buChar char="・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5pPr>
      <a:lvl6pPr marL="3349699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233625"/>
            <a:ext cx="11582400" cy="1184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1677056"/>
            <a:ext cx="11582399" cy="4242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678" y="6345050"/>
            <a:ext cx="585460" cy="378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0" y="6237994"/>
            <a:ext cx="12192000" cy="0"/>
          </a:xfrm>
          <a:prstGeom prst="line">
            <a:avLst/>
          </a:prstGeom>
          <a:ln w="9525" cmpd="sng">
            <a:solidFill>
              <a:srgbClr val="C7C1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8473"/>
            <a:fld id="{47F4C4CC-D40A-4848-B393-1A27C4DE899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8473"/>
              <a:t>August 7,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8473"/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8473"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4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1216945" rtl="0" eaLnBrk="1" latinLnBrk="0" hangingPunct="1">
        <a:spcBef>
          <a:spcPct val="0"/>
        </a:spcBef>
        <a:buNone/>
        <a:defRPr sz="4792" kern="1200">
          <a:solidFill>
            <a:srgbClr val="ED8B0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456355" indent="-456355" algn="l" defTabSz="1216945" rtl="0" eaLnBrk="1" latinLnBrk="0" hangingPunct="1">
        <a:spcBef>
          <a:spcPct val="20000"/>
        </a:spcBef>
        <a:buFont typeface="Arial" pitchFamily="34" charset="0"/>
        <a:buChar char="•"/>
        <a:defRPr sz="4259" kern="1200">
          <a:solidFill>
            <a:srgbClr val="75787B"/>
          </a:solidFill>
          <a:latin typeface="Arial" charset="0"/>
          <a:ea typeface="Arial" charset="0"/>
          <a:cs typeface="Arial" charset="0"/>
        </a:defRPr>
      </a:lvl1pPr>
      <a:lvl2pPr marL="988769" indent="-380296" algn="l" defTabSz="1216945" rtl="0" eaLnBrk="1" latinLnBrk="0" hangingPunct="1">
        <a:spcBef>
          <a:spcPct val="20000"/>
        </a:spcBef>
        <a:buFont typeface="Arial" pitchFamily="34" charset="0"/>
        <a:buChar char="–"/>
        <a:defRPr sz="3727" kern="1200">
          <a:solidFill>
            <a:srgbClr val="75787B"/>
          </a:solidFill>
          <a:latin typeface="Arial" charset="0"/>
          <a:ea typeface="Arial" charset="0"/>
          <a:cs typeface="Arial" charset="0"/>
        </a:defRPr>
      </a:lvl2pPr>
      <a:lvl3pPr marL="1521182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319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3pPr>
      <a:lvl4pPr marL="2129655" indent="-304237" algn="l" defTabSz="1216945" rtl="0" eaLnBrk="1" latinLnBrk="0" hangingPunct="1">
        <a:spcBef>
          <a:spcPct val="20000"/>
        </a:spcBef>
        <a:buFont typeface="AppleSymbols" charset="0"/>
        <a:buChar char="⎼"/>
        <a:defRPr sz="2662" kern="1200">
          <a:solidFill>
            <a:srgbClr val="75787B"/>
          </a:solidFill>
          <a:latin typeface="Arial" charset="0"/>
          <a:ea typeface="Arial" charset="0"/>
          <a:cs typeface="Arial" charset="0"/>
        </a:defRPr>
      </a:lvl4pPr>
      <a:lvl5pPr marL="2738128" indent="-304237" algn="l" defTabSz="1216945" rtl="0" eaLnBrk="1" latinLnBrk="0" hangingPunct="1">
        <a:spcBef>
          <a:spcPct val="20000"/>
        </a:spcBef>
        <a:buFont typeface="HiraMinProN-W3" charset="-128"/>
        <a:buChar char="・"/>
        <a:defRPr sz="2662" kern="1200">
          <a:solidFill>
            <a:srgbClr val="75787B"/>
          </a:solidFill>
          <a:latin typeface="Arial" charset="0"/>
          <a:ea typeface="Arial" charset="0"/>
          <a:cs typeface="Arial" charset="0"/>
        </a:defRPr>
      </a:lvl5pPr>
      <a:lvl6pPr marL="3346600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6pPr>
      <a:lvl7pPr marL="3955073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7pPr>
      <a:lvl8pPr marL="4563545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8pPr>
      <a:lvl9pPr marL="5172018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608473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2pPr>
      <a:lvl3pPr marL="1216945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3pPr>
      <a:lvl4pPr marL="1825418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4pPr>
      <a:lvl5pPr marL="2433891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5pPr>
      <a:lvl6pPr marL="3042365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6pPr>
      <a:lvl7pPr marL="3650837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7pPr>
      <a:lvl8pPr marL="4259310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8pPr>
      <a:lvl9pPr marL="4867782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1FC1BD-D8DB-459E-A5F6-0489E173C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81" y="1221104"/>
            <a:ext cx="3198439" cy="107103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499467" y="4943013"/>
            <a:ext cx="2839310" cy="6663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865" dirty="0">
                <a:solidFill>
                  <a:srgbClr val="75787B">
                    <a:lumMod val="75000"/>
                  </a:srgbClr>
                </a:solidFill>
              </a:rPr>
              <a:t>Patients are triaged back for follow up</a:t>
            </a:r>
            <a:endParaRPr lang="en-US" sz="1865" dirty="0">
              <a:solidFill>
                <a:srgbClr val="75787B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3330" y="4046815"/>
            <a:ext cx="3142995" cy="98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394" dirty="0">
                <a:solidFill>
                  <a:srgbClr val="00A3E0"/>
                </a:solidFill>
                <a:cs typeface="Arial" charset="0"/>
              </a:rPr>
              <a:t>25%</a:t>
            </a:r>
            <a:endParaRPr lang="en-US" sz="6394" dirty="0">
              <a:solidFill>
                <a:srgbClr val="ED8B00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60586" y="3990287"/>
            <a:ext cx="2529064" cy="98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394" dirty="0">
                <a:solidFill>
                  <a:srgbClr val="00A3E0"/>
                </a:solidFill>
                <a:ea typeface="Arial" charset="0"/>
                <a:cs typeface="Arial" charset="0"/>
              </a:rPr>
              <a:t>100%</a:t>
            </a:r>
            <a:endParaRPr lang="en-US" sz="6394" dirty="0">
              <a:solidFill>
                <a:srgbClr val="ED8B00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2870" y="4935527"/>
            <a:ext cx="2839310" cy="6663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865" dirty="0">
                <a:solidFill>
                  <a:srgbClr val="75787B">
                    <a:lumMod val="75000"/>
                  </a:srgbClr>
                </a:solidFill>
              </a:rPr>
              <a:t>Patients contacted post discharge</a:t>
            </a:r>
            <a:endParaRPr lang="en-US" sz="1865" dirty="0">
              <a:solidFill>
                <a:srgbClr val="75787B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3648" y="1215559"/>
            <a:ext cx="8958508" cy="1983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65" dirty="0">
                <a:solidFill>
                  <a:srgbClr val="75787B">
                    <a:lumMod val="75000"/>
                  </a:srgbClr>
                </a:solidFill>
                <a:latin typeface="Georgia"/>
                <a:cs typeface="Georgia"/>
              </a:rPr>
              <a:t>Goals:</a:t>
            </a:r>
            <a:endParaRPr lang="en-US" sz="1865" dirty="0">
              <a:solidFill>
                <a:srgbClr val="75787B">
                  <a:lumMod val="75000"/>
                </a:srgbClr>
              </a:solidFill>
            </a:endParaRPr>
          </a:p>
          <a:p>
            <a:pPr marL="502455" indent="-502455">
              <a:lnSpc>
                <a:spcPct val="110000"/>
              </a:lnSpc>
              <a:spcAft>
                <a:spcPts val="799"/>
              </a:spcAft>
              <a:buBlip>
                <a:blip r:embed="rId4"/>
              </a:buBlip>
            </a:pPr>
            <a:r>
              <a:rPr lang="en-US" sz="1865" dirty="0">
                <a:solidFill>
                  <a:srgbClr val="75787B">
                    <a:lumMod val="75000"/>
                  </a:srgbClr>
                </a:solidFill>
                <a:latin typeface="Georgia" panose="02040502050405020303" pitchFamily="18" charset="0"/>
              </a:rPr>
              <a:t>Increase the care provided to all patients</a:t>
            </a:r>
          </a:p>
          <a:p>
            <a:pPr marL="502455" indent="-502455">
              <a:lnSpc>
                <a:spcPct val="110000"/>
              </a:lnSpc>
              <a:spcAft>
                <a:spcPts val="799"/>
              </a:spcAft>
              <a:buBlip>
                <a:blip r:embed="rId4"/>
              </a:buBlip>
            </a:pPr>
            <a:r>
              <a:rPr lang="en-US" sz="1865" dirty="0">
                <a:solidFill>
                  <a:srgbClr val="75787B">
                    <a:lumMod val="75000"/>
                  </a:srgbClr>
                </a:solidFill>
                <a:latin typeface="Georgia" panose="02040502050405020303" pitchFamily="18" charset="0"/>
              </a:rPr>
              <a:t>Contact all patients post discharge to ensure compliance and safe transitions</a:t>
            </a:r>
          </a:p>
          <a:p>
            <a:pPr marL="502455" indent="-502455">
              <a:lnSpc>
                <a:spcPct val="110000"/>
              </a:lnSpc>
              <a:spcAft>
                <a:spcPts val="799"/>
              </a:spcAft>
              <a:buBlip>
                <a:blip r:embed="rId4"/>
              </a:buBlip>
            </a:pPr>
            <a:r>
              <a:rPr lang="en-US" sz="1865" dirty="0">
                <a:solidFill>
                  <a:srgbClr val="75787B">
                    <a:lumMod val="75000"/>
                  </a:srgbClr>
                </a:solidFill>
                <a:latin typeface="Georgia" panose="02040502050405020303" pitchFamily="18" charset="0"/>
              </a:rPr>
              <a:t>Find more efficient use of nursing staff time</a:t>
            </a:r>
          </a:p>
          <a:p>
            <a:pPr marL="502455" indent="-502455">
              <a:lnSpc>
                <a:spcPct val="110000"/>
              </a:lnSpc>
              <a:spcAft>
                <a:spcPts val="799"/>
              </a:spcAft>
              <a:buBlip>
                <a:blip r:embed="rId4"/>
              </a:buBlip>
            </a:pPr>
            <a:r>
              <a:rPr lang="en-US" sz="1865" dirty="0">
                <a:solidFill>
                  <a:srgbClr val="75787B">
                    <a:lumMod val="75000"/>
                  </a:srgbClr>
                </a:solidFill>
                <a:latin typeface="Georgia" panose="02040502050405020303" pitchFamily="18" charset="0"/>
              </a:rPr>
              <a:t>Capture real-time feedback for process improvement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185" y="3182383"/>
            <a:ext cx="12149496" cy="22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761122" y="3990287"/>
            <a:ext cx="2529064" cy="98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394" dirty="0">
                <a:solidFill>
                  <a:srgbClr val="00A3E0"/>
                </a:solidFill>
                <a:ea typeface="Arial" charset="0"/>
                <a:cs typeface="Arial" charset="0"/>
              </a:rPr>
              <a:t>75%</a:t>
            </a:r>
            <a:endParaRPr lang="en-US" sz="2664" dirty="0">
              <a:solidFill>
                <a:srgbClr val="ED8B00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93795" y="5030802"/>
            <a:ext cx="3298723" cy="6663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865" dirty="0">
                <a:solidFill>
                  <a:srgbClr val="75787B">
                    <a:lumMod val="75000"/>
                  </a:srgbClr>
                </a:solidFill>
              </a:rPr>
              <a:t>Cost Savings with Connect Program</a:t>
            </a:r>
            <a:endParaRPr lang="en-US" sz="1865" dirty="0">
              <a:solidFill>
                <a:srgbClr val="75787B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7071" y="3269286"/>
            <a:ext cx="8958508" cy="40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65" dirty="0">
                <a:solidFill>
                  <a:srgbClr val="75787B">
                    <a:lumMod val="75000"/>
                  </a:srgbClr>
                </a:solidFill>
                <a:latin typeface="Georgia"/>
                <a:cs typeface="Georgia"/>
              </a:rPr>
              <a:t>Outcomes: </a:t>
            </a:r>
            <a:endParaRPr lang="en-US" sz="1865" dirty="0">
              <a:solidFill>
                <a:srgbClr val="75787B">
                  <a:lumMod val="75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0D17DF-6106-4BDB-BED7-CB2564060C30}"/>
              </a:ext>
            </a:extLst>
          </p:cNvPr>
          <p:cNvSpPr txBox="1"/>
          <p:nvPr/>
        </p:nvSpPr>
        <p:spPr>
          <a:xfrm>
            <a:off x="2329502" y="6223989"/>
            <a:ext cx="8278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“Overall, these calls are an avenue for patients to be heard, and the value of that can’t be overstated.”</a:t>
            </a:r>
          </a:p>
          <a:p>
            <a:pPr algn="ctr"/>
            <a:r>
              <a:rPr lang="en-US" sz="1400" i="1" dirty="0"/>
              <a:t>Janice Finder, Project Director </a:t>
            </a:r>
          </a:p>
        </p:txBody>
      </p:sp>
      <p:pic>
        <p:nvPicPr>
          <p:cNvPr id="8" name="Graphic 7" descr="Receiver">
            <a:extLst>
              <a:ext uri="{FF2B5EF4-FFF2-40B4-BE49-F238E27FC236}">
                <a16:creationId xmlns:a16="http://schemas.microsoft.com/office/drawing/2014/main" id="{AFD6A160-7335-4EB1-900A-E21ABDCDFB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824" y="3985684"/>
            <a:ext cx="914400" cy="914400"/>
          </a:xfrm>
          <a:prstGeom prst="rect">
            <a:avLst/>
          </a:prstGeom>
        </p:spPr>
      </p:pic>
      <p:pic>
        <p:nvPicPr>
          <p:cNvPr id="9" name="Graphic 8" descr="Coins">
            <a:extLst>
              <a:ext uri="{FF2B5EF4-FFF2-40B4-BE49-F238E27FC236}">
                <a16:creationId xmlns:a16="http://schemas.microsoft.com/office/drawing/2014/main" id="{96C614F7-CDD9-4336-A07A-9F487DA1F1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93795" y="4078076"/>
            <a:ext cx="914400" cy="914400"/>
          </a:xfrm>
          <a:prstGeom prst="rect">
            <a:avLst/>
          </a:prstGeom>
        </p:spPr>
      </p:pic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BFBCC33C-75F2-4938-999A-36FF3189946E}"/>
              </a:ext>
            </a:extLst>
          </p:cNvPr>
          <p:cNvSpPr txBox="1">
            <a:spLocks/>
          </p:cNvSpPr>
          <p:nvPr/>
        </p:nvSpPr>
        <p:spPr>
          <a:xfrm>
            <a:off x="310158" y="386991"/>
            <a:ext cx="11571685" cy="1004481"/>
          </a:xfrm>
          <a:prstGeom prst="rect">
            <a:avLst/>
          </a:prstGeom>
        </p:spPr>
        <p:txBody>
          <a:bodyPr vert="horz" lIns="121807" tIns="60904" rIns="121807" bIns="60904" rtlCol="0" anchor="t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600" kern="1200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ppleSymbols" charset="0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HiraMinProN-W3" charset="-128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99" b="1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CASE STUDY </a:t>
            </a:r>
          </a:p>
          <a:p>
            <a:r>
              <a:rPr lang="en-US" dirty="0"/>
              <a:t>Houston Methodist</a:t>
            </a:r>
          </a:p>
        </p:txBody>
      </p:sp>
      <p:pic>
        <p:nvPicPr>
          <p:cNvPr id="17" name="Picture 63" descr="C:\Users\Kelly\Downloads\My SecuriSync\NRC Health\Icons\EMF\Icon-template_60px_Master_2 (2)_Alert">
            <a:extLst>
              <a:ext uri="{FF2B5EF4-FFF2-40B4-BE49-F238E27FC236}">
                <a16:creationId xmlns:a16="http://schemas.microsoft.com/office/drawing/2014/main" id="{EC1660C0-5332-4FC6-8EBA-77DFA5E67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67" y="4078076"/>
            <a:ext cx="840936" cy="84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60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Proven Outcomes: Readmission Rates</a:t>
            </a:r>
          </a:p>
        </p:txBody>
      </p:sp>
      <p:pic>
        <p:nvPicPr>
          <p:cNvPr id="19" name="Content Placeholder 3" descr="UPMC Outcomes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4" t="31305" r="72607" b="44147"/>
          <a:stretch/>
        </p:blipFill>
        <p:spPr>
          <a:xfrm>
            <a:off x="1020404" y="2636834"/>
            <a:ext cx="2766561" cy="243614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88181" y="1970809"/>
            <a:ext cx="2231006" cy="37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036"/>
            <a:r>
              <a:rPr lang="en-US" sz="1865" dirty="0">
                <a:solidFill>
                  <a:srgbClr val="75787B"/>
                </a:solidFill>
                <a:ea typeface="Georgia" charset="0"/>
                <a:cs typeface="Georgia" charset="0"/>
              </a:rPr>
              <a:t>PARTICIPANT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87199" y="5328512"/>
            <a:ext cx="2632970" cy="37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036"/>
            <a:r>
              <a:rPr lang="en-US" sz="1865" dirty="0">
                <a:solidFill>
                  <a:srgbClr val="75787B"/>
                </a:solidFill>
                <a:ea typeface="Georgia" charset="0"/>
                <a:cs typeface="Georgia" charset="0"/>
              </a:rPr>
              <a:t>NON-PARTICIPANT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49660" y="2174766"/>
            <a:ext cx="1557567" cy="2077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80497" y="1704316"/>
            <a:ext cx="2231006" cy="871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036"/>
            <a:r>
              <a:rPr lang="en-US" sz="3197" b="1" dirty="0">
                <a:solidFill>
                  <a:srgbClr val="00A3E0"/>
                </a:solidFill>
                <a:ea typeface="Georgia" charset="0"/>
                <a:cs typeface="Georgia" charset="0"/>
              </a:rPr>
              <a:t>8%</a:t>
            </a:r>
          </a:p>
          <a:p>
            <a:pPr algn="ctr" defTabSz="609036"/>
            <a:r>
              <a:rPr lang="en-US" sz="1865" dirty="0">
                <a:solidFill>
                  <a:srgbClr val="75787B"/>
                </a:solidFill>
                <a:ea typeface="Georgia" charset="0"/>
                <a:cs typeface="Georgia" charset="0"/>
              </a:rPr>
              <a:t>Readmitted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5392" y="5062019"/>
            <a:ext cx="2231006" cy="871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036"/>
            <a:r>
              <a:rPr lang="en-US" sz="3197" b="1" dirty="0">
                <a:solidFill>
                  <a:srgbClr val="75787B"/>
                </a:solidFill>
                <a:ea typeface="Georgia" charset="0"/>
                <a:cs typeface="Georgia" charset="0"/>
              </a:rPr>
              <a:t>12.5%</a:t>
            </a:r>
          </a:p>
          <a:p>
            <a:pPr algn="ctr" defTabSz="609036"/>
            <a:r>
              <a:rPr lang="en-US" sz="1865" dirty="0">
                <a:solidFill>
                  <a:srgbClr val="75787B"/>
                </a:solidFill>
                <a:ea typeface="Georgia" charset="0"/>
                <a:cs typeface="Georgia" charset="0"/>
              </a:rPr>
              <a:t>Readmitted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31130" y="5532469"/>
            <a:ext cx="1557567" cy="2077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CE08A58D-3B1B-44CA-9685-723F35281B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5172" y="3014058"/>
            <a:ext cx="3756424" cy="125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261132"/>
      </p:ext>
    </p:extLst>
  </p:cSld>
  <p:clrMapOvr>
    <a:masterClrMapping/>
  </p:clrMapOvr>
</p:sld>
</file>

<file path=ppt/theme/theme1.xml><?xml version="1.0" encoding="utf-8"?>
<a:theme xmlns:a="http://schemas.openxmlformats.org/drawingml/2006/main" name="NRC_PPT_Slide">
  <a:themeElements>
    <a:clrScheme name="NRC Health 2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CE493A"/>
      </a:accent3>
      <a:accent4>
        <a:srgbClr val="A0B06D"/>
      </a:accent4>
      <a:accent5>
        <a:srgbClr val="4B669B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C-Health_PPT_Template" id="{0AEEEB6C-84D4-0341-B2BE-D2904000CCAC}" vid="{9961FEEC-FE3F-7548-A35B-079D5144E783}"/>
    </a:ext>
  </a:extLst>
</a:theme>
</file>

<file path=ppt/theme/theme2.xml><?xml version="1.0" encoding="utf-8"?>
<a:theme xmlns:a="http://schemas.openxmlformats.org/drawingml/2006/main" name="1_NRC_PPT_Slide">
  <a:themeElements>
    <a:clrScheme name="NRC Health 2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CE493A"/>
      </a:accent3>
      <a:accent4>
        <a:srgbClr val="A0B06D"/>
      </a:accent4>
      <a:accent5>
        <a:srgbClr val="4B669B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C-Health_PPT_Template" id="{0AEEEB6C-84D4-0341-B2BE-D2904000CCAC}" vid="{9961FEEC-FE3F-7548-A35B-079D5144E783}"/>
    </a:ext>
  </a:extLst>
</a:theme>
</file>

<file path=ppt/theme/theme3.xml><?xml version="1.0" encoding="utf-8"?>
<a:theme xmlns:a="http://schemas.openxmlformats.org/drawingml/2006/main" name="2_NRC_PPT_Slide">
  <a:themeElements>
    <a:clrScheme name="NRC Health 2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CE493A"/>
      </a:accent3>
      <a:accent4>
        <a:srgbClr val="A0B06D"/>
      </a:accent4>
      <a:accent5>
        <a:srgbClr val="4B669B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C-Health_PPT_Template" id="{0AEEEB6C-84D4-0341-B2BE-D2904000CCAC}" vid="{9961FEEC-FE3F-7548-A35B-079D5144E78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5646</TotalTime>
  <Words>114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MS PGothic</vt:lpstr>
      <vt:lpstr>AppleSymbols</vt:lpstr>
      <vt:lpstr>Arial</vt:lpstr>
      <vt:lpstr>Arial Black</vt:lpstr>
      <vt:lpstr>Arial Regular</vt:lpstr>
      <vt:lpstr>Calibri</vt:lpstr>
      <vt:lpstr>Georgia</vt:lpstr>
      <vt:lpstr>HiraMinProN-W3</vt:lpstr>
      <vt:lpstr>NRC_PPT_Slide</vt:lpstr>
      <vt:lpstr>1_NRC_PPT_Slide</vt:lpstr>
      <vt:lpstr>2_NRC_PPT_Slide</vt:lpstr>
      <vt:lpstr>PowerPoint Presentation</vt:lpstr>
      <vt:lpstr>PowerPoint Presentation</vt:lpstr>
    </vt:vector>
  </TitlesOfParts>
  <Company>National Research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Sullivan</dc:creator>
  <cp:lastModifiedBy>Megan Charko</cp:lastModifiedBy>
  <cp:revision>42</cp:revision>
  <dcterms:created xsi:type="dcterms:W3CDTF">2017-08-30T13:50:04Z</dcterms:created>
  <dcterms:modified xsi:type="dcterms:W3CDTF">2018-08-07T16:39:14Z</dcterms:modified>
</cp:coreProperties>
</file>