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</p:sldMasterIdLst>
  <p:notesMasterIdLst>
    <p:notesMasterId r:id="rId4"/>
  </p:notesMasterIdLst>
  <p:sldIdLst>
    <p:sldId id="364" r:id="rId3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942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orient="horz" pos="5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8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Steve Jackson" initials="SJ" lastIdx="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4FC5F0"/>
    <a:srgbClr val="595D5E"/>
    <a:srgbClr val="DADCCA"/>
    <a:srgbClr val="3CC2F3"/>
    <a:srgbClr val="7FDDFF"/>
    <a:srgbClr val="75787B"/>
    <a:srgbClr val="ED8B00"/>
    <a:srgbClr val="EA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77445" autoAdjust="0"/>
  </p:normalViewPr>
  <p:slideViewPr>
    <p:cSldViewPr snapToGrid="0" snapToObjects="1">
      <p:cViewPr varScale="1">
        <p:scale>
          <a:sx n="74" d="100"/>
          <a:sy n="74" d="100"/>
        </p:scale>
        <p:origin x="1260" y="66"/>
      </p:cViewPr>
      <p:guideLst>
        <p:guide orient="horz" pos="1621"/>
        <p:guide pos="2880"/>
        <p:guide orient="horz" pos="2942"/>
        <p:guide pos="168"/>
        <p:guide orient="horz" pos="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Charko" userId="52fce4de-3c4e-4c36-b4ab-91555a4b423d" providerId="ADAL" clId="{8E046A16-E352-4472-AAB9-A855CC2461C1}"/>
    <pc:docChg chg="custSel modSld">
      <pc:chgData name="Megan Charko" userId="52fce4de-3c4e-4c36-b4ab-91555a4b423d" providerId="ADAL" clId="{8E046A16-E352-4472-AAB9-A855CC2461C1}" dt="2018-06-20T13:50:12.331" v="9" actId="1076"/>
      <pc:docMkLst>
        <pc:docMk/>
      </pc:docMkLst>
      <pc:sldChg chg="addSp delSp modSp">
        <pc:chgData name="Megan Charko" userId="52fce4de-3c4e-4c36-b4ab-91555a4b423d" providerId="ADAL" clId="{8E046A16-E352-4472-AAB9-A855CC2461C1}" dt="2018-06-20T13:50:12.331" v="9" actId="1076"/>
        <pc:sldMkLst>
          <pc:docMk/>
          <pc:sldMk cId="3464321766" sldId="364"/>
        </pc:sldMkLst>
        <pc:spChg chg="mod">
          <ac:chgData name="Megan Charko" userId="52fce4de-3c4e-4c36-b4ab-91555a4b423d" providerId="ADAL" clId="{8E046A16-E352-4472-AAB9-A855CC2461C1}" dt="2018-06-20T13:50:12.331" v="9" actId="1076"/>
          <ac:spMkLst>
            <pc:docMk/>
            <pc:sldMk cId="3464321766" sldId="364"/>
            <ac:spMk id="30" creationId="{852F049B-07AF-448A-B63F-A92F0DCBAD1C}"/>
          </ac:spMkLst>
        </pc:spChg>
        <pc:picChg chg="add mod">
          <ac:chgData name="Megan Charko" userId="52fce4de-3c4e-4c36-b4ab-91555a4b423d" providerId="ADAL" clId="{8E046A16-E352-4472-AAB9-A855CC2461C1}" dt="2018-06-20T13:50:09.419" v="8" actId="1076"/>
          <ac:picMkLst>
            <pc:docMk/>
            <pc:sldMk cId="3464321766" sldId="364"/>
            <ac:picMk id="3" creationId="{EA1A13CB-F6C4-4E20-BA57-2889F99944F2}"/>
          </ac:picMkLst>
        </pc:picChg>
        <pc:picChg chg="del">
          <ac:chgData name="Megan Charko" userId="52fce4de-3c4e-4c36-b4ab-91555a4b423d" providerId="ADAL" clId="{8E046A16-E352-4472-AAB9-A855CC2461C1}" dt="2018-06-20T13:49:39.747" v="2" actId="478"/>
          <ac:picMkLst>
            <pc:docMk/>
            <pc:sldMk cId="3464321766" sldId="364"/>
            <ac:picMk id="20" creationId="{82EB18FF-B9CC-4CA3-AE11-2C84983E88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77">
              <a:lnSpc>
                <a:spcPct val="120000"/>
              </a:lnSpc>
              <a:spcAft>
                <a:spcPts val="1599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NRC Health - Real-time Solution Webinar 5.24.2017</a:t>
            </a:r>
          </a:p>
        </p:txBody>
      </p:sp>
    </p:spTree>
    <p:extLst>
      <p:ext uri="{BB962C8B-B14F-4D97-AF65-F5344CB8AC3E}">
        <p14:creationId xmlns:p14="http://schemas.microsoft.com/office/powerpoint/2010/main" val="135088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91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1"/>
            <a:ext cx="8661399" cy="1089873"/>
          </a:xfrm>
        </p:spPr>
        <p:txBody>
          <a:bodyPr lIns="0" tIns="274320" rIns="0" bIns="182880" anchor="t"/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/>
            </a:lvl2pPr>
            <a:lvl3pPr marL="913577" indent="0">
              <a:buNone/>
              <a:defRPr/>
            </a:lvl3pPr>
            <a:lvl4pPr marL="1370366" indent="0">
              <a:buNone/>
              <a:defRPr/>
            </a:lvl4pPr>
            <a:lvl5pPr marL="1827154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599" kern="600" spc="100">
                <a:solidFill>
                  <a:srgbClr val="75787B">
                    <a:tint val="75000"/>
                  </a:srgbClr>
                </a:solidFill>
                <a:latin typeface="Arial Regular"/>
                <a:ea typeface="MS PGothic" panose="020B0600070205080204" pitchFamily="34" charset="-128"/>
                <a:cs typeface="Arial Regular"/>
              </a:defRPr>
            </a:lvl1pPr>
          </a:lstStyle>
          <a:p>
            <a:pPr>
              <a:defRPr/>
            </a:pPr>
            <a:fld id="{0478FB60-BB58-4313-84F5-78E6F68E1565}" type="datetime4">
              <a:rPr lang="en-US"/>
              <a:pPr>
                <a:defRPr/>
              </a:pPr>
              <a:t>August 2, 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599">
                <a:solidFill>
                  <a:srgbClr val="75787B">
                    <a:tint val="75000"/>
                  </a:srgbClr>
                </a:solidFill>
                <a:latin typeface="Arial Regular"/>
                <a:ea typeface="MS PGothic" panose="020B0600070205080204" pitchFamily="34" charset="-128"/>
                <a:cs typeface="Arial Regular"/>
              </a:defRPr>
            </a:lvl1pPr>
          </a:lstStyle>
          <a:p>
            <a:pPr>
              <a:defRPr/>
            </a:pPr>
            <a:fld id="{8ED9E92B-F78A-40D1-A75D-4CCB6CDBF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6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8584" y="1344575"/>
            <a:ext cx="4207218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DATE</a:t>
            </a:r>
            <a:endParaRPr lang="en-US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08583" y="3108534"/>
            <a:ext cx="4207217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8583" y="1557578"/>
            <a:ext cx="4207217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6887" y="4768858"/>
            <a:ext cx="1271847" cy="273050"/>
          </a:xfrm>
          <a:prstGeom prst="rect">
            <a:avLst/>
          </a:prstGeom>
        </p:spPr>
        <p:txBody>
          <a:bodyPr/>
          <a:lstStyle/>
          <a:p>
            <a:fld id="{D089C0DE-5A99-CA43-846D-BF8ACA417C83}" type="datetime4">
              <a:rPr lang="en-US" smtClean="0"/>
              <a:t>August 2,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78735" y="4768858"/>
            <a:ext cx="336662" cy="273050"/>
          </a:xfrm>
          <a:prstGeom prst="rect">
            <a:avLst/>
          </a:prstGeom>
        </p:spPr>
        <p:txBody>
          <a:bodyPr/>
          <a:lstStyle/>
          <a:p>
            <a:fld id="{45BBCB92-5AEC-D142-A121-5739B5020489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1" y="2561692"/>
            <a:ext cx="1488166" cy="29981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857" t="859" r="857" b="666"/>
          <a:stretch/>
        </p:blipFill>
        <p:spPr>
          <a:xfrm>
            <a:off x="1" y="2"/>
            <a:ext cx="9143999" cy="4618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06" y="4697298"/>
            <a:ext cx="604764" cy="3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9" r:id="rId4"/>
    <p:sldLayoutId id="2147483691" r:id="rId5"/>
    <p:sldLayoutId id="2147483690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2" r:id="rId4"/>
    <p:sldLayoutId id="2147483681" r:id="rId5"/>
    <p:sldLayoutId id="2147483693" r:id="rId6"/>
    <p:sldLayoutId id="2147483682" r:id="rId7"/>
    <p:sldLayoutId id="2147483683" r:id="rId8"/>
    <p:sldLayoutId id="2147483699" r:id="rId9"/>
    <p:sldLayoutId id="214748370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781EDE-7D5F-F14F-91A5-53DFBBB38F7D}"/>
              </a:ext>
            </a:extLst>
          </p:cNvPr>
          <p:cNvSpPr/>
          <p:nvPr/>
        </p:nvSpPr>
        <p:spPr>
          <a:xfrm>
            <a:off x="277168" y="1609237"/>
            <a:ext cx="7162161" cy="9135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77190" indent="-377190">
              <a:lnSpc>
                <a:spcPct val="110000"/>
              </a:lnSpc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sz="1600" dirty="0">
                <a:solidFill>
                  <a:srgbClr val="75787B">
                    <a:lumMod val="75000"/>
                  </a:srgbClr>
                </a:solidFill>
                <a:latin typeface="Georgia" panose="02040502050405020303" pitchFamily="18" charset="0"/>
              </a:rPr>
              <a:t>Provide real-time feedback to improve the relevancy of experience data </a:t>
            </a:r>
          </a:p>
          <a:p>
            <a:pPr marL="377190" indent="-377190">
              <a:lnSpc>
                <a:spcPct val="110000"/>
              </a:lnSpc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sz="1600" dirty="0">
                <a:solidFill>
                  <a:srgbClr val="75787B">
                    <a:lumMod val="75000"/>
                  </a:srgbClr>
                </a:solidFill>
                <a:latin typeface="Georgia" panose="02040502050405020303" pitchFamily="18" charset="0"/>
              </a:rPr>
              <a:t>Embrace performance transparency to connect with consumers </a:t>
            </a:r>
          </a:p>
          <a:p>
            <a:pPr marL="377190" indent="-377190">
              <a:lnSpc>
                <a:spcPct val="110000"/>
              </a:lnSpc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sz="1600" dirty="0">
                <a:solidFill>
                  <a:srgbClr val="75787B">
                    <a:lumMod val="75000"/>
                  </a:srgbClr>
                </a:solidFill>
                <a:latin typeface="Georgia" panose="02040502050405020303" pitchFamily="18" charset="0"/>
              </a:rPr>
              <a:t>Identify the root cause of operational and service issues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BC58DA-47C2-B548-A0FF-2E17EACA3A71}"/>
              </a:ext>
            </a:extLst>
          </p:cNvPr>
          <p:cNvSpPr txBox="1"/>
          <p:nvPr/>
        </p:nvSpPr>
        <p:spPr>
          <a:xfrm>
            <a:off x="241525" y="2796906"/>
            <a:ext cx="2740662" cy="405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</a:schemeClr>
                </a:solidFill>
              </a:rPr>
              <a:t>OUTCOMES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003EC94F-22FE-3C44-9AED-7C0A0A73D866}"/>
              </a:ext>
            </a:extLst>
          </p:cNvPr>
          <p:cNvSpPr txBox="1">
            <a:spLocks/>
          </p:cNvSpPr>
          <p:nvPr/>
        </p:nvSpPr>
        <p:spPr>
          <a:xfrm>
            <a:off x="232619" y="292625"/>
            <a:ext cx="8678764" cy="753361"/>
          </a:xfrm>
          <a:prstGeom prst="rect">
            <a:avLst/>
          </a:prstGeom>
        </p:spPr>
        <p:txBody>
          <a:bodyPr vert="horz" lIns="91355" tIns="45678" rIns="91355" bIns="45678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99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CASE STUDY </a:t>
            </a:r>
          </a:p>
          <a:p>
            <a:r>
              <a:rPr lang="en-US" sz="2700" dirty="0"/>
              <a:t>MetroHealth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832C74-5948-9A44-BF9F-8A78416DEC41}"/>
              </a:ext>
            </a:extLst>
          </p:cNvPr>
          <p:cNvSpPr txBox="1"/>
          <p:nvPr/>
        </p:nvSpPr>
        <p:spPr>
          <a:xfrm>
            <a:off x="241525" y="1281465"/>
            <a:ext cx="2740662" cy="405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</a:schemeClr>
                </a:solidFill>
              </a:rPr>
              <a:t>GOALS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692E7F-9ABE-4E7B-9492-504D3D627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080" y="1537143"/>
            <a:ext cx="1763303" cy="113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779021-3E29-42B1-8F53-4A3A5507B4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07" y="3118202"/>
            <a:ext cx="737902" cy="735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C4940A-9931-440E-817F-8A20285C59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316" y="3121319"/>
            <a:ext cx="737902" cy="7379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42CC826-E23C-496C-A637-7D3257BD6BE4}"/>
              </a:ext>
            </a:extLst>
          </p:cNvPr>
          <p:cNvSpPr/>
          <p:nvPr/>
        </p:nvSpPr>
        <p:spPr>
          <a:xfrm>
            <a:off x="395881" y="3825689"/>
            <a:ext cx="2710321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Prevented outmigration in the Cleveland market  </a:t>
            </a:r>
            <a:endParaRPr lang="en-US" sz="1400" dirty="0">
              <a:solidFill>
                <a:srgbClr val="75787B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72BB1A-F6DE-4703-8037-72A1DB92AAD3}"/>
              </a:ext>
            </a:extLst>
          </p:cNvPr>
          <p:cNvSpPr txBox="1"/>
          <p:nvPr/>
        </p:nvSpPr>
        <p:spPr>
          <a:xfrm>
            <a:off x="1066899" y="3164420"/>
            <a:ext cx="235942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A3E0"/>
                </a:solidFill>
                <a:cs typeface="Arial" charset="0"/>
              </a:rPr>
              <a:t>$20M</a:t>
            </a:r>
            <a:endParaRPr lang="en-US" sz="48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EF5AFE-901A-4D5D-A057-184B94496F38}"/>
              </a:ext>
            </a:extLst>
          </p:cNvPr>
          <p:cNvSpPr txBox="1"/>
          <p:nvPr/>
        </p:nvSpPr>
        <p:spPr>
          <a:xfrm>
            <a:off x="4335733" y="3143398"/>
            <a:ext cx="18985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A3E0"/>
                </a:solidFill>
                <a:ea typeface="Arial" charset="0"/>
                <a:cs typeface="Arial" charset="0"/>
              </a:rPr>
              <a:t>19%</a:t>
            </a:r>
            <a:endParaRPr lang="en-US" sz="48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C52BD6-320D-4FB0-8E8D-5E7EE2208182}"/>
              </a:ext>
            </a:extLst>
          </p:cNvPr>
          <p:cNvSpPr/>
          <p:nvPr/>
        </p:nvSpPr>
        <p:spPr>
          <a:xfrm>
            <a:off x="3785984" y="3816286"/>
            <a:ext cx="213145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increase in web traffic, 1</a:t>
            </a:r>
            <a:r>
              <a:rPr lang="en-US" sz="1400" baseline="30000" dirty="0">
                <a:solidFill>
                  <a:srgbClr val="75787B">
                    <a:lumMod val="75000"/>
                  </a:srgbClr>
                </a:solidFill>
              </a:rPr>
              <a:t>st</a:t>
            </a:r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 in SEO  </a:t>
            </a:r>
            <a:endParaRPr lang="en-US" sz="1400" dirty="0">
              <a:solidFill>
                <a:srgbClr val="75787B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1D0614-9B55-4003-8F3E-80F27AF67BB8}"/>
              </a:ext>
            </a:extLst>
          </p:cNvPr>
          <p:cNvSpPr txBox="1"/>
          <p:nvPr/>
        </p:nvSpPr>
        <p:spPr>
          <a:xfrm>
            <a:off x="899355" y="4474297"/>
            <a:ext cx="732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“Moving to NRC Health has been a game-changer.”</a:t>
            </a:r>
          </a:p>
          <a:p>
            <a:pPr algn="ctr"/>
            <a:r>
              <a:rPr lang="en-US" sz="1400" i="1" dirty="0"/>
              <a:t>Dr. Sara Laskey, Chief Experience Officer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F049B-07AF-448A-B63F-A92F0DCBAD1C}"/>
              </a:ext>
            </a:extLst>
          </p:cNvPr>
          <p:cNvSpPr txBox="1"/>
          <p:nvPr/>
        </p:nvSpPr>
        <p:spPr>
          <a:xfrm>
            <a:off x="7332390" y="3051480"/>
            <a:ext cx="18985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A3E0"/>
                </a:solidFill>
                <a:ea typeface="Arial" charset="0"/>
                <a:cs typeface="Arial" charset="0"/>
              </a:rPr>
              <a:t>2 </a:t>
            </a:r>
            <a:r>
              <a:rPr lang="en-US" sz="2000" dirty="0">
                <a:solidFill>
                  <a:srgbClr val="00A3E0"/>
                </a:solidFill>
                <a:ea typeface="Arial" charset="0"/>
                <a:cs typeface="Arial" charset="0"/>
              </a:rPr>
              <a:t>FTEs</a:t>
            </a:r>
            <a:endParaRPr lang="en-US" sz="20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FCCC44-16EF-4444-9EBA-BCB64D5267F5}"/>
              </a:ext>
            </a:extLst>
          </p:cNvPr>
          <p:cNvSpPr/>
          <p:nvPr/>
        </p:nvSpPr>
        <p:spPr>
          <a:xfrm>
            <a:off x="6605684" y="3790144"/>
            <a:ext cx="247633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Re-reassigned to serve as improvement resources</a:t>
            </a:r>
            <a:endParaRPr lang="en-US" sz="1400" dirty="0">
              <a:solidFill>
                <a:srgbClr val="75787B"/>
              </a:solidFill>
            </a:endParaRPr>
          </a:p>
        </p:txBody>
      </p:sp>
      <p:pic>
        <p:nvPicPr>
          <p:cNvPr id="3" name="Graphic 2" descr="Team">
            <a:extLst>
              <a:ext uri="{FF2B5EF4-FFF2-40B4-BE49-F238E27FC236}">
                <a16:creationId xmlns:a16="http://schemas.microsoft.com/office/drawing/2014/main" id="{EA1A13CB-F6C4-4E20-BA57-2889F9994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6029" y="3076700"/>
            <a:ext cx="726706" cy="72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21766"/>
      </p:ext>
    </p:extLst>
  </p:cSld>
  <p:clrMapOvr>
    <a:masterClrMapping/>
  </p:clrMapOvr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_PPT_template" id="{0137986E-F7F4-744C-A8C4-699EBA87123C}" vid="{24DC9EB9-E9E0-7C4D-9F9A-DE1BA6BC6093}"/>
    </a:ext>
  </a:extLst>
</a:theme>
</file>

<file path=ppt/theme/theme2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50120</TotalTime>
  <Words>83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MS PGothic</vt:lpstr>
      <vt:lpstr>AppleSymbols</vt:lpstr>
      <vt:lpstr>Arial</vt:lpstr>
      <vt:lpstr>Arial Black</vt:lpstr>
      <vt:lpstr>Arial Regular</vt:lpstr>
      <vt:lpstr>Calibri</vt:lpstr>
      <vt:lpstr>Georgia</vt:lpstr>
      <vt:lpstr>HiraMinProN-W3</vt:lpstr>
      <vt:lpstr>NRC_PPT_Title-Slide</vt:lpstr>
      <vt:lpstr>NRC_PPT_Slide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Phifer</dc:creator>
  <cp:lastModifiedBy>Megan Charko</cp:lastModifiedBy>
  <cp:revision>237</cp:revision>
  <cp:lastPrinted>2017-05-09T19:32:04Z</cp:lastPrinted>
  <dcterms:created xsi:type="dcterms:W3CDTF">2016-12-19T21:10:41Z</dcterms:created>
  <dcterms:modified xsi:type="dcterms:W3CDTF">2018-08-02T22:40:10Z</dcterms:modified>
</cp:coreProperties>
</file>