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2" r:id="rId2"/>
    <p:sldMasterId id="2147483702" r:id="rId3"/>
    <p:sldMasterId id="2147483759" r:id="rId4"/>
    <p:sldMasterId id="2147483785" r:id="rId5"/>
    <p:sldMasterId id="2147483803" r:id="rId6"/>
    <p:sldMasterId id="2147483842" r:id="rId7"/>
    <p:sldMasterId id="2147483859" r:id="rId8"/>
  </p:sldMasterIdLst>
  <p:notesMasterIdLst>
    <p:notesMasterId r:id="rId10"/>
  </p:notesMasterIdLst>
  <p:sldIdLst>
    <p:sldId id="481" r:id="rId9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942" userDrawn="1">
          <p15:clr>
            <a:srgbClr val="A4A3A4"/>
          </p15:clr>
        </p15:guide>
        <p15:guide id="4" pos="168" userDrawn="1">
          <p15:clr>
            <a:srgbClr val="A4A3A4"/>
          </p15:clr>
        </p15:guide>
        <p15:guide id="5" orient="horz" pos="5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idon Margolin" initials="GM" lastIdx="2" clrIdx="6">
    <p:extLst>
      <p:ext uri="{19B8F6BF-5375-455C-9EA6-DF929625EA0E}">
        <p15:presenceInfo xmlns:p15="http://schemas.microsoft.com/office/powerpoint/2012/main" userId="S-1-5-21-2106337540-1645897068-1548899127-23914" providerId="AD"/>
      </p:ext>
    </p:extLst>
  </p:cmAuthor>
  <p:cmAuthor id="1" name="Microsoft Office User" initials="Office" lastIdx="18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Steve Jackson" initials="SJ" lastIdx="5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595D5E"/>
    <a:srgbClr val="DADCCA"/>
    <a:srgbClr val="3CC2F3"/>
    <a:srgbClr val="7FDDFF"/>
    <a:srgbClr val="4FC5F0"/>
    <a:srgbClr val="75787B"/>
    <a:srgbClr val="ED8B00"/>
    <a:srgbClr val="EA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9" autoAdjust="0"/>
    <p:restoredTop sz="94434" autoAdjust="0"/>
  </p:normalViewPr>
  <p:slideViewPr>
    <p:cSldViewPr snapToGrid="0" snapToObjects="1">
      <p:cViewPr varScale="1">
        <p:scale>
          <a:sx n="91" d="100"/>
          <a:sy n="91" d="100"/>
        </p:scale>
        <p:origin x="750" y="78"/>
      </p:cViewPr>
      <p:guideLst>
        <p:guide orient="horz" pos="1621"/>
        <p:guide pos="2880"/>
        <p:guide orient="horz" pos="2942"/>
        <p:guide pos="168"/>
        <p:guide orient="horz" pos="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4950-6E4C-F24D-907D-BDC7CD2D01E0}" type="datetimeFigureOut"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Reference Piedmont stats but don’t mention the system name – “a large system in the Southeast”</a:t>
            </a:r>
          </a:p>
          <a:p>
            <a:r>
              <a:rPr lang="en-US" altLang="en-US" smtClean="0"/>
              <a:t>2,000% increase in page views</a:t>
            </a:r>
          </a:p>
          <a:p>
            <a:r>
              <a:rPr lang="en-US" altLang="en-US" smtClean="0"/>
              <a:t>97% of docs in #1 spot in Google search</a:t>
            </a:r>
          </a:p>
          <a:p>
            <a:r>
              <a:rPr lang="en-US" altLang="en-US" smtClean="0"/>
              <a:t>1.1 ave search rank for all docs</a:t>
            </a:r>
          </a:p>
          <a:p>
            <a:r>
              <a:rPr lang="en-US" altLang="en-US" smtClean="0"/>
              <a:t>1.5 new patients per doc per month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fld id="{46C04D59-6264-4ADD-850C-9DF81029EA19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9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91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white">
          <a:xfrm>
            <a:off x="304802" y="1"/>
            <a:ext cx="8534400" cy="8547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3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00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60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9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8584" y="1344575"/>
            <a:ext cx="4207218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DATE</a:t>
            </a:r>
            <a:endParaRPr lang="en-US" dirty="0" smtClean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08583" y="3108534"/>
            <a:ext cx="4207217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8583" y="1557578"/>
            <a:ext cx="4207217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83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60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61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72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64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859" r="858" b="665"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267974"/>
            <a:ext cx="719138" cy="3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6582228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3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855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947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3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64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14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8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6887" y="4768858"/>
            <a:ext cx="1271847" cy="27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78735" y="4768858"/>
            <a:ext cx="336662" cy="273050"/>
          </a:xfrm>
          <a:prstGeom prst="rect">
            <a:avLst/>
          </a:prstGeom>
        </p:spPr>
        <p:txBody>
          <a:bodyPr/>
          <a:lstStyle/>
          <a:p>
            <a:fld id="{45BBCB92-5AEC-D142-A121-5739B5020489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3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Optional partner logo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922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5144" y="1357954"/>
            <a:ext cx="7886691" cy="241925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145143" y="242888"/>
            <a:ext cx="8853714" cy="858044"/>
          </a:xfrm>
          <a:prstGeom prst="rect">
            <a:avLst/>
          </a:prstGeom>
        </p:spPr>
        <p:txBody>
          <a:bodyPr vert="horz"/>
          <a:lstStyle>
            <a:lvl1pPr algn="l"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281738" y="4785978"/>
            <a:ext cx="2133600" cy="2733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593138" y="4789156"/>
            <a:ext cx="360362" cy="27489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1E554B-E52A-42F7-950E-F11291992C51}" type="slidenum">
              <a:rPr lang="en-US" altLang="en-US">
                <a:solidFill>
                  <a:srgbClr val="75787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6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ffset_504954_Woman_RGB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15382"/>
          <a:stretch>
            <a:fillRect/>
          </a:stretch>
        </p:blipFill>
        <p:spPr bwMode="auto">
          <a:xfrm>
            <a:off x="-597152" y="1"/>
            <a:ext cx="10025906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4224696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3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85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09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51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 tIns="91440"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98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98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76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7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8" t="859" r="858" b="665"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4267974"/>
            <a:ext cx="719138" cy="3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6582228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3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85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202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001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689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709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932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3-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45143" y="242888"/>
            <a:ext cx="8853714" cy="858044"/>
          </a:xfrm>
          <a:prstGeom prst="rect">
            <a:avLst/>
          </a:prstGeom>
        </p:spPr>
        <p:txBody>
          <a:bodyPr vert="horz"/>
          <a:lstStyle>
            <a:lvl1pPr algn="l"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6103" y="1667777"/>
            <a:ext cx="2615184" cy="361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346103" y="2021958"/>
            <a:ext cx="2615184" cy="22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86399" y="1667777"/>
            <a:ext cx="2615184" cy="361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186399" y="2021958"/>
            <a:ext cx="2615184" cy="22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266251" y="1667777"/>
            <a:ext cx="2615184" cy="361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3266251" y="2021958"/>
            <a:ext cx="2615184" cy="22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01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096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56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Optional partner logo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lnSpc>
                <a:spcPct val="90000"/>
              </a:lnSpc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49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30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27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8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71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165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23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8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46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2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9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1" y="2561692"/>
            <a:ext cx="1488166" cy="299812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800" kern="600" spc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ts val="1100"/>
              </a:lnSpc>
            </a:pPr>
            <a:r>
              <a:rPr lang="en-US" sz="800" kern="600" spc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2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998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603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2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1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97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9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99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1998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79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918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1380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785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4682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6640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8886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ffset_504954_Woman_RGB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15382"/>
          <a:stretch>
            <a:fillRect/>
          </a:stretch>
        </p:blipFill>
        <p:spPr bwMode="auto">
          <a:xfrm>
            <a:off x="-597152" y="2"/>
            <a:ext cx="10025906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4224696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97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4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8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2pPr>
            <a:lvl3pPr marL="913577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3pPr>
            <a:lvl4pPr marL="1370366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4pPr>
            <a:lvl5pPr marL="1827154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2pPr>
            <a:lvl3pPr marL="913577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3pPr>
            <a:lvl4pPr marL="1370366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4pPr>
            <a:lvl5pPr marL="1827154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03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70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267"/>
            <a:ext cx="8229600" cy="33976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82"/>
            <a:ext cx="2895600" cy="27409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5787B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6612-FDC4-44AC-A335-F734A20EB75F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16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32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33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986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2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318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2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998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89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2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1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26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9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99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1998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87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53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859" r="858" b="665"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267975"/>
            <a:ext cx="719138" cy="3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6582228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97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4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1pPr>
            <a:lvl2pPr marL="456789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2pPr>
            <a:lvl3pPr marL="913577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3pPr>
            <a:lvl4pPr marL="1370366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4pPr>
            <a:lvl5pPr marL="1827154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1pPr>
            <a:lvl2pPr marL="456789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2pPr>
            <a:lvl3pPr marL="913577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3pPr>
            <a:lvl4pPr marL="1370366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4pPr>
            <a:lvl5pPr marL="1827154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65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9689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7804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860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470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5910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ffset_504954_Woman_RGB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15382"/>
          <a:stretch>
            <a:fillRect/>
          </a:stretch>
        </p:blipFill>
        <p:spPr bwMode="auto">
          <a:xfrm>
            <a:off x="-597152" y="2"/>
            <a:ext cx="10025906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4224696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97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4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8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2pPr>
            <a:lvl3pPr marL="913577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3pPr>
            <a:lvl4pPr marL="1370366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4pPr>
            <a:lvl5pPr marL="1827154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2pPr>
            <a:lvl3pPr marL="913577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3pPr>
            <a:lvl4pPr marL="1370366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4pPr>
            <a:lvl5pPr marL="1827154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25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white">
          <a:xfrm>
            <a:off x="304802" y="1"/>
            <a:ext cx="8534400" cy="854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3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1" y="1201265"/>
            <a:ext cx="8229600" cy="339761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5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857" t="859" r="857" b="666"/>
          <a:stretch/>
        </p:blipFill>
        <p:spPr>
          <a:xfrm>
            <a:off x="1" y="2"/>
            <a:ext cx="9143999" cy="4618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506" y="4697298"/>
            <a:ext cx="604764" cy="3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5" r:id="rId3"/>
    <p:sldLayoutId id="2147483689" r:id="rId4"/>
    <p:sldLayoutId id="2147483691" r:id="rId5"/>
    <p:sldLayoutId id="2147483690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2" r:id="rId4"/>
    <p:sldLayoutId id="2147483681" r:id="rId5"/>
    <p:sldLayoutId id="2147483693" r:id="rId6"/>
    <p:sldLayoutId id="2147483682" r:id="rId7"/>
    <p:sldLayoutId id="2147483683" r:id="rId8"/>
    <p:sldLayoutId id="2147483699" r:id="rId9"/>
    <p:sldLayoutId id="2147483762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8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58465"/>
            <a:ext cx="8686800" cy="318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9219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4763733"/>
            <a:ext cx="439737" cy="28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738" y="4782800"/>
            <a:ext cx="2133600" cy="274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99" kern="600" spc="100">
                <a:solidFill>
                  <a:srgbClr val="75787B">
                    <a:tint val="75000"/>
                  </a:srgbClr>
                </a:solidFill>
                <a:latin typeface="Arial Regular"/>
                <a:ea typeface="+mn-ea"/>
                <a:cs typeface="Arial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138" y="4782800"/>
            <a:ext cx="360362" cy="274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99">
                <a:solidFill>
                  <a:srgbClr val="75787B">
                    <a:tint val="75000"/>
                  </a:srgbClr>
                </a:solidFill>
                <a:latin typeface="Arial Regular"/>
                <a:ea typeface="+mn-ea"/>
                <a:cs typeface="Arial Regular"/>
              </a:defRPr>
            </a:lvl1pPr>
          </a:lstStyle>
          <a:p>
            <a:pPr>
              <a:defRPr/>
            </a:pPr>
            <a:fld id="{6CC22503-77AC-4863-9377-2EAEE6C288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266700" y="0"/>
            <a:ext cx="8572500" cy="1185372"/>
          </a:xfrm>
          <a:prstGeom prst="rect">
            <a:avLst/>
          </a:prstGeom>
        </p:spPr>
        <p:txBody>
          <a:bodyPr lIns="0" tIns="274066" rIns="0" bIns="182711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600" kern="12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ppleSymbols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HiraMinProN-W3" charset="-128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398" dirty="0">
              <a:solidFill>
                <a:srgbClr val="75787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0921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585A5C"/>
          </a:solidFill>
          <a:latin typeface="Georgia" charset="0"/>
          <a:ea typeface="Georgia" charset="0"/>
          <a:cs typeface="Georgia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ppleSymbols"/>
        <a:buChar char="⎼"/>
        <a:defRPr sz="19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HiraMinProN-W3"/>
        <a:buChar char="・"/>
        <a:defRPr sz="19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2337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9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1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266700" y="0"/>
            <a:ext cx="8572500" cy="1185002"/>
          </a:xfrm>
          <a:prstGeom prst="rect">
            <a:avLst/>
          </a:prstGeom>
        </p:spPr>
        <p:txBody>
          <a:bodyPr vert="horz" lIns="0" tIns="274320" rIns="0" bIns="18288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600" kern="12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ppleSymbols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HiraMinProN-W3" charset="-128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75787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6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1">
          <p15:clr>
            <a:srgbClr val="F26B43"/>
          </p15:clr>
        </p15:guide>
        <p15:guide id="2" pos="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15009" y="4763195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  <a:ea typeface="MS PGothic" panose="020B0600070205080204" pitchFamily="34" charset="-128"/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5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7" r:id="rId14"/>
    <p:sldLayoutId id="2147483858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577" rtl="0" eaLnBrk="1" latinLnBrk="0" hangingPunct="1">
        <a:spcBef>
          <a:spcPct val="0"/>
        </a:spcBef>
        <a:buNone/>
        <a:defRPr sz="3597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591" indent="-342591" algn="l" defTabSz="913577" rtl="0" eaLnBrk="1" latinLnBrk="0" hangingPunct="1">
        <a:spcBef>
          <a:spcPct val="20000"/>
        </a:spcBef>
        <a:buFont typeface="Arial" pitchFamily="34" charset="0"/>
        <a:buChar char="•"/>
        <a:defRPr sz="31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281" indent="-285493" algn="l" defTabSz="913577" rtl="0" eaLnBrk="1" latinLnBrk="0" hangingPunct="1">
        <a:spcBef>
          <a:spcPct val="20000"/>
        </a:spcBef>
        <a:buFont typeface="Arial" pitchFamily="34" charset="0"/>
        <a:buChar char="–"/>
        <a:defRPr sz="27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1971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23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598760" indent="-228394" algn="l" defTabSz="913577" rtl="0" eaLnBrk="1" latinLnBrk="0" hangingPunct="1">
        <a:spcBef>
          <a:spcPct val="20000"/>
        </a:spcBef>
        <a:buFont typeface="AppleSymbols" charset="0"/>
        <a:buChar char="⎼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5548" indent="-228394" algn="l" defTabSz="913577" rtl="0" eaLnBrk="1" latinLnBrk="0" hangingPunct="1">
        <a:spcBef>
          <a:spcPct val="20000"/>
        </a:spcBef>
        <a:buFont typeface="HiraMinProN-W3" charset="-128"/>
        <a:buChar char="・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2337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15009" y="4763195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  <a:ea typeface="MS PGothic" panose="020B0600070205080204" pitchFamily="34" charset="-128"/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4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5" r:id="rId15"/>
    <p:sldLayoutId id="2147483882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577" rtl="0" eaLnBrk="1" latinLnBrk="0" hangingPunct="1">
        <a:spcBef>
          <a:spcPct val="0"/>
        </a:spcBef>
        <a:buNone/>
        <a:defRPr sz="3597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591" indent="-342591" algn="l" defTabSz="913577" rtl="0" eaLnBrk="1" latinLnBrk="0" hangingPunct="1">
        <a:spcBef>
          <a:spcPct val="20000"/>
        </a:spcBef>
        <a:buFont typeface="Arial" pitchFamily="34" charset="0"/>
        <a:buChar char="•"/>
        <a:defRPr sz="31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281" indent="-285493" algn="l" defTabSz="913577" rtl="0" eaLnBrk="1" latinLnBrk="0" hangingPunct="1">
        <a:spcBef>
          <a:spcPct val="20000"/>
        </a:spcBef>
        <a:buFont typeface="Arial" pitchFamily="34" charset="0"/>
        <a:buChar char="–"/>
        <a:defRPr sz="27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1971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23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598760" indent="-228394" algn="l" defTabSz="913577" rtl="0" eaLnBrk="1" latinLnBrk="0" hangingPunct="1">
        <a:spcBef>
          <a:spcPct val="20000"/>
        </a:spcBef>
        <a:buFont typeface="AppleSymbols" charset="0"/>
        <a:buChar char="⎼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5548" indent="-228394" algn="l" defTabSz="913577" rtl="0" eaLnBrk="1" latinLnBrk="0" hangingPunct="1">
        <a:spcBef>
          <a:spcPct val="20000"/>
        </a:spcBef>
        <a:buFont typeface="HiraMinProN-W3" charset="-128"/>
        <a:buChar char="・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2337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63639" y="3445669"/>
            <a:ext cx="6816725" cy="9398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Aft>
                <a:spcPts val="450"/>
              </a:spcAft>
              <a:defRPr/>
            </a:pPr>
            <a:r>
              <a:rPr lang="en-US" sz="3292" dirty="0">
                <a:solidFill>
                  <a:schemeClr val="tx2"/>
                </a:solidFill>
              </a:rPr>
              <a:t>78 </a:t>
            </a:r>
            <a:r>
              <a:rPr lang="en-US" sz="2095" dirty="0">
                <a:solidFill>
                  <a:schemeClr val="tx2"/>
                </a:solidFill>
              </a:rPr>
              <a:t>to </a:t>
            </a:r>
            <a:r>
              <a:rPr lang="en-US" sz="3292" dirty="0">
                <a:solidFill>
                  <a:schemeClr val="tx2"/>
                </a:solidFill>
              </a:rPr>
              <a:t>88</a:t>
            </a:r>
            <a:r>
              <a:rPr lang="en-US" sz="3292" baseline="30000" dirty="0">
                <a:solidFill>
                  <a:schemeClr val="tx2"/>
                </a:solidFill>
              </a:rPr>
              <a:t>th</a:t>
            </a:r>
            <a:r>
              <a:rPr lang="en-US" sz="3292" dirty="0">
                <a:solidFill>
                  <a:schemeClr val="tx2"/>
                </a:solidFill>
              </a:rPr>
              <a:t> </a:t>
            </a:r>
            <a:r>
              <a:rPr lang="en-US" sz="2095" dirty="0">
                <a:solidFill>
                  <a:schemeClr val="tx2"/>
                </a:solidFill>
              </a:rPr>
              <a:t>percentile</a:t>
            </a:r>
            <a:endParaRPr lang="en-US" sz="2693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Patient Experience scores after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external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transparency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3639" y="2301081"/>
            <a:ext cx="6816725" cy="9413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Aft>
                <a:spcPts val="450"/>
              </a:spcAft>
              <a:defRPr/>
            </a:pPr>
            <a:r>
              <a:rPr lang="en-US" sz="3292" dirty="0">
                <a:solidFill>
                  <a:schemeClr val="tx2"/>
                </a:solidFill>
              </a:rPr>
              <a:t>71 </a:t>
            </a:r>
            <a:r>
              <a:rPr lang="en-US" sz="2095" dirty="0">
                <a:solidFill>
                  <a:schemeClr val="tx2"/>
                </a:solidFill>
              </a:rPr>
              <a:t>to </a:t>
            </a:r>
            <a:r>
              <a:rPr lang="en-US" sz="3292" dirty="0">
                <a:solidFill>
                  <a:schemeClr val="tx2"/>
                </a:solidFill>
              </a:rPr>
              <a:t>78</a:t>
            </a:r>
            <a:r>
              <a:rPr lang="en-US" sz="3292" baseline="30000" dirty="0">
                <a:solidFill>
                  <a:schemeClr val="tx2"/>
                </a:solidFill>
              </a:rPr>
              <a:t>th</a:t>
            </a:r>
            <a:r>
              <a:rPr lang="en-US" sz="3292" dirty="0">
                <a:solidFill>
                  <a:schemeClr val="tx2"/>
                </a:solidFill>
              </a:rPr>
              <a:t> </a:t>
            </a:r>
            <a:r>
              <a:rPr lang="en-US" sz="2095" dirty="0">
                <a:solidFill>
                  <a:schemeClr val="tx2"/>
                </a:solidFill>
              </a:rPr>
              <a:t>percentile</a:t>
            </a:r>
            <a:endParaRPr lang="en-US" sz="823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Patient Experience scores after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internal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transparency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4013" y="692944"/>
            <a:ext cx="8189912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7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5914" y="250032"/>
            <a:ext cx="8512175" cy="3921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390" tIns="34194" rIns="68390" bIns="34194" rtlCol="0" anchor="ctr">
            <a:spAutoFit/>
          </a:bodyPr>
          <a:lstStyle/>
          <a:p>
            <a:pPr algn="l">
              <a:defRPr/>
            </a:pPr>
            <a:r>
              <a:rPr lang="en-US" sz="2100" b="1" dirty="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rPr>
              <a:t>Case Study : </a:t>
            </a:r>
            <a:r>
              <a:rPr lang="en-US" sz="2100" b="1" dirty="0" err="1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rPr>
              <a:t>Px</a:t>
            </a:r>
            <a:r>
              <a:rPr lang="en-US" sz="2100" b="1" dirty="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rPr>
              <a:t> Improvement</a:t>
            </a:r>
          </a:p>
        </p:txBody>
      </p:sp>
      <p:pic>
        <p:nvPicPr>
          <p:cNvPr id="101382" name="Picture 7" descr="http://intranet.ouphysicians.com/Marketing/Logos/twoColor/O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1119981"/>
            <a:ext cx="39719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321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C_PPT_template" id="{0137986E-F7F4-744C-A8C4-699EBA87123C}" vid="{24DC9EB9-E9E0-7C4D-9F9A-DE1BA6BC6093}"/>
    </a:ext>
  </a:extLst>
</a:theme>
</file>

<file path=ppt/theme/theme2.xml><?xml version="1.0" encoding="utf-8"?>
<a:theme xmlns:a="http://schemas.openxmlformats.org/drawingml/2006/main" name="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13559</TotalTime>
  <Words>77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8" baseType="lpstr">
      <vt:lpstr>MS PGothic</vt:lpstr>
      <vt:lpstr>MS PGothic</vt:lpstr>
      <vt:lpstr>AppleSymbols</vt:lpstr>
      <vt:lpstr>Arial</vt:lpstr>
      <vt:lpstr>Arial Regular</vt:lpstr>
      <vt:lpstr>Calibri</vt:lpstr>
      <vt:lpstr>Georgia</vt:lpstr>
      <vt:lpstr>HiraMinProN-W3</vt:lpstr>
      <vt:lpstr>Trebuchet MS</vt:lpstr>
      <vt:lpstr>NRC_PPT_Title-Slide</vt:lpstr>
      <vt:lpstr>NRC_PPT_Slide</vt:lpstr>
      <vt:lpstr>1_NRC_PPT_Slide</vt:lpstr>
      <vt:lpstr>7_NRC_PPT_Slide</vt:lpstr>
      <vt:lpstr>2_NRC_PPT_Slide</vt:lpstr>
      <vt:lpstr>3_NRC_PPT_Slide</vt:lpstr>
      <vt:lpstr>4_NRC_PPT_Slide</vt:lpstr>
      <vt:lpstr>5_NRC_PPT_Slide</vt:lpstr>
      <vt:lpstr>Case Study : Px Improvement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Phifer</dc:creator>
  <cp:lastModifiedBy>Megan Charko</cp:lastModifiedBy>
  <cp:revision>306</cp:revision>
  <cp:lastPrinted>2017-05-09T19:32:04Z</cp:lastPrinted>
  <dcterms:created xsi:type="dcterms:W3CDTF">2016-12-19T21:10:41Z</dcterms:created>
  <dcterms:modified xsi:type="dcterms:W3CDTF">2018-05-02T14:29:59Z</dcterms:modified>
</cp:coreProperties>
</file>