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  <p:sldMasterId id="2147483702" r:id="rId3"/>
    <p:sldMasterId id="2147483759" r:id="rId4"/>
    <p:sldMasterId id="2147483785" r:id="rId5"/>
    <p:sldMasterId id="2147483803" r:id="rId6"/>
    <p:sldMasterId id="2147483842" r:id="rId7"/>
    <p:sldMasterId id="2147483859" r:id="rId8"/>
  </p:sldMasterIdLst>
  <p:notesMasterIdLst>
    <p:notesMasterId r:id="rId10"/>
  </p:notesMasterIdLst>
  <p:sldIdLst>
    <p:sldId id="462" r:id="rId9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42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orient="horz" pos="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idon Margolin" initials="GM" lastIdx="2" clrIdx="6">
    <p:extLst>
      <p:ext uri="{19B8F6BF-5375-455C-9EA6-DF929625EA0E}">
        <p15:presenceInfo xmlns:p15="http://schemas.microsoft.com/office/powerpoint/2012/main" userId="S-1-5-21-2106337540-1645897068-1548899127-23914" providerId="AD"/>
      </p:ext>
    </p:extLst>
  </p:cmAuthor>
  <p:cmAuthor id="1" name="Microsoft Office User" initials="Office" lastIdx="18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Steve Jackson" initials="SJ" lastIdx="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595D5E"/>
    <a:srgbClr val="DADCCA"/>
    <a:srgbClr val="3CC2F3"/>
    <a:srgbClr val="7FDDFF"/>
    <a:srgbClr val="4FC5F0"/>
    <a:srgbClr val="75787B"/>
    <a:srgbClr val="ED8B00"/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9" autoAdjust="0"/>
    <p:restoredTop sz="94434" autoAdjust="0"/>
  </p:normalViewPr>
  <p:slideViewPr>
    <p:cSldViewPr snapToGrid="0" snapToObjects="1">
      <p:cViewPr varScale="1">
        <p:scale>
          <a:sx n="150" d="100"/>
          <a:sy n="150" d="100"/>
        </p:scale>
        <p:origin x="438" y="114"/>
      </p:cViewPr>
      <p:guideLst>
        <p:guide orient="horz" pos="1621"/>
        <p:guide pos="2880"/>
        <p:guide orient="horz" pos="2942"/>
        <p:guide pos="168"/>
        <p:guide orient="horz" pos="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91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white">
          <a:xfrm>
            <a:off x="304802" y="1"/>
            <a:ext cx="8534400" cy="8547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3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0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60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9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4575"/>
            <a:ext cx="4207218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DATE</a:t>
            </a:r>
            <a:endParaRPr lang="en-US" dirty="0" smtClean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3" y="3108534"/>
            <a:ext cx="4207217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3" y="1557578"/>
            <a:ext cx="4207217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3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60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61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72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64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267974"/>
            <a:ext cx="719138" cy="3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6582228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3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855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947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3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64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14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7" y="4768858"/>
            <a:ext cx="1271847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8858"/>
            <a:ext cx="336662" cy="273050"/>
          </a:xfrm>
          <a:prstGeom prst="rect">
            <a:avLst/>
          </a:prstGeom>
        </p:spPr>
        <p:txBody>
          <a:bodyPr/>
          <a:lstStyle/>
          <a:p>
            <a:fld id="{45BBCB92-5AEC-D142-A121-5739B5020489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92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5144" y="1357954"/>
            <a:ext cx="7886691" cy="24192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145143" y="242888"/>
            <a:ext cx="8853714" cy="858044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281738" y="4785978"/>
            <a:ext cx="2133600" cy="2733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593138" y="4789156"/>
            <a:ext cx="360362" cy="27489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1E554B-E52A-42F7-950E-F11291992C51}" type="slidenum">
              <a:rPr lang="en-US" altLang="en-US">
                <a:solidFill>
                  <a:srgbClr val="75787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ffset_504954_Woman_RGB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-597152" y="1"/>
            <a:ext cx="10025906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4224696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3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85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09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51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 tIns="91440"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98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98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76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7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4267974"/>
            <a:ext cx="719138" cy="3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6582228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3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85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202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01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89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709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932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-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45143" y="242888"/>
            <a:ext cx="8853714" cy="858044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6103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346103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399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186399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266251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266251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01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096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56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4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30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27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8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71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65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23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8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46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2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9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2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998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603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2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1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97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9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9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1998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79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91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38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785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468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6640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8886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ffset_504954_Woman_RGB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-597152" y="2"/>
            <a:ext cx="10025906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4224696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4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66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2pPr>
            <a:lvl3pPr marL="913577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3pPr>
            <a:lvl4pPr marL="1370366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4pPr>
            <a:lvl5pPr marL="1827154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03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70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267"/>
            <a:ext cx="8229600" cy="3397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82"/>
            <a:ext cx="2895600" cy="27409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5787B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6612-FDC4-44AC-A335-F734A20EB75F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16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32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33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986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2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31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2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998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89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2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1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7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2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26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9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9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1998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87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53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267975"/>
            <a:ext cx="719138" cy="3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6582228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4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1pPr>
            <a:lvl2pPr marL="456789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66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1pPr>
            <a:lvl2pPr marL="456789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2pPr>
            <a:lvl3pPr marL="913577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3pPr>
            <a:lvl4pPr marL="1370366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4pPr>
            <a:lvl5pPr marL="1827154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65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968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780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860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470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5910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ffset_504954_Woman_RGB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-597152" y="2"/>
            <a:ext cx="10025906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4325"/>
            <a:ext cx="4224696" cy="15428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3" y="1331324"/>
            <a:ext cx="5535455" cy="213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66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5" y="3135038"/>
            <a:ext cx="4741490" cy="915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9">
                <a:solidFill>
                  <a:schemeClr val="tx1"/>
                </a:solidFill>
                <a:latin typeface="Arial"/>
                <a:cs typeface="Arial"/>
              </a:defRPr>
            </a:lvl1pPr>
            <a:lvl2pPr marL="456789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2pPr>
            <a:lvl3pPr marL="913577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3pPr>
            <a:lvl4pPr marL="1370366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4pPr>
            <a:lvl5pPr marL="1827154" indent="0">
              <a:buNone/>
              <a:defRPr sz="1599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25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4059"/>
            <a:ext cx="4038600" cy="339761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4059"/>
            <a:ext cx="4038600" cy="339761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304800" y="0"/>
            <a:ext cx="8534400" cy="854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9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857" t="859" r="857" b="666"/>
          <a:stretch/>
        </p:blipFill>
        <p:spPr>
          <a:xfrm>
            <a:off x="1" y="2"/>
            <a:ext cx="9143999" cy="4618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06" y="4697298"/>
            <a:ext cx="604764" cy="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  <p:sldLayoutId id="2147483699" r:id="rId9"/>
    <p:sldLayoutId id="2147483762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8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58465"/>
            <a:ext cx="8686800" cy="318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9219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4763733"/>
            <a:ext cx="439737" cy="28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738" y="4782800"/>
            <a:ext cx="2133600" cy="274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99" kern="600" spc="100">
                <a:solidFill>
                  <a:srgbClr val="75787B">
                    <a:tint val="75000"/>
                  </a:srgbClr>
                </a:solidFill>
                <a:latin typeface="Arial Regular"/>
                <a:ea typeface="+mn-ea"/>
                <a:cs typeface="Arial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38" y="4782800"/>
            <a:ext cx="360362" cy="274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99">
                <a:solidFill>
                  <a:srgbClr val="75787B">
                    <a:tint val="75000"/>
                  </a:srgbClr>
                </a:solidFill>
                <a:latin typeface="Arial Regular"/>
                <a:ea typeface="+mn-ea"/>
                <a:cs typeface="Arial Regular"/>
              </a:defRPr>
            </a:lvl1pPr>
          </a:lstStyle>
          <a:p>
            <a:pPr>
              <a:defRPr/>
            </a:pPr>
            <a:fld id="{6CC22503-77AC-4863-9377-2EAEE6C28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266700" y="0"/>
            <a:ext cx="8572500" cy="1185372"/>
          </a:xfrm>
          <a:prstGeom prst="rect">
            <a:avLst/>
          </a:prstGeom>
        </p:spPr>
        <p:txBody>
          <a:bodyPr lIns="0" tIns="274066" rIns="0" bIns="182711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398" dirty="0">
              <a:solidFill>
                <a:srgbClr val="75787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0921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585A5C"/>
          </a:solidFill>
          <a:latin typeface="Georgia" charset="0"/>
          <a:ea typeface="Georgia" charset="0"/>
          <a:cs typeface="Georgia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500">
          <a:solidFill>
            <a:srgbClr val="585A5C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ppleSymbols"/>
        <a:buChar char="⎼"/>
        <a:defRPr sz="19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HiraMinProN-W3"/>
        <a:buChar char="・"/>
        <a:defRPr sz="19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9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266700" y="0"/>
            <a:ext cx="8572500" cy="1185002"/>
          </a:xfrm>
          <a:prstGeom prst="rect">
            <a:avLst/>
          </a:prstGeom>
        </p:spPr>
        <p:txBody>
          <a:bodyPr vert="horz" lIns="0" tIns="274320" rIns="0" bIns="18288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75787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6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1">
          <p15:clr>
            <a:srgbClr val="F26B43"/>
          </p15:clr>
        </p15:guide>
        <p15:guide id="2" pos="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15009" y="4763195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  <a:ea typeface="MS PGothic" panose="020B0600070205080204" pitchFamily="34" charset="-128"/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5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7" r:id="rId14"/>
    <p:sldLayoutId id="2147483858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577" rtl="0" eaLnBrk="1" latinLnBrk="0" hangingPunct="1">
        <a:spcBef>
          <a:spcPct val="0"/>
        </a:spcBef>
        <a:buNone/>
        <a:defRPr sz="3597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591" indent="-342591" algn="l" defTabSz="913577" rtl="0" eaLnBrk="1" latinLnBrk="0" hangingPunct="1">
        <a:spcBef>
          <a:spcPct val="20000"/>
        </a:spcBef>
        <a:buFont typeface="Arial" pitchFamily="34" charset="0"/>
        <a:buChar char="•"/>
        <a:defRPr sz="31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281" indent="-285493" algn="l" defTabSz="913577" rtl="0" eaLnBrk="1" latinLnBrk="0" hangingPunct="1">
        <a:spcBef>
          <a:spcPct val="20000"/>
        </a:spcBef>
        <a:buFont typeface="Arial" pitchFamily="34" charset="0"/>
        <a:buChar char="–"/>
        <a:defRPr sz="27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971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760" indent="-228394" algn="l" defTabSz="913577" rtl="0" eaLnBrk="1" latinLnBrk="0" hangingPunct="1">
        <a:spcBef>
          <a:spcPct val="20000"/>
        </a:spcBef>
        <a:buFont typeface="AppleSymbols" charset="0"/>
        <a:buChar char="⎼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5548" indent="-228394" algn="l" defTabSz="913577" rtl="0" eaLnBrk="1" latinLnBrk="0" hangingPunct="1">
        <a:spcBef>
          <a:spcPct val="20000"/>
        </a:spcBef>
        <a:buFont typeface="HiraMinProN-W3" charset="-128"/>
        <a:buChar char="・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15009" y="4763195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  <a:ea typeface="MS PGothic" panose="020B0600070205080204" pitchFamily="34" charset="-128"/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4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5" r:id="rId15"/>
    <p:sldLayoutId id="2147483880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577" rtl="0" eaLnBrk="1" latinLnBrk="0" hangingPunct="1">
        <a:spcBef>
          <a:spcPct val="0"/>
        </a:spcBef>
        <a:buNone/>
        <a:defRPr sz="3597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591" indent="-342591" algn="l" defTabSz="913577" rtl="0" eaLnBrk="1" latinLnBrk="0" hangingPunct="1">
        <a:spcBef>
          <a:spcPct val="20000"/>
        </a:spcBef>
        <a:buFont typeface="Arial" pitchFamily="34" charset="0"/>
        <a:buChar char="•"/>
        <a:defRPr sz="31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281" indent="-285493" algn="l" defTabSz="913577" rtl="0" eaLnBrk="1" latinLnBrk="0" hangingPunct="1">
        <a:spcBef>
          <a:spcPct val="20000"/>
        </a:spcBef>
        <a:buFont typeface="Arial" pitchFamily="34" charset="0"/>
        <a:buChar char="–"/>
        <a:defRPr sz="27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971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760" indent="-228394" algn="l" defTabSz="913577" rtl="0" eaLnBrk="1" latinLnBrk="0" hangingPunct="1">
        <a:spcBef>
          <a:spcPct val="20000"/>
        </a:spcBef>
        <a:buFont typeface="AppleSymbols" charset="0"/>
        <a:buChar char="⎼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5548" indent="-228394" algn="l" defTabSz="913577" rtl="0" eaLnBrk="1" latinLnBrk="0" hangingPunct="1">
        <a:spcBef>
          <a:spcPct val="20000"/>
        </a:spcBef>
        <a:buFont typeface="HiraMinProN-W3" charset="-128"/>
        <a:buChar char="・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31788" y="238919"/>
            <a:ext cx="84185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00" b="1">
                <a:solidFill>
                  <a:schemeClr val="accent1"/>
                </a:solidFill>
                <a:latin typeface="Trebuchet MS" panose="020B0603020202020204" pitchFamily="34" charset="0"/>
              </a:rPr>
              <a:t>Pioneering Patient Experience Transparency</a:t>
            </a:r>
          </a:p>
        </p:txBody>
      </p:sp>
      <p:pic>
        <p:nvPicPr>
          <p:cNvPr id="7168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1" y="4125119"/>
            <a:ext cx="1884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9750"/>
          <a:stretch>
            <a:fillRect/>
          </a:stretch>
        </p:blipFill>
        <p:spPr bwMode="auto">
          <a:xfrm>
            <a:off x="7318376" y="4045744"/>
            <a:ext cx="12350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9" y="4031457"/>
            <a:ext cx="9413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3996532"/>
            <a:ext cx="10175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7" name="Group 1"/>
          <p:cNvGrpSpPr>
            <a:grpSpLocks/>
          </p:cNvGrpSpPr>
          <p:nvPr/>
        </p:nvGrpSpPr>
        <p:grpSpPr bwMode="auto">
          <a:xfrm>
            <a:off x="554039" y="908844"/>
            <a:ext cx="3273425" cy="2863850"/>
            <a:chOff x="6398547" y="981712"/>
            <a:chExt cx="5131293" cy="4488493"/>
          </a:xfrm>
        </p:grpSpPr>
        <p:pic>
          <p:nvPicPr>
            <p:cNvPr id="71692" name="Picture 2" descr="https://scontent.xx.fbcdn.net/hphotos-xfa1/t31.0-8/11426225_10155696403370177_5680072729426147015_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547" y="2598886"/>
              <a:ext cx="5131293" cy="287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3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547" y="981712"/>
              <a:ext cx="5131293" cy="161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68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025107"/>
            <a:ext cx="1106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08870"/>
            <a:ext cx="4038600" cy="2790825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100+ health systems nationwide have now selected NRC as their transparency partner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Ratings from more than 11 million verified patients published in the past 12 months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Cleveland Clinic has largest transparency go live to date (HCAHPS and CGCAHPS)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sz="1350" dirty="0">
                <a:solidFill>
                  <a:schemeClr val="bg2">
                    <a:lumMod val="50000"/>
                  </a:schemeClr>
                </a:solidFill>
              </a:rPr>
              <a:t>First-to-market with an automated patient experience transparency solution in 2014</a:t>
            </a:r>
          </a:p>
          <a:p>
            <a:pPr marL="597694" indent="-597694">
              <a:spcBef>
                <a:spcPts val="900"/>
              </a:spcBef>
              <a:spcAft>
                <a:spcPts val="900"/>
              </a:spcAft>
              <a:buNone/>
              <a:defRPr/>
            </a:pP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342900" y="688181"/>
            <a:ext cx="821055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71691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4099719"/>
            <a:ext cx="8588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408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13558</TotalTime>
  <Words>55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ＭＳ Ｐゴシック</vt:lpstr>
      <vt:lpstr>ＭＳ Ｐゴシック</vt:lpstr>
      <vt:lpstr>AppleSymbols</vt:lpstr>
      <vt:lpstr>Arial</vt:lpstr>
      <vt:lpstr>Arial Regular</vt:lpstr>
      <vt:lpstr>Calibri</vt:lpstr>
      <vt:lpstr>Georgia</vt:lpstr>
      <vt:lpstr>HiraMinProN-W3</vt:lpstr>
      <vt:lpstr>Trebuchet MS</vt:lpstr>
      <vt:lpstr>Wingdings</vt:lpstr>
      <vt:lpstr>NRC_PPT_Title-Slide</vt:lpstr>
      <vt:lpstr>NRC_PPT_Slide</vt:lpstr>
      <vt:lpstr>1_NRC_PPT_Slide</vt:lpstr>
      <vt:lpstr>7_NRC_PPT_Slide</vt:lpstr>
      <vt:lpstr>2_NRC_PPT_Slide</vt:lpstr>
      <vt:lpstr>3_NRC_PPT_Slide</vt:lpstr>
      <vt:lpstr>4_NRC_PPT_Slide</vt:lpstr>
      <vt:lpstr>5_NRC_PPT_Slide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Megan Charko</cp:lastModifiedBy>
  <cp:revision>305</cp:revision>
  <cp:lastPrinted>2017-05-09T19:32:04Z</cp:lastPrinted>
  <dcterms:created xsi:type="dcterms:W3CDTF">2016-12-19T21:10:41Z</dcterms:created>
  <dcterms:modified xsi:type="dcterms:W3CDTF">2018-05-02T14:24:18Z</dcterms:modified>
</cp:coreProperties>
</file>