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  <p:sldMasterId id="2147483714" r:id="rId3"/>
    <p:sldMasterId id="2147483705" r:id="rId4"/>
  </p:sldMasterIdLst>
  <p:notesMasterIdLst>
    <p:notesMasterId r:id="rId6"/>
  </p:notesMasterIdLst>
  <p:handoutMasterIdLst>
    <p:handoutMasterId r:id="rId7"/>
  </p:handoutMasterIdLst>
  <p:sldIdLst>
    <p:sldId id="360" r:id="rId5"/>
  </p:sldIdLst>
  <p:sldSz cx="9144000" cy="514826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  <p15:guide id="6" pos="5592" userDrawn="1">
          <p15:clr>
            <a:srgbClr val="A4A3A4"/>
          </p15:clr>
        </p15:guide>
        <p15:guide id="7" orient="horz" pos="734" userDrawn="1">
          <p15:clr>
            <a:srgbClr val="A4A3A4"/>
          </p15:clr>
        </p15:guide>
        <p15:guide id="8" pos="324" userDrawn="1">
          <p15:clr>
            <a:srgbClr val="A4A3A4"/>
          </p15:clr>
        </p15:guide>
        <p15:guide id="9" pos="5400" userDrawn="1">
          <p15:clr>
            <a:srgbClr val="A4A3A4"/>
          </p15:clr>
        </p15:guide>
        <p15:guide id="10" orient="horz" pos="1838" userDrawn="1">
          <p15:clr>
            <a:srgbClr val="A4A3A4"/>
          </p15:clr>
        </p15:guide>
        <p15:guide id="12" pos="1176" userDrawn="1">
          <p15:clr>
            <a:srgbClr val="A4A3A4"/>
          </p15:clr>
        </p15:guide>
        <p15:guide id="13" pos="2016" userDrawn="1">
          <p15:clr>
            <a:srgbClr val="A4A3A4"/>
          </p15:clr>
        </p15:guide>
        <p15:guide id="14" pos="3744" userDrawn="1">
          <p15:clr>
            <a:srgbClr val="A4A3A4"/>
          </p15:clr>
        </p15:guide>
        <p15:guide id="15" pos="4608" userDrawn="1">
          <p15:clr>
            <a:srgbClr val="A4A3A4"/>
          </p15:clr>
        </p15:guide>
        <p15:guide id="16" orient="horz" pos="27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y Jones" initials="JJ" lastIdx="2" clrIdx="6">
    <p:extLst/>
  </p:cmAuthor>
  <p:cmAuthor id="1" name="Microsoft Office User" initials="Office" lastIdx="15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A3E0"/>
    <a:srgbClr val="595D5E"/>
    <a:srgbClr val="ED8B00"/>
    <a:srgbClr val="75787B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81765" autoAdjust="0"/>
  </p:normalViewPr>
  <p:slideViewPr>
    <p:cSldViewPr snapToGrid="0" snapToObjects="1">
      <p:cViewPr varScale="1">
        <p:scale>
          <a:sx n="124" d="100"/>
          <a:sy n="124" d="100"/>
        </p:scale>
        <p:origin x="1260" y="102"/>
      </p:cViewPr>
      <p:guideLst>
        <p:guide orient="horz" pos="1742"/>
        <p:guide pos="2880"/>
        <p:guide orient="horz" pos="2942"/>
        <p:guide pos="168"/>
        <p:guide orient="horz" pos="534"/>
        <p:guide pos="5592"/>
        <p:guide orient="horz" pos="734"/>
        <p:guide pos="324"/>
        <p:guide pos="5400"/>
        <p:guide orient="horz" pos="1838"/>
        <p:guide pos="1176"/>
        <p:guide pos="2016"/>
        <p:guide pos="3744"/>
        <p:guide pos="4608"/>
        <p:guide orient="horz" pos="27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NRC Health - Real-time Solution Webinar 5.24.2017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3A500-1CB0-4C38-B869-D5EEF8E59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9342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0150"/>
            <a:ext cx="57562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NRC Health - Real-time Solution Webinar 5.24.2017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C76B-54A8-4E6F-BB02-B0762E807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63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-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6103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346103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86399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186399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66251" y="1667777"/>
            <a:ext cx="2615184" cy="361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266251" y="2021958"/>
            <a:ext cx="2615184" cy="222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7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C76B-54A8-4E6F-BB02-B0762E807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0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 tIns="91440"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02" r:id="rId10"/>
    <p:sldLayoutId id="21474837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8430" y="4656924"/>
            <a:ext cx="2098645" cy="408892"/>
            <a:chOff x="215007" y="4763194"/>
            <a:chExt cx="1459344" cy="28433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007" y="4763194"/>
              <a:ext cx="439095" cy="2843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34" y="4797058"/>
              <a:ext cx="794017" cy="19106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760335" y="4797058"/>
              <a:ext cx="0" cy="19106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9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145" userDrawn="1">
          <p15:clr>
            <a:srgbClr val="F26B43"/>
          </p15:clr>
        </p15:guide>
        <p15:guide id="4" pos="16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266700" y="0"/>
            <a:ext cx="8572500" cy="1185002"/>
          </a:xfrm>
          <a:prstGeom prst="rect">
            <a:avLst/>
          </a:prstGeom>
        </p:spPr>
        <p:txBody>
          <a:bodyPr vert="horz" lIns="0" tIns="274320" rIns="0" bIns="18288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orient="horz" pos="3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83638" y="4783138"/>
            <a:ext cx="360362" cy="274637"/>
          </a:xfrm>
        </p:spPr>
        <p:txBody>
          <a:bodyPr/>
          <a:lstStyle/>
          <a:p>
            <a:pPr>
              <a:defRPr/>
            </a:pPr>
            <a:fld id="{B357C76B-54A8-4E6F-BB02-B0762E80712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66700" y="1179871"/>
            <a:ext cx="3529166" cy="867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500" dirty="0">
              <a:solidFill>
                <a:srgbClr val="595D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77591" y="1042885"/>
            <a:ext cx="0" cy="3257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47277"/>
              </p:ext>
            </p:extLst>
          </p:nvPr>
        </p:nvGraphicFramePr>
        <p:xfrm>
          <a:off x="6644639" y="1010523"/>
          <a:ext cx="2351079" cy="300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5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In the first three</a:t>
                      </a:r>
                      <a:r>
                        <a:rPr lang="en-US" sz="16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 months: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chemeClr val="accent2"/>
                        </a:solidFill>
                        <a:latin typeface="Arial" charset="0"/>
                        <a:ea typeface="MS PGothic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>226% </a:t>
                      </a:r>
                      <a:r>
                        <a:rPr lang="en-US" sz="24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 in Reviews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>2.4 – 3.5</a:t>
                      </a:r>
                      <a:br>
                        <a:rPr lang="en-US" sz="3000" b="0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</a:br>
                      <a:r>
                        <a:rPr lang="en-US" sz="2400" b="0" kern="1200" dirty="0">
                          <a:solidFill>
                            <a:srgbClr val="FF9300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>★★★★★</a:t>
                      </a:r>
                      <a:r>
                        <a:rPr lang="en-US" sz="42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/>
                      </a:r>
                      <a:br>
                        <a:rPr lang="en-US" sz="42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20% Increase in 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average Star Ratings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2738742" y="1083663"/>
            <a:ext cx="3461978" cy="3176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Aft>
                <a:spcPts val="14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Georgia"/>
              </a:rPr>
              <a:t>The goal:</a:t>
            </a:r>
            <a:endParaRPr lang="en-US" sz="16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77190" indent="-377190" algn="l">
              <a:lnSpc>
                <a:spcPct val="110000"/>
              </a:lnSpc>
              <a:spcAft>
                <a:spcPts val="1400"/>
              </a:spcAft>
              <a:buBlip>
                <a:blip r:embed="rId2"/>
              </a:buBlip>
            </a:pPr>
            <a:r>
              <a:rPr lang="en-US" sz="1400" b="1" dirty="0">
                <a:solidFill>
                  <a:schemeClr val="accent2"/>
                </a:solidFill>
              </a:rPr>
              <a:t>Manage brand reputation                </a:t>
            </a:r>
            <a:r>
              <a:rPr lang="en-US" sz="1500" dirty="0">
                <a:solidFill>
                  <a:srgbClr val="595D5E"/>
                </a:solidFill>
              </a:rPr>
              <a:t>within their market and drive more traffic to their website </a:t>
            </a:r>
          </a:p>
          <a:p>
            <a:pPr marL="377190" indent="-377190" algn="l">
              <a:lnSpc>
                <a:spcPct val="110000"/>
              </a:lnSpc>
              <a:spcAft>
                <a:spcPts val="1400"/>
              </a:spcAft>
              <a:buBlip>
                <a:blip r:embed="rId2"/>
              </a:buBlip>
            </a:pPr>
            <a:r>
              <a:rPr lang="en-US" sz="1400" b="1" dirty="0">
                <a:solidFill>
                  <a:schemeClr val="accent2"/>
                </a:solidFill>
              </a:rPr>
              <a:t>Immediate Service Recovery</a:t>
            </a:r>
            <a:r>
              <a:rPr lang="en-US" sz="1400" b="1" dirty="0">
                <a:solidFill>
                  <a:srgbClr val="00A3E0"/>
                </a:solidFill>
              </a:rPr>
              <a:t/>
            </a:r>
            <a:br>
              <a:rPr lang="en-US" sz="1400" b="1" dirty="0">
                <a:solidFill>
                  <a:srgbClr val="00A3E0"/>
                </a:solidFill>
              </a:rPr>
            </a:br>
            <a:r>
              <a:rPr lang="en-US" sz="1500" dirty="0">
                <a:solidFill>
                  <a:srgbClr val="595D5E"/>
                </a:solidFill>
              </a:rPr>
              <a:t>by responding to negative reviews</a:t>
            </a:r>
          </a:p>
          <a:p>
            <a:pPr marL="377190" indent="-377190" algn="l">
              <a:lnSpc>
                <a:spcPct val="110000"/>
              </a:lnSpc>
              <a:spcAft>
                <a:spcPts val="1400"/>
              </a:spcAft>
              <a:buBlip>
                <a:blip r:embed="rId2"/>
              </a:buBlip>
            </a:pPr>
            <a:r>
              <a:rPr lang="en-US" sz="1400" b="1" dirty="0">
                <a:solidFill>
                  <a:schemeClr val="accent2"/>
                </a:solidFill>
              </a:rPr>
              <a:t>Foster a culture of accountability </a:t>
            </a:r>
            <a:r>
              <a:rPr lang="en-US" sz="1500" dirty="0">
                <a:solidFill>
                  <a:srgbClr val="595D5E"/>
                </a:solidFill>
              </a:rPr>
              <a:t>within their organization and community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254000" y="176732"/>
            <a:ext cx="8623300" cy="7146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ppleSymbols" charset="0"/>
              <a:buChar char="⎼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HiraMinProN-W3" charset="-128"/>
              <a:buChar char="・"/>
              <a:defRPr sz="2000" kern="120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Use case: reputation monitoring in senior living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48135" y="1042886"/>
            <a:ext cx="0" cy="3257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31660"/>
              </p:ext>
            </p:extLst>
          </p:nvPr>
        </p:nvGraphicFramePr>
        <p:xfrm>
          <a:off x="254000" y="1083663"/>
          <a:ext cx="2138998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5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Organization in the southeast: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chemeClr val="accent2"/>
                        </a:solidFill>
                        <a:latin typeface="Arial" charset="0"/>
                        <a:ea typeface="MS PGothic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>204</a:t>
                      </a:r>
                      <a:r>
                        <a:rPr lang="en-US" sz="24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chemeClr val="accent2"/>
                        </a:solidFill>
                        <a:latin typeface="Arial" charset="0"/>
                        <a:ea typeface="MS PGothic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>23,000</a:t>
                      </a:r>
                      <a:r>
                        <a:rPr lang="en-US" sz="42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  <a:t/>
                      </a:r>
                      <a:br>
                        <a:rPr lang="en-US" sz="4200" b="1" kern="1200" dirty="0">
                          <a:solidFill>
                            <a:schemeClr val="accent2"/>
                          </a:solidFill>
                          <a:latin typeface="Arial" charset="0"/>
                          <a:ea typeface="MS PGothic" charset="-128"/>
                          <a:cs typeface="ＭＳ Ｐゴシック" charset="-128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Employees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598087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4231</TotalTime>
  <Words>42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MS PGothic</vt:lpstr>
      <vt:lpstr>MS PGothic</vt:lpstr>
      <vt:lpstr>AppleSymbols</vt:lpstr>
      <vt:lpstr>Arial</vt:lpstr>
      <vt:lpstr>Arial Regular</vt:lpstr>
      <vt:lpstr>Calibri</vt:lpstr>
      <vt:lpstr>Georgia</vt:lpstr>
      <vt:lpstr>HiraMinProN-W3</vt:lpstr>
      <vt:lpstr>NRC_PPT_Title-Slide</vt:lpstr>
      <vt:lpstr>NRC_PPT_Slide</vt:lpstr>
      <vt:lpstr>2_NRC_PPT_Slide</vt:lpstr>
      <vt:lpstr>1_NRC_PPT_Slide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315</cp:revision>
  <cp:lastPrinted>2017-05-25T20:58:17Z</cp:lastPrinted>
  <dcterms:created xsi:type="dcterms:W3CDTF">2016-12-19T21:10:41Z</dcterms:created>
  <dcterms:modified xsi:type="dcterms:W3CDTF">2018-04-17T16:41:23Z</dcterms:modified>
</cp:coreProperties>
</file>