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72" r:id="rId2"/>
  </p:sldMasterIdLst>
  <p:notesMasterIdLst>
    <p:notesMasterId r:id="rId4"/>
  </p:notesMasterIdLst>
  <p:sldIdLst>
    <p:sldId id="419" r:id="rId3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942" userDrawn="1">
          <p15:clr>
            <a:srgbClr val="A4A3A4"/>
          </p15:clr>
        </p15:guide>
        <p15:guide id="4" pos="168" userDrawn="1">
          <p15:clr>
            <a:srgbClr val="A4A3A4"/>
          </p15:clr>
        </p15:guide>
        <p15:guide id="5" orient="horz" pos="5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8" clrIdx="0">
    <p:extLst/>
  </p:cmAuthor>
  <p:cmAuthor id="2" name="Microsoft Office User" initials="Office [2]" lastIdx="1" clrIdx="1">
    <p:extLst/>
  </p:cmAuthor>
  <p:cmAuthor id="3" name="Microsoft Office User" initials="Office [3]" lastIdx="1" clrIdx="2">
    <p:extLst/>
  </p:cmAuthor>
  <p:cmAuthor id="4" name="Microsoft Office User" initials="Office [4]" lastIdx="1" clrIdx="3">
    <p:extLst/>
  </p:cmAuthor>
  <p:cmAuthor id="5" name="Microsoft Office User" initials="Office [5]" lastIdx="1" clrIdx="4">
    <p:extLst/>
  </p:cmAuthor>
  <p:cmAuthor id="6" name="Steve Jackson" initials="SJ" lastIdx="5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4FC5F0"/>
    <a:srgbClr val="595D5E"/>
    <a:srgbClr val="DADCCA"/>
    <a:srgbClr val="3CC2F3"/>
    <a:srgbClr val="7FDDFF"/>
    <a:srgbClr val="75787B"/>
    <a:srgbClr val="ED8B00"/>
    <a:srgbClr val="EA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77445" autoAdjust="0"/>
  </p:normalViewPr>
  <p:slideViewPr>
    <p:cSldViewPr snapToGrid="0" snapToObjects="1">
      <p:cViewPr varScale="1">
        <p:scale>
          <a:sx n="74" d="100"/>
          <a:sy n="74" d="100"/>
        </p:scale>
        <p:origin x="1260" y="66"/>
      </p:cViewPr>
      <p:guideLst>
        <p:guide orient="horz" pos="1621"/>
        <p:guide pos="2880"/>
        <p:guide orient="horz" pos="2942"/>
        <p:guide pos="168"/>
        <p:guide orient="horz" pos="5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84950-6E4C-F24D-907D-BDC7CD2D01E0}" type="datetimeFigureOut">
              <a:t>8/2/2018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F5F82-5048-504B-A26C-93852C1E7B6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10000"/>
              </a:lnSpc>
              <a:spcAft>
                <a:spcPts val="1800"/>
              </a:spcAft>
              <a:buFontTx/>
              <a:buNone/>
            </a:pPr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5F82-5048-504B-A26C-93852C1E7B6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NRC Health - Real-time Solution Webinar 5.24.2017</a:t>
            </a:r>
          </a:p>
        </p:txBody>
      </p:sp>
    </p:spTree>
    <p:extLst>
      <p:ext uri="{BB962C8B-B14F-4D97-AF65-F5344CB8AC3E}">
        <p14:creationId xmlns:p14="http://schemas.microsoft.com/office/powerpoint/2010/main" val="281268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7214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1FD8F118-E09D-6D45-8AFC-B5D672E26A81}" type="datetime4">
              <a:rPr lang="en-US" smtClean="0"/>
              <a:t>August 2, 2018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8" y="1089873"/>
            <a:ext cx="4343402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4572000" y="1089873"/>
            <a:ext cx="4343399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28732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0" y="1239592"/>
            <a:ext cx="4336869" cy="731520"/>
          </a:xfrm>
        </p:spPr>
        <p:txBody>
          <a:bodyPr tIns="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35134" y="1239592"/>
            <a:ext cx="4108268" cy="323080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709091E4-FB5F-7049-9A67-D7E8428248AD}" type="datetime4">
              <a:rPr lang="en-US" smtClean="0"/>
              <a:t>August 2, 2018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05528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01DC-D023-2444-AC1B-7B91572F9D6B}" type="datetime4">
              <a:rPr lang="en-US" smtClean="0"/>
              <a:t>August 2, 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8530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/>
          </p:nvPr>
        </p:nvSpPr>
        <p:spPr>
          <a:xfrm>
            <a:off x="228599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279914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08071" y="544848"/>
            <a:ext cx="6635928" cy="37683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2" y="544848"/>
            <a:ext cx="2031998" cy="3768390"/>
          </a:xfrm>
        </p:spPr>
        <p:txBody>
          <a:bodyPr lIns="0" rIns="0" bIns="182880"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9213841-CD5A-4249-8813-613F81D2C9F0}" type="datetime4">
              <a:rPr lang="en-US" smtClean="0"/>
              <a:t>August 2, 2018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28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FE2E3E36-2CC1-8640-A7F2-D0D5413DD431}" type="datetime4">
              <a:rPr lang="en-US" smtClean="0"/>
              <a:t>August 2, 2018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09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916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8" y="4783253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9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>
                <a:solidFill>
                  <a:srgbClr val="75787B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5787B">
                  <a:tint val="75000"/>
                </a:srgbClr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53999" y="1"/>
            <a:ext cx="8661399" cy="1089873"/>
          </a:xfrm>
        </p:spPr>
        <p:txBody>
          <a:bodyPr wrap="square" lIns="0" tIns="274320" rIns="0" bIns="182880" anchor="t">
            <a:normAutofit/>
          </a:bodyPr>
          <a:lstStyle>
            <a:lvl1pPr marL="0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/>
            </a:lvl2pPr>
            <a:lvl3pPr marL="913577" indent="0">
              <a:buNone/>
              <a:defRPr/>
            </a:lvl3pPr>
            <a:lvl4pPr marL="1370366" indent="0">
              <a:buNone/>
              <a:defRPr/>
            </a:lvl4pPr>
            <a:lvl5pPr marL="1827154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23903"/>
          </a:xfrm>
          <a:prstGeom prst="rect">
            <a:avLst/>
          </a:prstGeom>
        </p:spPr>
      </p:pic>
      <p:sp>
        <p:nvSpPr>
          <p:cNvPr id="11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208584" y="1344575"/>
            <a:ext cx="4207218" cy="213003"/>
          </a:xfrm>
        </p:spPr>
        <p:txBody>
          <a:bodyPr wrap="square">
            <a:normAutofit/>
          </a:bodyPr>
          <a:lstStyle>
            <a:lvl1pPr marL="0" indent="0">
              <a:buFont typeface="Arial"/>
              <a:buNone/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DATE</a:t>
            </a:r>
            <a:endParaRPr lang="en-US" dirty="0"/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208583" y="3108534"/>
            <a:ext cx="4207217" cy="915247"/>
          </a:xfrm>
        </p:spPr>
        <p:txBody>
          <a:bodyPr wrap="square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08583" y="1557578"/>
            <a:ext cx="4207217" cy="15509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44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-18748" y="0"/>
            <a:ext cx="9143999" cy="461356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7306887" y="4768858"/>
            <a:ext cx="1271847" cy="273050"/>
          </a:xfrm>
          <a:prstGeom prst="rect">
            <a:avLst/>
          </a:prstGeom>
        </p:spPr>
        <p:txBody>
          <a:bodyPr/>
          <a:lstStyle/>
          <a:p>
            <a:fld id="{D089C0DE-5A99-CA43-846D-BF8ACA417C83}" type="datetime4">
              <a:rPr lang="en-US" smtClean="0"/>
              <a:t>August 2,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78735" y="4768858"/>
            <a:ext cx="336662" cy="273050"/>
          </a:xfrm>
          <a:prstGeom prst="rect">
            <a:avLst/>
          </a:prstGeom>
        </p:spPr>
        <p:txBody>
          <a:bodyPr/>
          <a:lstStyle/>
          <a:p>
            <a:fld id="{45BBCB92-5AEC-D142-A121-5739B5020489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44221" y="4699168"/>
            <a:ext cx="0" cy="370372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312985" y="4741863"/>
            <a:ext cx="1571625" cy="276225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Optional partner logo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3739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76" y="4268199"/>
            <a:ext cx="718431" cy="366691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8376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+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76" y="4268199"/>
            <a:ext cx="718431" cy="36669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308100" y="4213485"/>
            <a:ext cx="0" cy="45720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605294" y="4213486"/>
            <a:ext cx="1571625" cy="453526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Optional partner logo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4966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41" y="2561692"/>
            <a:ext cx="1488166" cy="299812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195425" y="3156503"/>
            <a:ext cx="2555272" cy="7854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100"/>
              </a:lnSpc>
            </a:pPr>
            <a:r>
              <a:rPr lang="en-US" sz="800" kern="600" spc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Corporate Headquarters</a:t>
            </a:r>
          </a:p>
          <a:p>
            <a:pPr algn="l">
              <a:lnSpc>
                <a:spcPts val="1100"/>
              </a:lnSpc>
            </a:pPr>
            <a:r>
              <a:rPr lang="en-US" sz="800" kern="600" spc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1245 Q</a:t>
            </a:r>
            <a:r>
              <a:rPr lang="en-US" sz="800" kern="600" spc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St. Lincoln, NE 68508</a:t>
            </a:r>
          </a:p>
          <a:p>
            <a:pPr algn="l">
              <a:lnSpc>
                <a:spcPts val="1100"/>
              </a:lnSpc>
            </a:pPr>
            <a:r>
              <a:rPr lang="en-US" sz="800" kern="600" spc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800.388.4264</a:t>
            </a:r>
          </a:p>
          <a:p>
            <a:pPr algn="l">
              <a:lnSpc>
                <a:spcPts val="1100"/>
              </a:lnSpc>
            </a:pPr>
            <a:r>
              <a:rPr lang="en-US" sz="800" kern="600" spc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Local: 402.475.2525</a:t>
            </a:r>
            <a:endParaRPr lang="en-US" sz="800" kern="600" spc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54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298752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B4DDC87B-77C3-E242-9D54-C384D44412E7}" type="datetime4">
              <a:rPr lang="en-US" smtClean="0"/>
              <a:t>August 2, 2018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82BF8D61-191F-9C40-AECE-FD33941FB8A4}" type="datetime4">
              <a:rPr lang="en-US" smtClean="0"/>
              <a:t>August 2, 2018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79"/>
            <a:ext cx="8686800" cy="429768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8763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t>August 2, 2018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9" y="1089873"/>
            <a:ext cx="8686800" cy="3383280"/>
          </a:xfrm>
        </p:spPr>
        <p:txBody>
          <a:bodyPr wrap="square" t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982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566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857" t="859" r="857" b="666"/>
          <a:stretch/>
        </p:blipFill>
        <p:spPr>
          <a:xfrm>
            <a:off x="1" y="2"/>
            <a:ext cx="9143999" cy="46182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506" y="4697298"/>
            <a:ext cx="604764" cy="39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8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5" r:id="rId3"/>
    <p:sldLayoutId id="2147483689" r:id="rId4"/>
    <p:sldLayoutId id="2147483691" r:id="rId5"/>
    <p:sldLayoutId id="2147483690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1258957"/>
            <a:ext cx="8686799" cy="318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15007" y="4763194"/>
            <a:ext cx="439095" cy="284333"/>
          </a:xfrm>
          <a:prstGeom prst="rect">
            <a:avLst/>
          </a:prstGeom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47F4C4CC-D40A-4848-B393-1A27C4DE8991}" type="datetime4">
              <a:rPr lang="en-US" smtClean="0"/>
              <a:t>August 2, 2018</a:t>
            </a:fld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92" r:id="rId4"/>
    <p:sldLayoutId id="2147483681" r:id="rId5"/>
    <p:sldLayoutId id="2147483693" r:id="rId6"/>
    <p:sldLayoutId id="2147483682" r:id="rId7"/>
    <p:sldLayoutId id="2147483683" r:id="rId8"/>
    <p:sldLayoutId id="2147483699" r:id="rId9"/>
    <p:sldLayoutId id="2147483705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3781EDE-7D5F-F14F-91A5-53DFBBB38F7D}"/>
              </a:ext>
            </a:extLst>
          </p:cNvPr>
          <p:cNvSpPr/>
          <p:nvPr/>
        </p:nvSpPr>
        <p:spPr>
          <a:xfrm>
            <a:off x="277168" y="1486553"/>
            <a:ext cx="8184444" cy="91355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77190" indent="-377190">
              <a:lnSpc>
                <a:spcPct val="110000"/>
              </a:lnSpc>
              <a:spcAft>
                <a:spcPts val="600"/>
              </a:spcAft>
              <a:buFontTx/>
              <a:buBlip>
                <a:blip r:embed="rId3"/>
              </a:buBlip>
            </a:pPr>
            <a:r>
              <a:rPr lang="en-US" sz="1600" dirty="0">
                <a:solidFill>
                  <a:srgbClr val="75787B">
                    <a:lumMod val="75000"/>
                  </a:srgbClr>
                </a:solidFill>
                <a:latin typeface="Georgia" panose="02040502050405020303" pitchFamily="18" charset="0"/>
              </a:rPr>
              <a:t>Increase Sample Size and Participation</a:t>
            </a:r>
          </a:p>
          <a:p>
            <a:pPr marL="377190" indent="-377190">
              <a:lnSpc>
                <a:spcPct val="110000"/>
              </a:lnSpc>
              <a:spcAft>
                <a:spcPts val="600"/>
              </a:spcAft>
              <a:buFontTx/>
              <a:buBlip>
                <a:blip r:embed="rId3"/>
              </a:buBlip>
            </a:pPr>
            <a:r>
              <a:rPr lang="en-US" sz="1600" dirty="0">
                <a:solidFill>
                  <a:srgbClr val="75787B">
                    <a:lumMod val="75000"/>
                  </a:srgbClr>
                </a:solidFill>
                <a:latin typeface="Georgia" panose="02040502050405020303" pitchFamily="18" charset="0"/>
              </a:rPr>
              <a:t>Gain physician buy-in</a:t>
            </a:r>
          </a:p>
          <a:p>
            <a:pPr marL="377190" indent="-377190">
              <a:lnSpc>
                <a:spcPct val="110000"/>
              </a:lnSpc>
              <a:spcAft>
                <a:spcPts val="600"/>
              </a:spcAft>
              <a:buFontTx/>
              <a:buBlip>
                <a:blip r:embed="rId3"/>
              </a:buBlip>
            </a:pPr>
            <a:r>
              <a:rPr lang="en-US" sz="1600" dirty="0">
                <a:solidFill>
                  <a:srgbClr val="75787B">
                    <a:lumMod val="75000"/>
                  </a:srgbClr>
                </a:solidFill>
                <a:latin typeface="Georgia" panose="02040502050405020303" pitchFamily="18" charset="0"/>
              </a:rPr>
              <a:t>Identify the root cause of operational and service issues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BC58DA-47C2-B548-A0FF-2E17EACA3A71}"/>
              </a:ext>
            </a:extLst>
          </p:cNvPr>
          <p:cNvSpPr txBox="1"/>
          <p:nvPr/>
        </p:nvSpPr>
        <p:spPr>
          <a:xfrm>
            <a:off x="241525" y="2796906"/>
            <a:ext cx="2740662" cy="405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</a:schemeClr>
                </a:solidFill>
              </a:rPr>
              <a:t>OUTCOMES</a:t>
            </a:r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003EC94F-22FE-3C44-9AED-7C0A0A73D866}"/>
              </a:ext>
            </a:extLst>
          </p:cNvPr>
          <p:cNvSpPr txBox="1">
            <a:spLocks/>
          </p:cNvSpPr>
          <p:nvPr/>
        </p:nvSpPr>
        <p:spPr>
          <a:xfrm>
            <a:off x="232619" y="292625"/>
            <a:ext cx="8678764" cy="753361"/>
          </a:xfrm>
          <a:prstGeom prst="rect">
            <a:avLst/>
          </a:prstGeom>
        </p:spPr>
        <p:txBody>
          <a:bodyPr vert="horz" lIns="91355" tIns="45678" rIns="91355" bIns="45678" rtlCol="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600" kern="12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ppleSymbols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HiraMinProN-W3" charset="-128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99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CASE STUDY </a:t>
            </a:r>
          </a:p>
          <a:p>
            <a:r>
              <a:rPr lang="en-US" sz="2700" dirty="0"/>
              <a:t>Sentara Medical Group &amp; Urgent Care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2832C74-5948-9A44-BF9F-8A78416DEC41}"/>
              </a:ext>
            </a:extLst>
          </p:cNvPr>
          <p:cNvSpPr txBox="1"/>
          <p:nvPr/>
        </p:nvSpPr>
        <p:spPr>
          <a:xfrm>
            <a:off x="241525" y="1281465"/>
            <a:ext cx="2740662" cy="405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</a:schemeClr>
                </a:solidFill>
              </a:rPr>
              <a:t>GOALS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EF5AFE-901A-4D5D-A057-184B94496F38}"/>
              </a:ext>
            </a:extLst>
          </p:cNvPr>
          <p:cNvSpPr txBox="1"/>
          <p:nvPr/>
        </p:nvSpPr>
        <p:spPr>
          <a:xfrm>
            <a:off x="4335733" y="3143398"/>
            <a:ext cx="189855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>
                <a:solidFill>
                  <a:srgbClr val="00A3E0"/>
                </a:solidFill>
                <a:ea typeface="Arial" charset="0"/>
                <a:cs typeface="Arial" charset="0"/>
              </a:rPr>
              <a:t>6.5%</a:t>
            </a:r>
            <a:endParaRPr lang="en-US" sz="4800" dirty="0">
              <a:solidFill>
                <a:srgbClr val="ED8B00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C52BD6-320D-4FB0-8E8D-5E7EE2208182}"/>
              </a:ext>
            </a:extLst>
          </p:cNvPr>
          <p:cNvSpPr/>
          <p:nvPr/>
        </p:nvSpPr>
        <p:spPr>
          <a:xfrm>
            <a:off x="3785984" y="3882063"/>
            <a:ext cx="2131454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dirty="0">
                <a:solidFill>
                  <a:srgbClr val="75787B">
                    <a:lumMod val="75000"/>
                  </a:srgbClr>
                </a:solidFill>
              </a:rPr>
              <a:t>Increase in “Rate Your Provider</a:t>
            </a:r>
            <a:r>
              <a:rPr lang="en-US" sz="1400">
                <a:solidFill>
                  <a:srgbClr val="75787B">
                    <a:lumMod val="75000"/>
                  </a:srgbClr>
                </a:solidFill>
              </a:rPr>
              <a:t>” score</a:t>
            </a:r>
            <a:endParaRPr lang="en-US" sz="1400" dirty="0">
              <a:solidFill>
                <a:srgbClr val="75787B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1FCCC44-16EF-4444-9EBA-BCB64D5267F5}"/>
              </a:ext>
            </a:extLst>
          </p:cNvPr>
          <p:cNvSpPr/>
          <p:nvPr/>
        </p:nvSpPr>
        <p:spPr>
          <a:xfrm>
            <a:off x="6667667" y="4008794"/>
            <a:ext cx="2476333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solidFill>
                  <a:srgbClr val="75787B">
                    <a:lumMod val="75000"/>
                  </a:srgbClr>
                </a:solidFill>
              </a:rPr>
              <a:t>More patient feedback</a:t>
            </a:r>
            <a:endParaRPr lang="en-US" sz="1400" dirty="0">
              <a:solidFill>
                <a:srgbClr val="75787B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243945-DD9D-493A-8B94-F20989AC9275}"/>
              </a:ext>
            </a:extLst>
          </p:cNvPr>
          <p:cNvSpPr txBox="1"/>
          <p:nvPr/>
        </p:nvSpPr>
        <p:spPr>
          <a:xfrm>
            <a:off x="1253443" y="3143398"/>
            <a:ext cx="189855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>
                <a:solidFill>
                  <a:srgbClr val="00A3E0"/>
                </a:solidFill>
                <a:ea typeface="Arial" charset="0"/>
                <a:cs typeface="Arial" charset="0"/>
              </a:rPr>
              <a:t>25%</a:t>
            </a:r>
            <a:endParaRPr lang="en-US" sz="4800" dirty="0">
              <a:solidFill>
                <a:srgbClr val="ED8B0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42E772-46E4-44AE-A8F1-E529DC3EE6D3}"/>
              </a:ext>
            </a:extLst>
          </p:cNvPr>
          <p:cNvSpPr/>
          <p:nvPr/>
        </p:nvSpPr>
        <p:spPr>
          <a:xfrm>
            <a:off x="703694" y="4010805"/>
            <a:ext cx="2131454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solidFill>
                  <a:srgbClr val="75787B">
                    <a:lumMod val="75000"/>
                  </a:srgbClr>
                </a:solidFill>
              </a:rPr>
              <a:t>Increase in patient visits</a:t>
            </a:r>
            <a:endParaRPr lang="en-US" sz="1400" dirty="0">
              <a:solidFill>
                <a:srgbClr val="75787B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D66F484-A08E-4EB9-B359-02D0715EEA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18" y="3165182"/>
            <a:ext cx="737902" cy="73790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A7E4478-F7B5-49A2-A3A6-EBCE8E65474A}"/>
              </a:ext>
            </a:extLst>
          </p:cNvPr>
          <p:cNvSpPr txBox="1"/>
          <p:nvPr/>
        </p:nvSpPr>
        <p:spPr>
          <a:xfrm>
            <a:off x="7268498" y="3170902"/>
            <a:ext cx="200200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>
                <a:solidFill>
                  <a:srgbClr val="00A3E0"/>
                </a:solidFill>
                <a:ea typeface="Arial" charset="0"/>
                <a:cs typeface="Arial" charset="0"/>
              </a:rPr>
              <a:t>35x</a:t>
            </a:r>
            <a:endParaRPr lang="en-US" sz="2000" dirty="0">
              <a:solidFill>
                <a:srgbClr val="ED8B00"/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FAFBA5A-D33E-45A4-9B8F-49A520E2B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0188" y="1486553"/>
            <a:ext cx="2242918" cy="3617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BE9CF5-AB9E-4B86-BD23-404258495A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2540" y="3142366"/>
            <a:ext cx="735450" cy="735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A689C0-FAF6-486F-92A9-8DCFBC737C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596" y="3158918"/>
            <a:ext cx="737902" cy="73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51650"/>
      </p:ext>
    </p:extLst>
  </p:cSld>
  <p:clrMapOvr>
    <a:masterClrMapping/>
  </p:clrMapOvr>
</p:sld>
</file>

<file path=ppt/theme/theme1.xml><?xml version="1.0" encoding="utf-8"?>
<a:theme xmlns:a="http://schemas.openxmlformats.org/drawingml/2006/main" name="NRC_PPT_Title-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RC_PPT_template" id="{0137986E-F7F4-744C-A8C4-699EBA87123C}" vid="{24DC9EB9-E9E0-7C4D-9F9A-DE1BA6BC6093}"/>
    </a:ext>
  </a:extLst>
</a:theme>
</file>

<file path=ppt/theme/theme2.xml><?xml version="1.0" encoding="utf-8"?>
<a:theme xmlns:a="http://schemas.openxmlformats.org/drawingml/2006/main" name="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50390</TotalTime>
  <Words>55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AppleSymbols</vt:lpstr>
      <vt:lpstr>Arial</vt:lpstr>
      <vt:lpstr>Arial Black</vt:lpstr>
      <vt:lpstr>Arial Regular</vt:lpstr>
      <vt:lpstr>Calibri</vt:lpstr>
      <vt:lpstr>Georgia</vt:lpstr>
      <vt:lpstr>HiraMinProN-W3</vt:lpstr>
      <vt:lpstr>NRC_PPT_Title-Slide</vt:lpstr>
      <vt:lpstr>NRC_PPT_Slide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Phifer</dc:creator>
  <cp:lastModifiedBy>Megan Charko</cp:lastModifiedBy>
  <cp:revision>240</cp:revision>
  <cp:lastPrinted>2017-05-09T19:32:04Z</cp:lastPrinted>
  <dcterms:created xsi:type="dcterms:W3CDTF">2016-12-19T21:10:41Z</dcterms:created>
  <dcterms:modified xsi:type="dcterms:W3CDTF">2018-08-02T22:41:45Z</dcterms:modified>
</cp:coreProperties>
</file>