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72" r:id="rId2"/>
  </p:sldMasterIdLst>
  <p:notesMasterIdLst>
    <p:notesMasterId r:id="rId4"/>
  </p:notesMasterIdLst>
  <p:sldIdLst>
    <p:sldId id="359" r:id="rId3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2942" userDrawn="1">
          <p15:clr>
            <a:srgbClr val="A4A3A4"/>
          </p15:clr>
        </p15:guide>
        <p15:guide id="4" pos="168" userDrawn="1">
          <p15:clr>
            <a:srgbClr val="A4A3A4"/>
          </p15:clr>
        </p15:guide>
        <p15:guide id="5" orient="horz" pos="5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8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  <p:cmAuthor id="6" name="Steve Jackson" initials="SJ" lastIdx="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4FC5F0"/>
    <a:srgbClr val="595D5E"/>
    <a:srgbClr val="DADCCA"/>
    <a:srgbClr val="3CC2F3"/>
    <a:srgbClr val="7FDDFF"/>
    <a:srgbClr val="75787B"/>
    <a:srgbClr val="ED8B00"/>
    <a:srgbClr val="EA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77445" autoAdjust="0"/>
  </p:normalViewPr>
  <p:slideViewPr>
    <p:cSldViewPr snapToGrid="0" snapToObjects="1">
      <p:cViewPr varScale="1">
        <p:scale>
          <a:sx n="75" d="100"/>
          <a:sy n="75" d="100"/>
        </p:scale>
        <p:origin x="1230" y="54"/>
      </p:cViewPr>
      <p:guideLst>
        <p:guide orient="horz" pos="1621"/>
        <p:guide pos="2880"/>
        <p:guide orient="horz" pos="2942"/>
        <p:guide pos="168"/>
        <p:guide orient="horz" pos="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4950-6E4C-F24D-907D-BDC7CD2D01E0}" type="datetimeFigureOut"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F5F82-5048-504B-A26C-93852C1E7B6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9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F5F82-5048-504B-A26C-93852C1E7B68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NRC Health - Real-time Solution Webinar 5.24.2017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90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4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1FD8F118-E09D-6D45-8AFC-B5D672E26A81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8" y="1089873"/>
            <a:ext cx="4343402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12"/>
          </p:nvPr>
        </p:nvSpPr>
        <p:spPr>
          <a:xfrm>
            <a:off x="4572000" y="1089873"/>
            <a:ext cx="4343399" cy="3383280"/>
          </a:xfrm>
        </p:spPr>
        <p:txBody>
          <a:bodyPr wrap="square" tIns="274320" r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 Ob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8530" y="1239592"/>
            <a:ext cx="4336869" cy="731520"/>
          </a:xfrm>
        </p:spPr>
        <p:txBody>
          <a:bodyPr tIns="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9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35134" y="1239592"/>
            <a:ext cx="4108268" cy="323080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709091E4-FB5F-7049-9A67-D7E8428248AD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52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E01DC-D023-2444-AC1B-7B91572F9D6B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78530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9"/>
          </p:nvPr>
        </p:nvSpPr>
        <p:spPr>
          <a:xfrm>
            <a:off x="4578530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28599" y="1239592"/>
            <a:ext cx="4336869" cy="731520"/>
          </a:xfrm>
        </p:spPr>
        <p:txBody>
          <a:bodyPr tIns="0" rIns="274320" bIns="0" anchor="b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800">
                <a:solidFill>
                  <a:srgbClr val="ED8B00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smtClean="0"/>
              <a:t>Subtitle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1"/>
          </p:nvPr>
        </p:nvSpPr>
        <p:spPr>
          <a:xfrm>
            <a:off x="228599" y="1971111"/>
            <a:ext cx="4336868" cy="2502041"/>
          </a:xfrm>
        </p:spPr>
        <p:txBody>
          <a:bodyPr wrap="square" tIns="91440" rIns="274320" bIns="0" anchor="t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14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bject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15" name="Content Placeholder 15"/>
          <p:cNvSpPr>
            <a:spLocks noGrp="1"/>
          </p:cNvSpPr>
          <p:nvPr>
            <p:ph sz="quarter" idx="18" hasCustomPrompt="1"/>
          </p:nvPr>
        </p:nvSpPr>
        <p:spPr>
          <a:xfrm>
            <a:off x="2508071" y="544848"/>
            <a:ext cx="6635928" cy="376838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rgbClr val="75787B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Content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2" y="544848"/>
            <a:ext cx="2031998" cy="3768390"/>
          </a:xfrm>
        </p:spPr>
        <p:txBody>
          <a:bodyPr lIns="0" rIns="0" bIns="182880"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9213841-CD5A-4249-8813-613F81D2C9F0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2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FE2E3E36-2CC1-8640-A7F2-D0D5413DD431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50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3999" y="1"/>
            <a:ext cx="8661399" cy="1089873"/>
          </a:xfrm>
        </p:spPr>
        <p:txBody>
          <a:bodyPr lIns="0" tIns="274320" rIns="0" bIns="182880" anchor="t"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6789" indent="0">
              <a:buNone/>
              <a:defRPr/>
            </a:lvl2pPr>
            <a:lvl3pPr marL="913577" indent="0">
              <a:buNone/>
              <a:defRPr/>
            </a:lvl3pPr>
            <a:lvl4pPr marL="1370366" indent="0">
              <a:buNone/>
              <a:defRPr/>
            </a:lvl4pPr>
            <a:lvl5pPr marL="1827154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 kern="600" spc="100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0478FB60-BB58-4313-84F5-78E6F68E1565}" type="datetime4">
              <a:rPr lang="en-US"/>
              <a:pPr>
                <a:defRPr/>
              </a:pPr>
              <a:t>April 19, 2018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599">
                <a:solidFill>
                  <a:srgbClr val="75787B">
                    <a:tint val="75000"/>
                  </a:srgbClr>
                </a:solidFill>
                <a:latin typeface="Arial Regular"/>
                <a:ea typeface="MS PGothic" panose="020B0600070205080204" pitchFamily="34" charset="-128"/>
                <a:cs typeface="Arial Regular"/>
              </a:defRPr>
            </a:lvl1pPr>
          </a:lstStyle>
          <a:p>
            <a:pPr>
              <a:defRPr/>
            </a:pPr>
            <a:fld id="{8ED9E92B-F78A-40D1-A75D-4CCB6CDBF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6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23903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208584" y="1344575"/>
            <a:ext cx="4207218" cy="213003"/>
          </a:xfrm>
        </p:spPr>
        <p:txBody>
          <a:bodyPr wrap="square">
            <a:normAutofit/>
          </a:bodyPr>
          <a:lstStyle>
            <a:lvl1pPr marL="0" indent="0">
              <a:buFont typeface="Arial"/>
              <a:buNone/>
              <a:defRPr sz="9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4pPr>
            <a:lvl5pPr marL="1828800" indent="0">
              <a:buFont typeface="Arial"/>
              <a:buNone/>
              <a:defRPr sz="9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DATE</a:t>
            </a:r>
            <a:endParaRPr lang="en-US" dirty="0" smtClean="0"/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208583" y="3108534"/>
            <a:ext cx="4207217" cy="915247"/>
          </a:xfrm>
        </p:spPr>
        <p:txBody>
          <a:bodyPr wrap="square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2pPr>
            <a:lvl3pPr marL="9144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3716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4pPr>
            <a:lvl5pPr marL="182880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08583" y="1557578"/>
            <a:ext cx="4207217" cy="15509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-18748" y="0"/>
            <a:ext cx="9143999" cy="461356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9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6887" y="4768858"/>
            <a:ext cx="1271847" cy="273050"/>
          </a:xfrm>
          <a:prstGeom prst="rect">
            <a:avLst/>
          </a:prstGeom>
        </p:spPr>
        <p:txBody>
          <a:bodyPr/>
          <a:lstStyle/>
          <a:p>
            <a:fld id="{D089C0DE-5A99-CA43-846D-BF8ACA417C83}" type="datetime4">
              <a:rPr lang="en-US" smtClean="0"/>
              <a:t>April 19,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578735" y="4768858"/>
            <a:ext cx="336662" cy="273050"/>
          </a:xfrm>
          <a:prstGeom prst="rect">
            <a:avLst/>
          </a:prstGeom>
        </p:spPr>
        <p:txBody>
          <a:bodyPr/>
          <a:lstStyle/>
          <a:p>
            <a:fld id="{45BBCB92-5AEC-D142-A121-5739B5020489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4221" y="4699168"/>
            <a:ext cx="0" cy="370372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312985" y="4741863"/>
            <a:ext cx="1571625" cy="276225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39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6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76" y="4268199"/>
            <a:ext cx="718431" cy="366691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8599" y="3087141"/>
            <a:ext cx="8649306" cy="667685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1325563"/>
            <a:ext cx="8686800" cy="27305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9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308100" y="4213485"/>
            <a:ext cx="0" cy="45720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605294" y="4213486"/>
            <a:ext cx="1571625" cy="453526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 smtClean="0"/>
              <a:t>Optional partner logo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598613"/>
            <a:ext cx="8686800" cy="12801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57" t="859" r="857" b="666"/>
          <a:stretch/>
        </p:blipFill>
        <p:spPr>
          <a:xfrm>
            <a:off x="1" y="2"/>
            <a:ext cx="9143999" cy="5148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1" y="2561692"/>
            <a:ext cx="1488166" cy="299812"/>
          </a:xfrm>
          <a:prstGeom prst="rect">
            <a:avLst/>
          </a:prstGeom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195425" y="3156503"/>
            <a:ext cx="2555272" cy="785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Corporate Headquarters</a:t>
            </a:r>
          </a:p>
          <a:p>
            <a:pPr algn="l">
              <a:lnSpc>
                <a:spcPts val="1100"/>
              </a:lnSpc>
            </a:pPr>
            <a:r>
              <a:rPr lang="en-US" sz="800" kern="600" spc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1245 Q</a:t>
            </a: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St. Lincoln, NE 68508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800.388.4264</a:t>
            </a:r>
          </a:p>
          <a:p>
            <a:pPr algn="l">
              <a:lnSpc>
                <a:spcPts val="1100"/>
              </a:lnSpc>
            </a:pPr>
            <a:r>
              <a:rPr lang="en-US" sz="800" kern="600" spc="0" baseline="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Local: 402.475.2525</a:t>
            </a:r>
            <a:endParaRPr lang="en-US" sz="800" kern="600" spc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298752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B4DDC87B-77C3-E242-9D54-C384D44412E7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285747"/>
            <a:ext cx="8686800" cy="136933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82BF8D61-191F-9C40-AECE-FD33941FB8A4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79"/>
            <a:ext cx="8686800" cy="4297680"/>
          </a:xfrm>
        </p:spPr>
        <p:txBody>
          <a:bodyPr tIns="182880" bIns="274320">
            <a:normAutofit/>
          </a:bodyPr>
          <a:lstStyle>
            <a:lvl1pPr marL="0" indent="0">
              <a:spcBef>
                <a:spcPts val="0"/>
              </a:spcBef>
              <a:buNone/>
              <a:defRPr sz="44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3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857" t="859" r="857" b="666"/>
          <a:stretch/>
        </p:blipFill>
        <p:spPr>
          <a:xfrm>
            <a:off x="0" y="2"/>
            <a:ext cx="9143999" cy="17537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EC81867-FDA1-8942-93C7-D4A3C6ACDEA8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599" y="1089873"/>
            <a:ext cx="8686800" cy="3383280"/>
          </a:xfrm>
        </p:spPr>
        <p:txBody>
          <a:bodyPr wrap="square" tIns="274320" bIns="274320" anchor="ctr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175381"/>
            <a:ext cx="86868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None/>
              <a:defRPr sz="44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566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l="857" t="859" r="857" b="666"/>
          <a:stretch/>
        </p:blipFill>
        <p:spPr>
          <a:xfrm>
            <a:off x="1" y="2"/>
            <a:ext cx="9143999" cy="4618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506" y="4697298"/>
            <a:ext cx="604764" cy="3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5" r:id="rId3"/>
    <p:sldLayoutId id="2147483689" r:id="rId4"/>
    <p:sldLayoutId id="2147483691" r:id="rId5"/>
    <p:sldLayoutId id="2147483690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9" y="175381"/>
            <a:ext cx="8686800" cy="888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258957"/>
            <a:ext cx="8686799" cy="3184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5007" y="4763194"/>
            <a:ext cx="439095" cy="28433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6281056" y="478325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kern="600" spc="1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47F4C4CC-D40A-4848-B393-1A27C4DE8991}" type="datetime4">
              <a:rPr lang="en-US" smtClean="0"/>
              <a:t>April 19, 2018</a:t>
            </a:fld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666" y="4783252"/>
            <a:ext cx="3592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Arial Regular"/>
                <a:cs typeface="Arial Regular"/>
              </a:defRPr>
            </a:lvl1pPr>
          </a:lstStyle>
          <a:p>
            <a:fld id="{54637A5F-2DAE-B642-9933-0C0B9D2C0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92" r:id="rId4"/>
    <p:sldLayoutId id="2147483681" r:id="rId5"/>
    <p:sldLayoutId id="2147483693" r:id="rId6"/>
    <p:sldLayoutId id="2147483682" r:id="rId7"/>
    <p:sldLayoutId id="2147483683" r:id="rId8"/>
    <p:sldLayoutId id="2147483699" r:id="rId9"/>
    <p:sldLayoutId id="214748370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ED8B00"/>
          </a:solidFill>
          <a:latin typeface="Georgia" charset="0"/>
          <a:ea typeface="Georgia" charset="0"/>
          <a:cs typeface="Georgia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ppleSymbols" charset="0"/>
        <a:buChar char="⎼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HiraMinProN-W3" charset="-128"/>
        <a:buChar char="・"/>
        <a:defRPr sz="2000" kern="1200">
          <a:solidFill>
            <a:srgbClr val="7578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7" y="3015170"/>
            <a:ext cx="737902" cy="735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936" y="2992913"/>
            <a:ext cx="733959" cy="7315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316" y="3018287"/>
            <a:ext cx="737902" cy="7379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5881" y="3830378"/>
            <a:ext cx="2710321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In the first 24 hours of posting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99" y="3061388"/>
            <a:ext cx="23594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smtClean="0">
                <a:solidFill>
                  <a:srgbClr val="00A3E0"/>
                </a:solidFill>
                <a:cs typeface="Arial" charset="0"/>
              </a:rPr>
              <a:t>10 calls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35733" y="3040366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smtClean="0">
                <a:solidFill>
                  <a:srgbClr val="00A3E0"/>
                </a:solidFill>
                <a:ea typeface="Arial" charset="0"/>
                <a:cs typeface="Arial" charset="0"/>
              </a:rPr>
              <a:t>20</a:t>
            </a:r>
            <a:r>
              <a:rPr lang="en-US" sz="4800" dirty="0" smtClean="0">
                <a:solidFill>
                  <a:srgbClr val="00A3E0"/>
                </a:solidFill>
                <a:ea typeface="Arial" charset="0"/>
                <a:cs typeface="Arial" charset="0"/>
              </a:rPr>
              <a:t>%</a:t>
            </a:r>
            <a:endParaRPr lang="en-US" sz="48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85984" y="3820975"/>
            <a:ext cx="2131454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>
                <a:solidFill>
                  <a:srgbClr val="75787B">
                    <a:lumMod val="75000"/>
                  </a:srgbClr>
                </a:solidFill>
              </a:rPr>
              <a:t>I</a:t>
            </a: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ncrease </a:t>
            </a: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in web </a:t>
            </a: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traffic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277443" y="153104"/>
            <a:ext cx="8572500" cy="1179871"/>
          </a:xfrm>
          <a:prstGeom prst="rect">
            <a:avLst/>
          </a:prstGeom>
        </p:spPr>
        <p:txBody>
          <a:bodyPr vert="horz" lIns="0" tIns="274320" rIns="0" bIns="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600" kern="1200" baseline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ppleSymbols" charset="0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HiraMinProN-W3" charset="-128"/>
              <a:buNone/>
              <a:defRPr sz="4400" kern="120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Transparency </a:t>
            </a:r>
            <a:r>
              <a:rPr lang="en-US" sz="2800" dirty="0" smtClean="0"/>
              <a:t>success story in senior living</a:t>
            </a:r>
            <a:endParaRPr lang="en-US" sz="2800" dirty="0">
              <a:solidFill>
                <a:srgbClr val="75787B">
                  <a:lumMod val="75000"/>
                </a:srgb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3714" y="1019572"/>
            <a:ext cx="672510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  <a:latin typeface="Georgia"/>
                <a:cs typeface="Georgia"/>
              </a:rPr>
              <a:t>Goals:</a:t>
            </a:r>
            <a:endParaRPr lang="en-US" sz="1400" dirty="0">
              <a:solidFill>
                <a:srgbClr val="75787B">
                  <a:lumMod val="75000"/>
                </a:srgbClr>
              </a:solidFill>
            </a:endParaRP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6"/>
              </a:buBlip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Embrace performance transparency to connect with consumers 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6"/>
              </a:buBlip>
            </a:pPr>
            <a:r>
              <a:rPr lang="en-US" sz="1400" dirty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Drive more traffic to the organization website</a:t>
            </a:r>
          </a:p>
          <a:p>
            <a:pPr marL="377190" indent="-377190">
              <a:lnSpc>
                <a:spcPct val="110000"/>
              </a:lnSpc>
              <a:spcAft>
                <a:spcPts val="600"/>
              </a:spcAft>
              <a:buFontTx/>
              <a:buBlip>
                <a:blip r:embed="rId6"/>
              </a:buBlip>
            </a:pP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  <a:latin typeface="Georgia" panose="02040502050405020303" pitchFamily="18" charset="0"/>
              </a:rPr>
              <a:t>Improve reputation online from other third party sites</a:t>
            </a:r>
            <a:endParaRPr lang="en-US" sz="1400" dirty="0">
              <a:solidFill>
                <a:srgbClr val="75787B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412" y="2388996"/>
            <a:ext cx="9120559" cy="169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32390" y="2971332"/>
            <a:ext cx="18985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800" dirty="0" smtClean="0">
                <a:solidFill>
                  <a:srgbClr val="00A3E0"/>
                </a:solidFill>
                <a:ea typeface="Arial" charset="0"/>
                <a:cs typeface="Arial" charset="0"/>
              </a:rPr>
              <a:t>2 min.</a:t>
            </a:r>
            <a:endParaRPr lang="en-US" sz="2000" dirty="0">
              <a:solidFill>
                <a:srgbClr val="ED8B0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05684" y="3687112"/>
            <a:ext cx="2476333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Increase in c</a:t>
            </a: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</a:rPr>
              <a:t>onsumers time on website</a:t>
            </a:r>
            <a:endParaRPr lang="en-US" sz="1400" dirty="0">
              <a:solidFill>
                <a:srgbClr val="75787B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6283" y="2454234"/>
            <a:ext cx="6725102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75787B">
                    <a:lumMod val="75000"/>
                  </a:srgbClr>
                </a:solidFill>
                <a:latin typeface="Georgia"/>
                <a:cs typeface="Georgia"/>
              </a:rPr>
              <a:t>Outcomes: </a:t>
            </a:r>
            <a:endParaRPr lang="en-US" sz="1400" dirty="0">
              <a:solidFill>
                <a:srgbClr val="75787B">
                  <a:lumMod val="75000"/>
                </a:srgb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C_PPT_Title-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RC_PPT_template" id="{0137986E-F7F4-744C-A8C4-699EBA87123C}" vid="{24DC9EB9-E9E0-7C4D-9F9A-DE1BA6BC6093}"/>
    </a:ext>
  </a:extLst>
</a:theme>
</file>

<file path=ppt/theme/theme2.xml><?xml version="1.0" encoding="utf-8"?>
<a:theme xmlns:a="http://schemas.openxmlformats.org/drawingml/2006/main" name="NRC_PPT_Slide">
  <a:themeElements>
    <a:clrScheme name="NRC Health 2">
      <a:dk1>
        <a:srgbClr val="75787B"/>
      </a:dk1>
      <a:lt1>
        <a:srgbClr val="FFFFFF"/>
      </a:lt1>
      <a:dk2>
        <a:srgbClr val="3C3F40"/>
      </a:dk2>
      <a:lt2>
        <a:srgbClr val="C4BFB6"/>
      </a:lt2>
      <a:accent1>
        <a:srgbClr val="ED8B00"/>
      </a:accent1>
      <a:accent2>
        <a:srgbClr val="00A3E0"/>
      </a:accent2>
      <a:accent3>
        <a:srgbClr val="CE493A"/>
      </a:accent3>
      <a:accent4>
        <a:srgbClr val="A0B06D"/>
      </a:accent4>
      <a:accent5>
        <a:srgbClr val="4B669B"/>
      </a:accent5>
      <a:accent6>
        <a:srgbClr val="A89A8E"/>
      </a:accent6>
      <a:hlink>
        <a:srgbClr val="00A3E0"/>
      </a:hlink>
      <a:folHlink>
        <a:srgbClr val="ED8B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50151</TotalTime>
  <Words>65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MS PGothic</vt:lpstr>
      <vt:lpstr>AppleSymbols</vt:lpstr>
      <vt:lpstr>Arial</vt:lpstr>
      <vt:lpstr>Arial Black</vt:lpstr>
      <vt:lpstr>Arial Regular</vt:lpstr>
      <vt:lpstr>Calibri</vt:lpstr>
      <vt:lpstr>Georgia</vt:lpstr>
      <vt:lpstr>HiraMinProN-W3</vt:lpstr>
      <vt:lpstr>NRC_PPT_Title-Slide</vt:lpstr>
      <vt:lpstr>NRC_PPT_Slide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Phifer</dc:creator>
  <cp:lastModifiedBy>Megan Charko</cp:lastModifiedBy>
  <cp:revision>239</cp:revision>
  <cp:lastPrinted>2017-05-09T19:32:04Z</cp:lastPrinted>
  <dcterms:created xsi:type="dcterms:W3CDTF">2016-12-19T21:10:41Z</dcterms:created>
  <dcterms:modified xsi:type="dcterms:W3CDTF">2018-04-19T17:33:36Z</dcterms:modified>
</cp:coreProperties>
</file>