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94" r:id="rId2"/>
    <p:sldMasterId id="2147483672" r:id="rId3"/>
  </p:sldMasterIdLst>
  <p:notesMasterIdLst>
    <p:notesMasterId r:id="rId19"/>
  </p:notesMasterIdLst>
  <p:handoutMasterIdLst>
    <p:handoutMasterId r:id="rId20"/>
  </p:handoutMasterIdLst>
  <p:sldIdLst>
    <p:sldId id="330" r:id="rId4"/>
    <p:sldId id="334" r:id="rId5"/>
    <p:sldId id="335" r:id="rId6"/>
    <p:sldId id="331" r:id="rId7"/>
    <p:sldId id="332" r:id="rId8"/>
    <p:sldId id="333" r:id="rId9"/>
    <p:sldId id="338" r:id="rId10"/>
    <p:sldId id="336" r:id="rId11"/>
    <p:sldId id="337" r:id="rId12"/>
    <p:sldId id="345" r:id="rId13"/>
    <p:sldId id="340" r:id="rId14"/>
    <p:sldId id="341" r:id="rId15"/>
    <p:sldId id="342" r:id="rId16"/>
    <p:sldId id="339" r:id="rId17"/>
    <p:sldId id="343" r:id="rId18"/>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 Why NRC" id="{D52BB24B-8A83-7744-BE8C-2985E9995C0F}">
          <p14:sldIdLst>
            <p14:sldId id="330"/>
            <p14:sldId id="334"/>
            <p14:sldId id="335"/>
            <p14:sldId id="331"/>
            <p14:sldId id="332"/>
            <p14:sldId id="333"/>
            <p14:sldId id="338"/>
            <p14:sldId id="336"/>
            <p14:sldId id="337"/>
          </p14:sldIdLst>
        </p14:section>
        <p14:section name="Real-time - Why NRC" id="{753AFFB6-72D8-4CB2-A6F4-7C7E4E46A11C}">
          <p14:sldIdLst>
            <p14:sldId id="345"/>
            <p14:sldId id="340"/>
            <p14:sldId id="341"/>
            <p14:sldId id="342"/>
          </p14:sldIdLst>
        </p14:section>
        <p14:section name="Market Insights - Why NRC" id="{86A7FB24-A872-4CAA-B8AF-CC11902D1C5A}">
          <p14:sldIdLst>
            <p14:sldId id="339"/>
          </p14:sldIdLst>
        </p14:section>
        <p14:section name="TGI - Why NRC" id="{C7B58A5E-83DB-4DB0-814A-6EE0D16797C4}">
          <p14:sldIdLst>
            <p14:sldId id="343"/>
          </p14:sldIdLst>
        </p14:section>
      </p14:sectionLst>
    </p:ext>
    <p:ext uri="{EFAFB233-063F-42B5-8137-9DF3F51BA10A}">
      <p15:sldGuideLst xmlns:p15="http://schemas.microsoft.com/office/powerpoint/2012/main">
        <p15:guide id="3" orient="horz" pos="758" userDrawn="1">
          <p15:clr>
            <a:srgbClr val="A4A3A4"/>
          </p15:clr>
        </p15:guide>
        <p15:guide id="4" orient="horz" pos="1190" userDrawn="1">
          <p15:clr>
            <a:srgbClr val="A4A3A4"/>
          </p15:clr>
        </p15:guide>
        <p15:guide id="5" orient="horz" pos="1334" userDrawn="1">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Justin Schuerman" initials="JS"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FAFBF8"/>
    <a:srgbClr val="595D5E"/>
    <a:srgbClr val="ED8B00"/>
    <a:srgbClr val="EA76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5" autoAdjust="0"/>
    <p:restoredTop sz="76682"/>
  </p:normalViewPr>
  <p:slideViewPr>
    <p:cSldViewPr snapToGrid="0" snapToObjects="1">
      <p:cViewPr varScale="1">
        <p:scale>
          <a:sx n="59" d="100"/>
          <a:sy n="59" d="100"/>
        </p:scale>
        <p:origin x="2261" y="48"/>
      </p:cViewPr>
      <p:guideLst>
        <p:guide orient="horz" pos="758"/>
        <p:guide orient="horz" pos="1190"/>
        <p:guide orient="horz" pos="133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3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12E1-4362-DB4F-A0E3-985DBC83A8FC}" type="datetimeFigureOut">
              <a:rPr lang="en-US" smtClean="0"/>
              <a:t>10/24/2018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05C58-A0E7-4042-8518-E16EE6CF2FCE}" type="slidenum">
              <a:rPr lang="en-US" smtClean="0"/>
              <a:t>‹#›</a:t>
            </a:fld>
            <a:endParaRPr lang="en-US"/>
          </a:p>
        </p:txBody>
      </p:sp>
    </p:spTree>
    <p:extLst>
      <p:ext uri="{BB962C8B-B14F-4D97-AF65-F5344CB8AC3E}">
        <p14:creationId xmlns:p14="http://schemas.microsoft.com/office/powerpoint/2010/main" val="12781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84950-6E4C-F24D-907D-BDC7CD2D01E0}" type="datetimeFigureOut">
              <a:t>10/24/2018</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5F82-5048-504B-A26C-93852C1E7B68}" type="slidenum">
              <a:t>‹#›</a:t>
            </a:fld>
            <a:endParaRPr lang="en-US"/>
          </a:p>
        </p:txBody>
      </p:sp>
    </p:spTree>
    <p:extLst>
      <p:ext uri="{BB962C8B-B14F-4D97-AF65-F5344CB8AC3E}">
        <p14:creationId xmlns:p14="http://schemas.microsoft.com/office/powerpoint/2010/main" val="22093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5F82-5048-504B-A26C-93852C1E7B68}" type="slidenum">
              <a:rPr lang="en-US" smtClean="0"/>
              <a:t>2</a:t>
            </a:fld>
            <a:endParaRPr lang="en-US"/>
          </a:p>
        </p:txBody>
      </p:sp>
    </p:spTree>
    <p:extLst>
      <p:ext uri="{BB962C8B-B14F-4D97-AF65-F5344CB8AC3E}">
        <p14:creationId xmlns:p14="http://schemas.microsoft.com/office/powerpoint/2010/main" val="189427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5F82-5048-504B-A26C-93852C1E7B68}" type="slidenum">
              <a:rPr lang="en-US" smtClean="0"/>
              <a:t>10</a:t>
            </a:fld>
            <a:endParaRPr lang="en-US"/>
          </a:p>
        </p:txBody>
      </p:sp>
    </p:spTree>
    <p:extLst>
      <p:ext uri="{BB962C8B-B14F-4D97-AF65-F5344CB8AC3E}">
        <p14:creationId xmlns:p14="http://schemas.microsoft.com/office/powerpoint/2010/main" val="324371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8" y="3087141"/>
            <a:ext cx="8686801"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072145518"/>
      </p:ext>
    </p:extLst>
  </p:cSld>
  <p:clrMapOvr>
    <a:masterClrMapping/>
  </p:clrMapOvr>
  <p:extLst>
    <p:ext uri="{DCECCB84-F9BA-43D5-87BE-67443E8EF086}">
      <p15:sldGuideLst xmlns:p15="http://schemas.microsoft.com/office/powerpoint/2012/main">
        <p15:guide id="1" orient="horz" pos="1621" userDrawn="1">
          <p15:clr>
            <a:srgbClr val="FBAE40"/>
          </p15:clr>
        </p15:guide>
        <p15:guide id="2" pos="2880" userDrawn="1">
          <p15:clr>
            <a:srgbClr val="FBAE40"/>
          </p15:clr>
        </p15:guide>
        <p15:guide id="3" pos="144" userDrawn="1">
          <p15:clr>
            <a:srgbClr val="FBAE40"/>
          </p15:clr>
        </p15:guide>
        <p15:guide id="4" pos="5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857" t="859" r="857" b="666"/>
          <a:stretch/>
        </p:blipFill>
        <p:spPr>
          <a:xfrm>
            <a:off x="0" y="2"/>
            <a:ext cx="9143999" cy="2987522"/>
          </a:xfrm>
          <a:prstGeom prst="rect">
            <a:avLst/>
          </a:prstGeom>
        </p:spPr>
      </p:pic>
      <p:sp>
        <p:nvSpPr>
          <p:cNvPr id="7" name="Text Placeholder 2"/>
          <p:cNvSpPr>
            <a:spLocks noGrp="1"/>
          </p:cNvSpPr>
          <p:nvPr>
            <p:ph type="body" sz="quarter" idx="12" hasCustomPrompt="1"/>
          </p:nvPr>
        </p:nvSpPr>
        <p:spPr>
          <a:xfrm>
            <a:off x="228600" y="1285747"/>
            <a:ext cx="8686800" cy="1369339"/>
          </a:xfrm>
        </p:spPr>
        <p:txBody>
          <a:bodyPr anchor="b">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6" name="Date Placeholder 3">
            <a:extLst>
              <a:ext uri="{FF2B5EF4-FFF2-40B4-BE49-F238E27FC236}">
                <a16:creationId xmlns:a16="http://schemas.microsoft.com/office/drawing/2014/main" id="{16CB2FBC-FC6E-C645-BE28-0BBB0971BD4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8" name="Slide Number Placeholder 5">
            <a:extLst>
              <a:ext uri="{FF2B5EF4-FFF2-40B4-BE49-F238E27FC236}">
                <a16:creationId xmlns:a16="http://schemas.microsoft.com/office/drawing/2014/main" id="{0DA0D459-4E94-5348-9CC3-AF490953967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9" name="Text Placeholder 2"/>
          <p:cNvSpPr>
            <a:spLocks noGrp="1"/>
          </p:cNvSpPr>
          <p:nvPr>
            <p:ph type="body" sz="quarter" idx="12" hasCustomPrompt="1"/>
          </p:nvPr>
        </p:nvSpPr>
        <p:spPr>
          <a:xfrm>
            <a:off x="228600" y="288925"/>
            <a:ext cx="8686800" cy="4114800"/>
          </a:xfrm>
        </p:spPr>
        <p:txBody>
          <a:bodyPr tIns="182880" bIns="274320">
            <a:normAutofit/>
          </a:bodyPr>
          <a:lstStyle>
            <a:lvl1pPr marL="0" indent="0">
              <a:spcBef>
                <a:spcPts val="0"/>
              </a:spcBef>
              <a:buNone/>
              <a:defRPr sz="44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Text</a:t>
            </a:r>
          </a:p>
        </p:txBody>
      </p:sp>
      <p:sp>
        <p:nvSpPr>
          <p:cNvPr id="6" name="Date Placeholder 3">
            <a:extLst>
              <a:ext uri="{FF2B5EF4-FFF2-40B4-BE49-F238E27FC236}">
                <a16:creationId xmlns:a16="http://schemas.microsoft.com/office/drawing/2014/main" id="{E56A58DF-9588-5548-A5DC-1B0EB5E8C34C}"/>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0" name="Slide Number Placeholder 5">
            <a:extLst>
              <a:ext uri="{FF2B5EF4-FFF2-40B4-BE49-F238E27FC236}">
                <a16:creationId xmlns:a16="http://schemas.microsoft.com/office/drawing/2014/main" id="{E4D1F1FD-CE1D-E74A-8ED2-8A233C2C210D}"/>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78763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5" name="Content Placeholder 4"/>
          <p:cNvSpPr>
            <a:spLocks noGrp="1"/>
          </p:cNvSpPr>
          <p:nvPr>
            <p:ph sz="quarter" idx="11" hasCustomPrompt="1"/>
          </p:nvPr>
        </p:nvSpPr>
        <p:spPr>
          <a:xfrm>
            <a:off x="457200" y="1203325"/>
            <a:ext cx="8229600" cy="3200399"/>
          </a:xfrm>
        </p:spPr>
        <p:txBody>
          <a:bodyPr wrap="square" tIns="274320" bIns="274320" anchor="ctr">
            <a:normAutofit/>
          </a:bodyPr>
          <a:lstStyle>
            <a:lvl1pPr>
              <a:defRPr sz="3000"/>
            </a:lvl1pPr>
            <a:lvl2pPr>
              <a:defRPr sz="26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AB800DBE-4F51-2C4C-AD40-9C2EF60495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0" name="Slide Number Placeholder 5">
            <a:extLst>
              <a:ext uri="{FF2B5EF4-FFF2-40B4-BE49-F238E27FC236}">
                <a16:creationId xmlns:a16="http://schemas.microsoft.com/office/drawing/2014/main" id="{ECB4E5BD-B76D-BF4C-B79F-D870DD043EF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7" name="Title 1">
            <a:extLst>
              <a:ext uri="{FF2B5EF4-FFF2-40B4-BE49-F238E27FC236}">
                <a16:creationId xmlns:a16="http://schemas.microsoft.com/office/drawing/2014/main" id="{4BEC9E14-98C0-224A-A1E3-71F96C722875}"/>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5982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Layout + Intr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Text Placeholder 14"/>
          <p:cNvSpPr>
            <a:spLocks noGrp="1"/>
          </p:cNvSpPr>
          <p:nvPr>
            <p:ph type="body" sz="quarter" idx="12" hasCustomPrompt="1"/>
          </p:nvPr>
        </p:nvSpPr>
        <p:spPr>
          <a:xfrm>
            <a:off x="5943600" y="2117725"/>
            <a:ext cx="2743200" cy="457200"/>
          </a:xfrm>
        </p:spPr>
        <p:txBody>
          <a:bodyPr anchor="b">
            <a:normAutofit/>
          </a:bodyPr>
          <a:lstStyle>
            <a:lvl1pPr marL="0" indent="0">
              <a:buNone/>
              <a:defRPr sz="1600" b="1" cap="all" baseline="0"/>
            </a:lvl1pPr>
          </a:lstStyle>
          <a:p>
            <a:pPr lvl="0"/>
            <a:r>
              <a:rPr lang="en-US" dirty="0"/>
              <a:t>Header</a:t>
            </a:r>
          </a:p>
        </p:txBody>
      </p:sp>
      <p:sp>
        <p:nvSpPr>
          <p:cNvPr id="17" name="Text Placeholder 16"/>
          <p:cNvSpPr>
            <a:spLocks noGrp="1"/>
          </p:cNvSpPr>
          <p:nvPr>
            <p:ph type="body" sz="quarter" idx="13"/>
          </p:nvPr>
        </p:nvSpPr>
        <p:spPr>
          <a:xfrm>
            <a:off x="457200" y="2802733"/>
            <a:ext cx="2743200" cy="1600200"/>
          </a:xfrm>
        </p:spPr>
        <p:txBody>
          <a:bodyPr rIns="182880" anchor="t">
            <a:normAutofit/>
          </a:bodyPr>
          <a:lstStyle>
            <a:lvl1pPr marL="0" indent="0">
              <a:buNone/>
              <a:defRPr sz="1800"/>
            </a:lvl1pPr>
          </a:lstStyle>
          <a:p>
            <a:pPr lvl="0"/>
            <a:endParaRPr lang="en-US" dirty="0"/>
          </a:p>
        </p:txBody>
      </p:sp>
      <p:sp>
        <p:nvSpPr>
          <p:cNvPr id="18" name="Text Placeholder 16"/>
          <p:cNvSpPr>
            <a:spLocks noGrp="1"/>
          </p:cNvSpPr>
          <p:nvPr>
            <p:ph type="body" sz="quarter" idx="14"/>
          </p:nvPr>
        </p:nvSpPr>
        <p:spPr>
          <a:xfrm>
            <a:off x="3200400" y="2803525"/>
            <a:ext cx="2743200" cy="1600200"/>
          </a:xfrm>
        </p:spPr>
        <p:txBody>
          <a:bodyPr rIns="182880" anchor="t">
            <a:normAutofit/>
          </a:bodyPr>
          <a:lstStyle>
            <a:lvl1pPr marL="0" indent="0">
              <a:buNone/>
              <a:defRPr sz="1800"/>
            </a:lvl1pPr>
          </a:lstStyle>
          <a:p>
            <a:pPr lvl="0"/>
            <a:endParaRPr lang="en-US" dirty="0"/>
          </a:p>
        </p:txBody>
      </p:sp>
      <p:sp>
        <p:nvSpPr>
          <p:cNvPr id="22" name="Text Placeholder 14"/>
          <p:cNvSpPr>
            <a:spLocks noGrp="1"/>
          </p:cNvSpPr>
          <p:nvPr>
            <p:ph type="body" sz="quarter" idx="15" hasCustomPrompt="1"/>
          </p:nvPr>
        </p:nvSpPr>
        <p:spPr>
          <a:xfrm>
            <a:off x="457200" y="2117725"/>
            <a:ext cx="2743200" cy="457200"/>
          </a:xfrm>
        </p:spPr>
        <p:txBody>
          <a:bodyPr anchor="b">
            <a:normAutofit/>
          </a:bodyPr>
          <a:lstStyle>
            <a:lvl1pPr marL="0" indent="0">
              <a:buNone/>
              <a:defRPr sz="1600" b="1" cap="all" baseline="0"/>
            </a:lvl1pPr>
          </a:lstStyle>
          <a:p>
            <a:pPr lvl="0"/>
            <a:r>
              <a:rPr lang="en-US" dirty="0"/>
              <a:t>Header</a:t>
            </a:r>
          </a:p>
        </p:txBody>
      </p:sp>
      <p:sp>
        <p:nvSpPr>
          <p:cNvPr id="23" name="Text Placeholder 14"/>
          <p:cNvSpPr>
            <a:spLocks noGrp="1"/>
          </p:cNvSpPr>
          <p:nvPr>
            <p:ph type="body" sz="quarter" idx="16" hasCustomPrompt="1"/>
          </p:nvPr>
        </p:nvSpPr>
        <p:spPr>
          <a:xfrm>
            <a:off x="3200400" y="2117725"/>
            <a:ext cx="2743200" cy="457200"/>
          </a:xfrm>
        </p:spPr>
        <p:txBody>
          <a:bodyPr anchor="b">
            <a:normAutofit/>
          </a:bodyPr>
          <a:lstStyle>
            <a:lvl1pPr marL="0" indent="0">
              <a:buNone/>
              <a:defRPr sz="1600" b="1" cap="all" baseline="0"/>
            </a:lvl1pPr>
          </a:lstStyle>
          <a:p>
            <a:pPr lvl="0"/>
            <a:r>
              <a:rPr lang="en-US" dirty="0"/>
              <a:t>Header</a:t>
            </a:r>
          </a:p>
        </p:txBody>
      </p:sp>
      <p:sp>
        <p:nvSpPr>
          <p:cNvPr id="24" name="Text Placeholder 16"/>
          <p:cNvSpPr>
            <a:spLocks noGrp="1"/>
          </p:cNvSpPr>
          <p:nvPr>
            <p:ph type="body" sz="quarter" idx="17"/>
          </p:nvPr>
        </p:nvSpPr>
        <p:spPr>
          <a:xfrm>
            <a:off x="5943600" y="2803525"/>
            <a:ext cx="2743200" cy="1600200"/>
          </a:xfrm>
        </p:spPr>
        <p:txBody>
          <a:bodyPr rIns="182880" anchor="t">
            <a:normAutofit/>
          </a:bodyPr>
          <a:lstStyle>
            <a:lvl1pPr marL="0" indent="0">
              <a:buNone/>
              <a:defRPr sz="1800"/>
            </a:lvl1pPr>
          </a:lstStyle>
          <a:p>
            <a:pPr lvl="0"/>
            <a:endParaRPr lang="en-US" dirty="0"/>
          </a:p>
        </p:txBody>
      </p:sp>
      <p:sp>
        <p:nvSpPr>
          <p:cNvPr id="27" name="Text Placeholder 26"/>
          <p:cNvSpPr>
            <a:spLocks noGrp="1"/>
          </p:cNvSpPr>
          <p:nvPr>
            <p:ph type="body" sz="quarter" idx="18" hasCustomPrompt="1"/>
          </p:nvPr>
        </p:nvSpPr>
        <p:spPr>
          <a:xfrm>
            <a:off x="228600" y="1203325"/>
            <a:ext cx="8686800" cy="685800"/>
          </a:xfrm>
        </p:spPr>
        <p:txBody>
          <a:bodyPr>
            <a:normAutofit/>
          </a:bodyPr>
          <a:lstStyle>
            <a:lvl1pPr marL="0" indent="0">
              <a:buNone/>
              <a:defRPr sz="1800"/>
            </a:lvl1pPr>
          </a:lstStyle>
          <a:p>
            <a:pPr lvl="0"/>
            <a:r>
              <a:rPr lang="en-US" dirty="0"/>
              <a:t>Introductory paragraph </a:t>
            </a:r>
          </a:p>
        </p:txBody>
      </p:sp>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228599" y="288925"/>
            <a:ext cx="8686800" cy="685800"/>
          </a:xfrm>
        </p:spPr>
        <p:txBody>
          <a:bodyPr/>
          <a:lstStyle/>
          <a:p>
            <a:endParaRPr lang="en-US" dirty="0"/>
          </a:p>
        </p:txBody>
      </p:sp>
      <p:sp>
        <p:nvSpPr>
          <p:cNvPr id="16" name="Date Placeholder 3">
            <a:extLst>
              <a:ext uri="{FF2B5EF4-FFF2-40B4-BE49-F238E27FC236}">
                <a16:creationId xmlns:a16="http://schemas.microsoft.com/office/drawing/2014/main" id="{2A1D7849-6C86-384C-9A81-67F843CB729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19" name="Slide Number Placeholder 5">
            <a:extLst>
              <a:ext uri="{FF2B5EF4-FFF2-40B4-BE49-F238E27FC236}">
                <a16:creationId xmlns:a16="http://schemas.microsoft.com/office/drawing/2014/main" id="{EB790D4A-E18D-A24D-BEDC-5D735BF75B8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66646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5" name="Content Placeholder 4"/>
          <p:cNvSpPr>
            <a:spLocks noGrp="1"/>
          </p:cNvSpPr>
          <p:nvPr>
            <p:ph sz="quarter" idx="11"/>
          </p:nvPr>
        </p:nvSpPr>
        <p:spPr>
          <a:xfrm>
            <a:off x="457200" y="1203325"/>
            <a:ext cx="4114800" cy="3200400"/>
          </a:xfrm>
        </p:spPr>
        <p:txBody>
          <a:bodyPr wrap="square" tIns="274320" rIns="274320" bIns="274320" anchor="ct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2" hasCustomPrompt="1"/>
          </p:nvPr>
        </p:nvSpPr>
        <p:spPr>
          <a:xfrm>
            <a:off x="4572001" y="1203325"/>
            <a:ext cx="4114800" cy="3200400"/>
          </a:xfrm>
        </p:spPr>
        <p:txBody>
          <a:bodyPr wrap="square" tIns="274320" rIns="274320" bIns="274320" anchor="ctr">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8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20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A8B8BF8D-FA64-E748-B688-158D8863C79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2" name="Slide Number Placeholder 5">
            <a:extLst>
              <a:ext uri="{FF2B5EF4-FFF2-40B4-BE49-F238E27FC236}">
                <a16:creationId xmlns:a16="http://schemas.microsoft.com/office/drawing/2014/main" id="{B7D906D3-A3CA-2541-904E-CDF6CCF5805B}"/>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25A0986E-9B61-004F-AE05-8C74560E5140}"/>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28732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2 Column Object Lef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1" name="Text Placeholder 4"/>
          <p:cNvSpPr>
            <a:spLocks noGrp="1"/>
          </p:cNvSpPr>
          <p:nvPr>
            <p:ph type="body" sz="quarter" idx="11" hasCustomPrompt="1"/>
          </p:nvPr>
        </p:nvSpPr>
        <p:spPr>
          <a:xfrm>
            <a:off x="4578531" y="1203326"/>
            <a:ext cx="4336870" cy="767786"/>
          </a:xfrm>
        </p:spPr>
        <p:txBody>
          <a:bodyPr tIns="9144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9" name="Content Placeholder 15"/>
          <p:cNvSpPr>
            <a:spLocks noGrp="1"/>
          </p:cNvSpPr>
          <p:nvPr>
            <p:ph sz="quarter" idx="18" hasCustomPrompt="1"/>
          </p:nvPr>
        </p:nvSpPr>
        <p:spPr>
          <a:xfrm>
            <a:off x="228600" y="1203326"/>
            <a:ext cx="4114800" cy="3200400"/>
          </a:xfrm>
        </p:spPr>
        <p:txBody>
          <a:bodyPr>
            <a:normAutofit/>
          </a:bodyPr>
          <a:lstStyle>
            <a:lvl1pPr marL="0" indent="0" algn="ctr">
              <a:buFontTx/>
              <a:buNone/>
              <a:defRPr sz="20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5" name="Content Placeholder 4"/>
          <p:cNvSpPr>
            <a:spLocks noGrp="1"/>
          </p:cNvSpPr>
          <p:nvPr>
            <p:ph sz="quarter" idx="19"/>
          </p:nvPr>
        </p:nvSpPr>
        <p:spPr>
          <a:xfrm>
            <a:off x="4578530" y="2002670"/>
            <a:ext cx="4336870" cy="2401056"/>
          </a:xfrm>
        </p:spPr>
        <p:txBody>
          <a:bodyPr wrap="square" tIns="91440" bIns="0" anchor="t" anchorCtr="0">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1236D884-99ED-CA42-95A2-B114EF7EFF2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4" name="Slide Number Placeholder 5">
            <a:extLst>
              <a:ext uri="{FF2B5EF4-FFF2-40B4-BE49-F238E27FC236}">
                <a16:creationId xmlns:a16="http://schemas.microsoft.com/office/drawing/2014/main" id="{D006B53E-CE36-1147-B60D-CD2B3DCA3FEF}"/>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B7D33FF9-20D6-DA49-8863-3C84200B66DB}"/>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50552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2 Colum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8" name="Content Placeholder 4"/>
          <p:cNvSpPr>
            <a:spLocks noGrp="1"/>
          </p:cNvSpPr>
          <p:nvPr>
            <p:ph sz="quarter" idx="19" hasCustomPrompt="1"/>
          </p:nvPr>
        </p:nvSpPr>
        <p:spPr>
          <a:xfrm>
            <a:off x="4578530"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0" hasCustomPrompt="1"/>
          </p:nvPr>
        </p:nvSpPr>
        <p:spPr>
          <a:xfrm>
            <a:off x="228599"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0" name="Content Placeholder 4"/>
          <p:cNvSpPr>
            <a:spLocks noGrp="1"/>
          </p:cNvSpPr>
          <p:nvPr>
            <p:ph sz="quarter" idx="21" hasCustomPrompt="1"/>
          </p:nvPr>
        </p:nvSpPr>
        <p:spPr>
          <a:xfrm>
            <a:off x="228599"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82BD4E4C-BE75-854A-82C2-DF7FDD983F0B}"/>
              </a:ext>
            </a:extLst>
          </p:cNvPr>
          <p:cNvSpPr>
            <a:spLocks noGrp="1"/>
          </p:cNvSpPr>
          <p:nvPr>
            <p:ph type="body" sz="quarter" idx="23" hasCustomPrompt="1"/>
          </p:nvPr>
        </p:nvSpPr>
        <p:spPr>
          <a:xfrm>
            <a:off x="4575312"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3" name="Date Placeholder 3">
            <a:extLst>
              <a:ext uri="{FF2B5EF4-FFF2-40B4-BE49-F238E27FC236}">
                <a16:creationId xmlns:a16="http://schemas.microsoft.com/office/drawing/2014/main" id="{9BA83338-1006-AC4F-AB83-F66A39DFB4D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4" name="Slide Number Placeholder 5">
            <a:extLst>
              <a:ext uri="{FF2B5EF4-FFF2-40B4-BE49-F238E27FC236}">
                <a16:creationId xmlns:a16="http://schemas.microsoft.com/office/drawing/2014/main" id="{4CE811CC-47E4-E04B-B650-853FE2337446}"/>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15" name="Title 1">
            <a:extLst>
              <a:ext uri="{FF2B5EF4-FFF2-40B4-BE49-F238E27FC236}">
                <a16:creationId xmlns:a16="http://schemas.microsoft.com/office/drawing/2014/main" id="{2B9A7323-50E7-A24E-88EF-FF9D70686F41}"/>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2799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Object Featur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2514599" y="457956"/>
            <a:ext cx="6629400"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Content</a:t>
            </a:r>
          </a:p>
        </p:txBody>
      </p:sp>
      <p:sp>
        <p:nvSpPr>
          <p:cNvPr id="17" name="Text Placeholder 4"/>
          <p:cNvSpPr>
            <a:spLocks noGrp="1"/>
          </p:cNvSpPr>
          <p:nvPr>
            <p:ph type="body" sz="quarter" idx="15" hasCustomPrompt="1"/>
          </p:nvPr>
        </p:nvSpPr>
        <p:spPr>
          <a:xfrm>
            <a:off x="228600" y="457956"/>
            <a:ext cx="2057400" cy="3945770"/>
          </a:xfrm>
        </p:spPr>
        <p:txBody>
          <a:bodyPr lIns="91440" rIns="91440" bIns="182880" anchor="ctr" anchorCtr="0">
            <a:normAutofit/>
          </a:bodyPr>
          <a:lstStyle>
            <a:lvl1pPr marL="0" indent="0">
              <a:buFontTx/>
              <a:buNone/>
              <a:defRPr sz="28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96872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Object Featur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4571999" y="457956"/>
            <a:ext cx="4571999"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7" name="Text Placeholder 4"/>
          <p:cNvSpPr>
            <a:spLocks noGrp="1"/>
          </p:cNvSpPr>
          <p:nvPr>
            <p:ph type="body" sz="quarter" idx="15" hasCustomPrompt="1"/>
          </p:nvPr>
        </p:nvSpPr>
        <p:spPr>
          <a:xfrm>
            <a:off x="228599" y="457956"/>
            <a:ext cx="4114801" cy="3945770"/>
          </a:xfrm>
        </p:spPr>
        <p:txBody>
          <a:bodyPr lIns="91440" rIns="91440" bIns="182880" anchor="ctr" anchorCtr="0">
            <a:normAutofit/>
          </a:bodyPr>
          <a:lstStyle>
            <a:lvl1pPr marL="0" indent="0">
              <a:buFontTx/>
              <a:buNone/>
              <a:defRPr sz="32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356444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6" name="Date Placeholder 3">
            <a:extLst>
              <a:ext uri="{FF2B5EF4-FFF2-40B4-BE49-F238E27FC236}">
                <a16:creationId xmlns:a16="http://schemas.microsoft.com/office/drawing/2014/main" id="{92B9AD5E-81A0-7443-99D7-EB5DF9EAD9D0}"/>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October 24, 2018</a:t>
            </a:fld>
            <a:endParaRPr lang="en-US" dirty="0"/>
          </a:p>
        </p:txBody>
      </p:sp>
      <p:sp>
        <p:nvSpPr>
          <p:cNvPr id="7" name="Slide Number Placeholder 5">
            <a:extLst>
              <a:ext uri="{FF2B5EF4-FFF2-40B4-BE49-F238E27FC236}">
                <a16:creationId xmlns:a16="http://schemas.microsoft.com/office/drawing/2014/main" id="{731D7EB5-A172-F44D-A7FA-AD894F14F8E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325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857" t="859" r="857" b="666"/>
          <a:stretch/>
        </p:blipFill>
        <p:spPr>
          <a:xfrm>
            <a:off x="-18748" y="0"/>
            <a:ext cx="9143999" cy="4613562"/>
          </a:xfrm>
          <a:prstGeom prst="rect">
            <a:avLst/>
          </a:prstGeom>
        </p:spPr>
      </p:pic>
      <p:sp>
        <p:nvSpPr>
          <p:cNvPr id="13" name="Text Placeholder 12"/>
          <p:cNvSpPr>
            <a:spLocks noGrp="1"/>
          </p:cNvSpPr>
          <p:nvPr>
            <p:ph type="body" sz="quarter" idx="11" hasCustomPrompt="1"/>
          </p:nvPr>
        </p:nvSpPr>
        <p:spPr>
          <a:xfrm>
            <a:off x="228600" y="1325563"/>
            <a:ext cx="8686800" cy="273050"/>
          </a:xfrm>
        </p:spPr>
        <p:txBody>
          <a:bodyPr anchor="ctr">
            <a:normAutofit/>
          </a:bodyPr>
          <a:lstStyle>
            <a:lvl1pPr marL="0" indent="0">
              <a:buFontTx/>
              <a:buNone/>
              <a:defRPr sz="9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11" name="Straight Connector 10"/>
          <p:cNvCxnSpPr/>
          <p:nvPr userDrawn="1"/>
        </p:nvCxnSpPr>
        <p:spPr>
          <a:xfrm>
            <a:off x="1044221" y="4699168"/>
            <a:ext cx="0" cy="370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312985" y="4741863"/>
            <a:ext cx="1571625" cy="276225"/>
          </a:xfrm>
          <a:noFill/>
          <a:ln>
            <a:noFill/>
          </a:ln>
        </p:spPr>
        <p:txBody>
          <a:bodyPr anchor="ctr" anchorCtr="0">
            <a:noAutofit/>
          </a:bodyP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2"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5" name="Text Placeholder 2"/>
          <p:cNvSpPr>
            <a:spLocks noGrp="1"/>
          </p:cNvSpPr>
          <p:nvPr>
            <p:ph type="body" sz="quarter" idx="16"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6373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2"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Partner Log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7"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5" name="Straight Connector 4"/>
          <p:cNvCxnSpPr/>
          <p:nvPr userDrawn="1"/>
        </p:nvCxnSpPr>
        <p:spPr>
          <a:xfrm>
            <a:off x="1308100" y="4213485"/>
            <a:ext cx="0" cy="4572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1605294" y="4213486"/>
            <a:ext cx="1571625" cy="453526"/>
          </a:xfrm>
          <a:noFill/>
          <a:ln>
            <a:noFill/>
          </a:ln>
        </p:spPr>
        <p:txBody>
          <a:bodyPr anchor="ctr" anchorCtr="0">
            <a:noAutofit/>
          </a:bodyPr>
          <a:lstStyle>
            <a:lvl1pPr marL="0" indent="0" algn="ctr">
              <a:buNone/>
              <a:defRPr sz="1100">
                <a:solidFill>
                  <a:schemeClr val="bg1"/>
                </a:solidFill>
                <a:latin typeface="Arial" charset="0"/>
                <a:ea typeface="Arial" charset="0"/>
                <a:cs typeface="Arial"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1"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623903"/>
          </a:xfrm>
          <a:prstGeom prst="rect">
            <a:avLst/>
          </a:prstGeom>
        </p:spPr>
      </p:pic>
      <p:sp>
        <p:nvSpPr>
          <p:cNvPr id="11" name="Text Placeholder 27"/>
          <p:cNvSpPr>
            <a:spLocks noGrp="1"/>
          </p:cNvSpPr>
          <p:nvPr>
            <p:ph type="body" sz="quarter" idx="12" hasCustomPrompt="1"/>
          </p:nvPr>
        </p:nvSpPr>
        <p:spPr>
          <a:xfrm>
            <a:off x="228600" y="1344575"/>
            <a:ext cx="4343401" cy="213003"/>
          </a:xfrm>
        </p:spPr>
        <p:txBody>
          <a:bodyPr wrap="square">
            <a:normAutofit/>
          </a:bodyPr>
          <a:lstStyle>
            <a:lvl1pPr marL="0" indent="0">
              <a:buFont typeface="Arial"/>
              <a:buNone/>
              <a:defRPr sz="900">
                <a:solidFill>
                  <a:schemeClr val="tx1">
                    <a:lumMod val="75000"/>
                  </a:schemeClr>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a:t>
            </a:r>
            <a:r>
              <a:rPr lang="en-US"/>
              <a:t>EDIT DATE</a:t>
            </a:r>
            <a:endParaRPr lang="en-US" dirty="0"/>
          </a:p>
        </p:txBody>
      </p:sp>
      <p:sp>
        <p:nvSpPr>
          <p:cNvPr id="12" name="Text Placeholder 29"/>
          <p:cNvSpPr>
            <a:spLocks noGrp="1"/>
          </p:cNvSpPr>
          <p:nvPr>
            <p:ph type="body" sz="quarter" idx="13"/>
          </p:nvPr>
        </p:nvSpPr>
        <p:spPr>
          <a:xfrm>
            <a:off x="228600" y="3108534"/>
            <a:ext cx="4343400" cy="915247"/>
          </a:xfr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
        <p:nvSpPr>
          <p:cNvPr id="7" name="Text Placeholder 2"/>
          <p:cNvSpPr>
            <a:spLocks noGrp="1"/>
          </p:cNvSpPr>
          <p:nvPr>
            <p:ph type="body" sz="quarter" idx="14" hasCustomPrompt="1"/>
          </p:nvPr>
        </p:nvSpPr>
        <p:spPr>
          <a:xfrm>
            <a:off x="228600" y="1557578"/>
            <a:ext cx="4343400" cy="1550956"/>
          </a:xfr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14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10" name="Picture 9"/>
          <p:cNvPicPr>
            <a:picLocks noChangeAspect="1"/>
          </p:cNvPicPr>
          <p:nvPr/>
        </p:nvPicPr>
        <p:blipFill>
          <a:blip r:embed="rId3"/>
          <a:stretch>
            <a:fillRect/>
          </a:stretch>
        </p:blipFill>
        <p:spPr>
          <a:xfrm>
            <a:off x="288641" y="2561692"/>
            <a:ext cx="1488166" cy="299812"/>
          </a:xfrm>
          <a:prstGeom prst="rect">
            <a:avLst/>
          </a:prstGeom>
        </p:spPr>
      </p:pic>
      <p:sp>
        <p:nvSpPr>
          <p:cNvPr id="11" name="Title 3"/>
          <p:cNvSpPr txBox="1">
            <a:spLocks/>
          </p:cNvSpPr>
          <p:nvPr/>
        </p:nvSpPr>
        <p:spPr>
          <a:xfrm>
            <a:off x="195425" y="3156503"/>
            <a:ext cx="2555272" cy="78542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800" kern="600" spc="0" dirty="0">
                <a:solidFill>
                  <a:schemeClr val="bg1"/>
                </a:solidFill>
                <a:latin typeface="Arial" charset="0"/>
                <a:ea typeface="Arial" charset="0"/>
                <a:cs typeface="Arial" charset="0"/>
              </a:rPr>
              <a:t>Corporate Headquarters</a:t>
            </a:r>
          </a:p>
          <a:p>
            <a:pPr algn="l">
              <a:lnSpc>
                <a:spcPts val="1100"/>
              </a:lnSpc>
            </a:pPr>
            <a:r>
              <a:rPr lang="en-US" sz="800" kern="600" spc="0" dirty="0">
                <a:solidFill>
                  <a:schemeClr val="bg1"/>
                </a:solidFill>
                <a:latin typeface="Arial" charset="0"/>
                <a:ea typeface="Arial" charset="0"/>
                <a:cs typeface="Arial" charset="0"/>
              </a:rPr>
              <a:t>1245 Q</a:t>
            </a:r>
            <a:r>
              <a:rPr lang="en-US" sz="800" kern="600" spc="0" baseline="0" dirty="0">
                <a:solidFill>
                  <a:schemeClr val="bg1"/>
                </a:solidFill>
                <a:latin typeface="Arial" charset="0"/>
                <a:ea typeface="Arial" charset="0"/>
                <a:cs typeface="Arial" charset="0"/>
              </a:rPr>
              <a:t> St. Lincoln, NE 68508</a:t>
            </a:r>
          </a:p>
          <a:p>
            <a:pPr algn="l">
              <a:lnSpc>
                <a:spcPts val="1100"/>
              </a:lnSpc>
            </a:pPr>
            <a:r>
              <a:rPr lang="en-US" sz="800" kern="600" spc="0" baseline="0" dirty="0">
                <a:solidFill>
                  <a:schemeClr val="bg1"/>
                </a:solidFill>
                <a:latin typeface="Arial" charset="0"/>
                <a:ea typeface="Arial" charset="0"/>
                <a:cs typeface="Arial" charset="0"/>
              </a:rPr>
              <a:t>800.388.4264</a:t>
            </a:r>
          </a:p>
          <a:p>
            <a:pPr algn="l">
              <a:lnSpc>
                <a:spcPts val="1100"/>
              </a:lnSpc>
            </a:pPr>
            <a:r>
              <a:rPr lang="en-US" sz="800" kern="600" spc="0" baseline="0" dirty="0">
                <a:solidFill>
                  <a:schemeClr val="bg1"/>
                </a:solidFill>
                <a:latin typeface="Arial" charset="0"/>
                <a:ea typeface="Arial" charset="0"/>
                <a:cs typeface="Arial" charset="0"/>
              </a:rPr>
              <a:t>Local: 402.475.2525</a:t>
            </a:r>
            <a:endParaRPr lang="en-US" sz="800" kern="600" spc="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95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2573338"/>
            <a:ext cx="4343400" cy="1868487"/>
          </a:xfrm>
          <a:prstGeom prst="rect">
            <a:avLst/>
          </a:prstGeom>
        </p:spPr>
        <p:txBody>
          <a:bodyPr wrap="square">
            <a:normAutofit/>
          </a:bodyPr>
          <a:lstStyle>
            <a:lvl1pPr marL="0" indent="0">
              <a:buNone/>
              <a:defRPr sz="24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974726"/>
            <a:ext cx="4343400" cy="1143000"/>
          </a:xfrm>
          <a:prstGeom prst="rect">
            <a:avLst/>
          </a:prstGeom>
        </p:spPr>
        <p:txBody>
          <a:bodyPr anchor="b">
            <a:normAutofit/>
          </a:bodyPr>
          <a:lstStyle>
            <a:lvl1pPr marL="0" indent="0">
              <a:spcBef>
                <a:spcPts val="0"/>
              </a:spcBef>
              <a:buNone/>
              <a:defRPr sz="32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80798726"/>
      </p:ext>
    </p:extLst>
  </p:cSld>
  <p:clrMapOvr>
    <a:masterClrMapping/>
  </p:clrMapOvr>
  <p:extLst mod="1">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thoscrop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1100" t="16335" b="7946"/>
          <a:stretch/>
        </p:blipFill>
        <p:spPr>
          <a:xfrm>
            <a:off x="0" y="177800"/>
            <a:ext cx="9143999" cy="4970462"/>
          </a:xfrm>
          <a:prstGeom prst="rect">
            <a:avLst/>
          </a:prstGeom>
        </p:spPr>
      </p:pic>
      <p:pic>
        <p:nvPicPr>
          <p:cNvPr id="3" name="Picture 2"/>
          <p:cNvPicPr>
            <a:picLocks noChangeAspect="1"/>
          </p:cNvPicPr>
          <p:nvPr userDrawn="1"/>
        </p:nvPicPr>
        <p:blipFill rotWithShape="1">
          <a:blip r:embed="rId3"/>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pic>
        <p:nvPicPr>
          <p:cNvPr id="11" name="Picture 10"/>
          <p:cNvPicPr>
            <a:picLocks noChangeAspect="1"/>
          </p:cNvPicPr>
          <p:nvPr userDrawn="1"/>
        </p:nvPicPr>
        <p:blipFill>
          <a:blip r:embed="rId4"/>
          <a:stretch>
            <a:fillRect/>
          </a:stretch>
        </p:blipFill>
        <p:spPr>
          <a:xfrm>
            <a:off x="215007" y="4763194"/>
            <a:ext cx="439095" cy="284333"/>
          </a:xfrm>
          <a:prstGeom prst="rect">
            <a:avLst/>
          </a:prstGeom>
        </p:spPr>
      </p:pic>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1621"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oman">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961" y="-7290"/>
            <a:ext cx="9277921" cy="4691623"/>
          </a:xfrm>
          <a:prstGeom prst="rect">
            <a:avLst/>
          </a:prstGeom>
        </p:spPr>
      </p:pic>
      <p:sp>
        <p:nvSpPr>
          <p:cNvPr id="6" name="Text Placeholder 29">
            <a:extLst>
              <a:ext uri="{FF2B5EF4-FFF2-40B4-BE49-F238E27FC236}">
                <a16:creationId xmlns:a16="http://schemas.microsoft.com/office/drawing/2014/main" id="{DCABE081-414C-DE49-A503-C992E8EE3256}"/>
              </a:ext>
            </a:extLst>
          </p:cNvPr>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A8878F12-CC1D-A245-B147-4893A0B1C7E3}"/>
              </a:ext>
            </a:extLst>
          </p:cNvPr>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9" name="Date Placeholder 3">
            <a:extLst>
              <a:ext uri="{FF2B5EF4-FFF2-40B4-BE49-F238E27FC236}">
                <a16:creationId xmlns:a16="http://schemas.microsoft.com/office/drawing/2014/main" id="{0A190454-4A3D-3A4C-AE07-C88A7A7847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10" name="Slide Number Placeholder 5">
            <a:extLst>
              <a:ext uri="{FF2B5EF4-FFF2-40B4-BE49-F238E27FC236}">
                <a16:creationId xmlns:a16="http://schemas.microsoft.com/office/drawing/2014/main" id="{633788C4-50DC-6848-9635-FFC845B55101}"/>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0818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566"/>
            <a:ext cx="82296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262"/>
            <a:ext cx="8229600" cy="3397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8"/>
          <a:srcRect l="857" t="859" r="857" b="666"/>
          <a:stretch/>
        </p:blipFill>
        <p:spPr>
          <a:xfrm>
            <a:off x="1" y="2"/>
            <a:ext cx="9143999" cy="4618235"/>
          </a:xfrm>
          <a:prstGeom prst="rect">
            <a:avLst/>
          </a:prstGeom>
        </p:spPr>
      </p:pic>
      <p:pic>
        <p:nvPicPr>
          <p:cNvPr id="9" name="Picture 8"/>
          <p:cNvPicPr>
            <a:picLocks noChangeAspect="1"/>
          </p:cNvPicPr>
          <p:nvPr/>
        </p:nvPicPr>
        <p:blipFill>
          <a:blip r:embed="rId9"/>
          <a:stretch>
            <a:fillRect/>
          </a:stretch>
        </p:blipFill>
        <p:spPr>
          <a:xfrm>
            <a:off x="189506" y="4697298"/>
            <a:ext cx="604764" cy="391973"/>
          </a:xfrm>
          <a:prstGeom prst="rect">
            <a:avLst/>
          </a:prstGeom>
        </p:spPr>
      </p:pic>
      <p:sp>
        <p:nvSpPr>
          <p:cNvPr id="6" name="Date Placeholder 3">
            <a:extLst>
              <a:ext uri="{FF2B5EF4-FFF2-40B4-BE49-F238E27FC236}">
                <a16:creationId xmlns:a16="http://schemas.microsoft.com/office/drawing/2014/main" id="{AE730512-4B4C-9A46-9400-6689F52368B9}"/>
              </a:ext>
            </a:extLst>
          </p:cNvPr>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solidFill>
                <a:latin typeface="Arial Regular"/>
                <a:cs typeface="Arial Regular"/>
              </a:defRPr>
            </a:lvl1pPr>
          </a:lstStyle>
          <a:p>
            <a:fld id="{76C791D8-2D4C-094D-8290-DC5A99EA95DD}" type="datetime4">
              <a:rPr lang="en-US" smtClean="0"/>
              <a:t>October 24, 2018</a:t>
            </a:fld>
            <a:endParaRPr lang="en-US" dirty="0"/>
          </a:p>
        </p:txBody>
      </p:sp>
      <p:sp>
        <p:nvSpPr>
          <p:cNvPr id="8" name="Slide Number Placeholder 5">
            <a:extLst>
              <a:ext uri="{FF2B5EF4-FFF2-40B4-BE49-F238E27FC236}">
                <a16:creationId xmlns:a16="http://schemas.microsoft.com/office/drawing/2014/main" id="{A92E2A24-79ED-A248-842E-9FD84E9BDEAC}"/>
              </a:ext>
            </a:extLst>
          </p:cNvPr>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9" r:id="rId3"/>
    <p:sldLayoutId id="2147483691" r:id="rId4"/>
    <p:sldLayoutId id="2147483688" r:id="rId5"/>
    <p:sldLayoutId id="2147483690"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1" userDrawn="1">
          <p15:clr>
            <a:srgbClr val="F26B43"/>
          </p15:clr>
        </p15:guide>
        <p15:guide id="2" pos="2880" userDrawn="1">
          <p15:clr>
            <a:srgbClr val="F26B43"/>
          </p15:clr>
        </p15:guide>
        <p15:guide id="3" pos="144" userDrawn="1">
          <p15:clr>
            <a:srgbClr val="F26B43"/>
          </p15:clr>
        </p15:guide>
        <p15:guide id="4" pos="5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5"/>
          <a:stretch>
            <a:fillRect/>
          </a:stretch>
        </p:blipFill>
        <p:spPr>
          <a:xfrm>
            <a:off x="215007" y="4763194"/>
            <a:ext cx="439095" cy="284333"/>
          </a:xfrm>
          <a:prstGeom prst="rect">
            <a:avLst/>
          </a:prstGeom>
        </p:spPr>
      </p:pic>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6"/>
          <a:srcRect l="857" t="859" r="857" b="666"/>
          <a:stretch/>
        </p:blipFill>
        <p:spPr>
          <a:xfrm>
            <a:off x="0" y="2"/>
            <a:ext cx="9143999" cy="175379"/>
          </a:xfrm>
          <a:prstGeom prst="rect">
            <a:avLst/>
          </a:prstGeom>
        </p:spPr>
      </p:pic>
      <p:sp>
        <p:nvSpPr>
          <p:cNvPr id="10" name="Date Placeholder 3">
            <a:extLst>
              <a:ext uri="{FF2B5EF4-FFF2-40B4-BE49-F238E27FC236}">
                <a16:creationId xmlns:a16="http://schemas.microsoft.com/office/drawing/2014/main" id="{65FA3CE4-2197-854C-A179-1DF909E3F5F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11" name="Slide Number Placeholder 5">
            <a:extLst>
              <a:ext uri="{FF2B5EF4-FFF2-40B4-BE49-F238E27FC236}">
                <a16:creationId xmlns:a16="http://schemas.microsoft.com/office/drawing/2014/main" id="{FFFEC677-B889-0A49-9DE7-ED2A5B3EE72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875439550"/>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97" r:id="rId3"/>
  </p:sldLayoutIdLst>
  <p:hf hdr="0" dt="0"/>
  <p:txStyles>
    <p:titleStyle>
      <a:lvl1pPr algn="l" defTabSz="914400" rtl="0" eaLnBrk="1" latinLnBrk="0" hangingPunct="1">
        <a:spcBef>
          <a:spcPct val="0"/>
        </a:spcBef>
        <a:buNone/>
        <a:defRPr sz="36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1" userDrawn="1">
          <p15:clr>
            <a:srgbClr val="F26B43"/>
          </p15:clr>
        </p15:guide>
        <p15:guide id="5" pos="288" userDrawn="1">
          <p15:clr>
            <a:srgbClr val="F26B43"/>
          </p15:clr>
        </p15:guide>
        <p15:guide id="6" pos="144" userDrawn="1">
          <p15:clr>
            <a:srgbClr val="F26B43"/>
          </p15:clr>
        </p15:guide>
        <p15:guide id="7" pos="5616" userDrawn="1">
          <p15:clr>
            <a:srgbClr val="F26B43"/>
          </p15:clr>
        </p15:guide>
        <p15:guide id="8" pos="5472" userDrawn="1">
          <p15:clr>
            <a:srgbClr val="F26B43"/>
          </p15:clr>
        </p15:guide>
        <p15:guide id="9" orient="horz" pos="183" userDrawn="1">
          <p15:clr>
            <a:srgbClr val="F26B43"/>
          </p15:clr>
        </p15:guide>
        <p15:guide id="10" orient="horz" pos="614" userDrawn="1">
          <p15:clr>
            <a:srgbClr val="F26B43"/>
          </p15:clr>
        </p15:guide>
        <p15:guide id="11" orient="horz" pos="758" userDrawn="1">
          <p15:clr>
            <a:srgbClr val="F26B43"/>
          </p15:clr>
        </p15:guide>
        <p15:guide id="12" pos="1152" userDrawn="1">
          <p15:clr>
            <a:srgbClr val="F26B43"/>
          </p15:clr>
        </p15:guide>
        <p15:guide id="13" pos="2016" userDrawn="1">
          <p15:clr>
            <a:srgbClr val="F26B43"/>
          </p15:clr>
        </p15:guide>
        <p15:guide id="14" pos="2880" userDrawn="1">
          <p15:clr>
            <a:srgbClr val="F26B43"/>
          </p15:clr>
        </p15:guide>
        <p15:guide id="16" pos="3744" userDrawn="1">
          <p15:clr>
            <a:srgbClr val="F26B43"/>
          </p15:clr>
        </p15:guide>
        <p15:guide id="17" pos="4608" userDrawn="1">
          <p15:clr>
            <a:srgbClr val="F26B43"/>
          </p15:clr>
        </p15:guide>
        <p15:guide id="19" orient="horz" pos="2946" userDrawn="1">
          <p15:clr>
            <a:srgbClr val="F26B43"/>
          </p15:clr>
        </p15:guide>
        <p15:guide id="20" orient="horz" pos="2798" userDrawn="1">
          <p15:clr>
            <a:srgbClr val="F26B43"/>
          </p15:clr>
        </p15:guide>
        <p15:guide id="21" orient="horz" pos="1190" userDrawn="1">
          <p15:clr>
            <a:srgbClr val="F26B43"/>
          </p15:clr>
        </p15:guide>
        <p15:guide id="22" orient="horz" pos="13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75381"/>
            <a:ext cx="8686800" cy="8888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3325"/>
            <a:ext cx="8458198" cy="3200400"/>
          </a:xfrm>
          <a:prstGeom prst="rect">
            <a:avLst/>
          </a:prstGeom>
        </p:spPr>
        <p:txBody>
          <a:bodyPr vert="horz" lIns="91440" tIns="45720" rIns="91440" bIns="45720" rtlCol="0" anchor="ct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12"/>
          <a:stretch>
            <a:fillRect/>
          </a:stretch>
        </p:blipFill>
        <p:spPr>
          <a:xfrm>
            <a:off x="215007" y="4763194"/>
            <a:ext cx="439095" cy="284333"/>
          </a:xfrm>
          <a:prstGeom prst="rect">
            <a:avLst/>
          </a:prstGeom>
        </p:spPr>
      </p:pic>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8" name="Date Placeholder 3">
            <a:extLst>
              <a:ext uri="{FF2B5EF4-FFF2-40B4-BE49-F238E27FC236}">
                <a16:creationId xmlns:a16="http://schemas.microsoft.com/office/drawing/2014/main" id="{ED589F9E-583A-4243-A898-7FD1ADFD6CCF}"/>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October 24, 2018</a:t>
            </a:fld>
            <a:endParaRPr lang="en-US" dirty="0"/>
          </a:p>
        </p:txBody>
      </p:sp>
      <p:sp>
        <p:nvSpPr>
          <p:cNvPr id="9" name="Slide Number Placeholder 5">
            <a:extLst>
              <a:ext uri="{FF2B5EF4-FFF2-40B4-BE49-F238E27FC236}">
                <a16:creationId xmlns:a16="http://schemas.microsoft.com/office/drawing/2014/main" id="{2AF61C77-5122-2B4C-A713-183A8155AC0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8" r:id="rId4"/>
    <p:sldLayoutId id="2147483692" r:id="rId5"/>
    <p:sldLayoutId id="2147483681" r:id="rId6"/>
    <p:sldLayoutId id="2147483693" r:id="rId7"/>
    <p:sldLayoutId id="2147483682" r:id="rId8"/>
    <p:sldLayoutId id="2147483703" r:id="rId9"/>
    <p:sldLayoutId id="2147483683" r:id="rId10"/>
  </p:sldLayoutIdLst>
  <p:hf hdr="0" dt="0"/>
  <p:txStyles>
    <p:titleStyle>
      <a:lvl1pPr algn="l" defTabSz="914400" rtl="0" eaLnBrk="1" latinLnBrk="0" hangingPunct="1">
        <a:spcBef>
          <a:spcPct val="0"/>
        </a:spcBef>
        <a:buNone/>
        <a:defRPr sz="32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SzPct val="100000"/>
        <a:buFontTx/>
        <a:buBlip>
          <a:blip r:embed="rId13"/>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44" userDrawn="1">
          <p15:clr>
            <a:srgbClr val="F26B43"/>
          </p15:clr>
        </p15:guide>
        <p15:guide id="4" pos="5616" userDrawn="1">
          <p15:clr>
            <a:srgbClr val="F26B43"/>
          </p15:clr>
        </p15:guide>
        <p15:guide id="6" pos="5472" userDrawn="1">
          <p15:clr>
            <a:srgbClr val="F26B43"/>
          </p15:clr>
        </p15:guide>
        <p15:guide id="7" orient="horz" pos="182" userDrawn="1">
          <p15:clr>
            <a:srgbClr val="F26B43"/>
          </p15:clr>
        </p15:guide>
        <p15:guide id="8" orient="horz" pos="614" userDrawn="1">
          <p15:clr>
            <a:srgbClr val="F26B43"/>
          </p15:clr>
        </p15:guide>
        <p15:guide id="9" orient="horz" pos="758" userDrawn="1">
          <p15:clr>
            <a:srgbClr val="F26B43"/>
          </p15:clr>
        </p15:guide>
        <p15:guide id="10" pos="288" userDrawn="1">
          <p15:clr>
            <a:srgbClr val="F26B43"/>
          </p15:clr>
        </p15:guide>
        <p15:guide id="11" pos="1152" userDrawn="1">
          <p15:clr>
            <a:srgbClr val="F26B43"/>
          </p15:clr>
        </p15:guide>
        <p15:guide id="12" pos="2880" userDrawn="1">
          <p15:clr>
            <a:srgbClr val="F26B43"/>
          </p15:clr>
        </p15:guide>
        <p15:guide id="13" pos="3744" userDrawn="1">
          <p15:clr>
            <a:srgbClr val="F26B43"/>
          </p15:clr>
        </p15:guide>
        <p15:guide id="14" pos="4608" userDrawn="1">
          <p15:clr>
            <a:srgbClr val="F26B43"/>
          </p15:clr>
        </p15:guide>
        <p15:guide id="15" pos="2016" userDrawn="1">
          <p15:clr>
            <a:srgbClr val="F26B43"/>
          </p15:clr>
        </p15:guide>
        <p15:guide id="18" orient="horz" pos="2774" userDrawn="1">
          <p15:clr>
            <a:srgbClr val="F26B43"/>
          </p15:clr>
        </p15:guide>
        <p15:guide id="19" orient="horz" pos="1766" userDrawn="1">
          <p15:clr>
            <a:srgbClr val="F26B43"/>
          </p15:clr>
        </p15:guide>
        <p15:guide id="20" orient="horz" pos="1190" userDrawn="1">
          <p15:clr>
            <a:srgbClr val="F26B43"/>
          </p15:clr>
        </p15:guide>
        <p15:guide id="21" orient="horz" pos="1334" userDrawn="1">
          <p15:clr>
            <a:srgbClr val="F26B43"/>
          </p15:clr>
        </p15:guide>
        <p15:guide id="22" orient="horz" pos="16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a:t>
            </a:fld>
            <a:endParaRPr lang="en-US" dirty="0"/>
          </a:p>
        </p:txBody>
      </p:sp>
      <p:sp>
        <p:nvSpPr>
          <p:cNvPr id="4" name="Content Placeholder 1">
            <a:extLst>
              <a:ext uri="{FF2B5EF4-FFF2-40B4-BE49-F238E27FC236}">
                <a16:creationId xmlns:a16="http://schemas.microsoft.com/office/drawing/2014/main" id="{6CD7B929-EAB5-4ED4-BCCD-226BF1EC1AB6}"/>
              </a:ext>
            </a:extLst>
          </p:cNvPr>
          <p:cNvSpPr txBox="1">
            <a:spLocks/>
          </p:cNvSpPr>
          <p:nvPr/>
        </p:nvSpPr>
        <p:spPr>
          <a:xfrm>
            <a:off x="2638425" y="457956"/>
            <a:ext cx="6184562"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“This partnership with NRC Health, for me, personally, has shown me a much richer view of medicine.”</a:t>
            </a:r>
          </a:p>
          <a:p>
            <a:pPr marL="0" indent="0" algn="ctr">
              <a:buNone/>
            </a:pPr>
            <a:r>
              <a:rPr lang="en-US" sz="2000" dirty="0"/>
              <a:t> </a:t>
            </a:r>
          </a:p>
          <a:p>
            <a:pPr marL="0" indent="0" algn="ctr">
              <a:buNone/>
            </a:pPr>
            <a:r>
              <a:rPr lang="en-US" sz="2000" dirty="0"/>
              <a:t>—</a:t>
            </a:r>
            <a:r>
              <a:rPr lang="en-US" sz="2000" b="1" dirty="0"/>
              <a:t>Dr. Jon Roberts</a:t>
            </a:r>
            <a:r>
              <a:rPr lang="en-US" sz="2000" dirty="0"/>
              <a:t>,</a:t>
            </a:r>
            <a:r>
              <a:rPr lang="en-US" sz="2000" b="1" dirty="0"/>
              <a:t> </a:t>
            </a:r>
            <a:r>
              <a:rPr lang="en-US" sz="2000" dirty="0"/>
              <a:t>Director of Pediatric Pulmonology, Driscoll Children’s Hospital</a:t>
            </a:r>
          </a:p>
        </p:txBody>
      </p:sp>
      <p:pic>
        <p:nvPicPr>
          <p:cNvPr id="7" name="Picture 6">
            <a:extLst>
              <a:ext uri="{FF2B5EF4-FFF2-40B4-BE49-F238E27FC236}">
                <a16:creationId xmlns:a16="http://schemas.microsoft.com/office/drawing/2014/main" id="{7DE121E2-3722-4C3F-ACBC-643965021BCA}"/>
              </a:ext>
            </a:extLst>
          </p:cNvPr>
          <p:cNvPicPr>
            <a:picLocks noChangeAspect="1"/>
          </p:cNvPicPr>
          <p:nvPr/>
        </p:nvPicPr>
        <p:blipFill>
          <a:blip r:embed="rId3"/>
          <a:stretch>
            <a:fillRect/>
          </a:stretch>
        </p:blipFill>
        <p:spPr>
          <a:xfrm>
            <a:off x="228598" y="2104149"/>
            <a:ext cx="2057401" cy="939963"/>
          </a:xfrm>
          <a:prstGeom prst="rect">
            <a:avLst/>
          </a:prstGeom>
        </p:spPr>
      </p:pic>
    </p:spTree>
    <p:extLst>
      <p:ext uri="{BB962C8B-B14F-4D97-AF65-F5344CB8AC3E}">
        <p14:creationId xmlns:p14="http://schemas.microsoft.com/office/powerpoint/2010/main" val="312817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10</a:t>
            </a:fld>
            <a:endParaRPr lang="en-US" dirty="0"/>
          </a:p>
        </p:txBody>
      </p:sp>
      <p:sp>
        <p:nvSpPr>
          <p:cNvPr id="4" name="Content Placeholder 1">
            <a:extLst>
              <a:ext uri="{FF2B5EF4-FFF2-40B4-BE49-F238E27FC236}">
                <a16:creationId xmlns:a16="http://schemas.microsoft.com/office/drawing/2014/main" id="{D529FD98-47EC-466F-A6EB-BA02D6D4AEC9}"/>
              </a:ext>
            </a:extLst>
          </p:cNvPr>
          <p:cNvSpPr txBox="1">
            <a:spLocks/>
          </p:cNvSpPr>
          <p:nvPr/>
        </p:nvSpPr>
        <p:spPr>
          <a:xfrm>
            <a:off x="2952206" y="457956"/>
            <a:ext cx="5862610" cy="3945770"/>
          </a:xfrm>
          <a:prstGeom prst="rect">
            <a:avLst/>
          </a:prstGeom>
        </p:spPr>
        <p:txBody>
          <a:bodyPr anchor="ctr" anchorCtr="0">
            <a:noAutofit/>
          </a:bodyPr>
          <a:lstStyle>
            <a:lvl1pPr marL="342900" indent="-342900" algn="l" defTabSz="914400" rtl="0" eaLnBrk="1" latinLnBrk="0" hangingPunct="1">
              <a:spcBef>
                <a:spcPct val="20000"/>
              </a:spcBef>
              <a:buSzPct val="100000"/>
              <a:buFontTx/>
              <a:buBlip>
                <a:blip r:embed="rId3"/>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latin typeface="+mj-lt"/>
              </a:rPr>
              <a:t>“The feedback you get on NRC’s real-time surveys, I think, is incredible. It’s much more robust than what we see through the traditional long-form surveys. </a:t>
            </a:r>
          </a:p>
          <a:p>
            <a:pPr marL="0" indent="0" algn="ctr">
              <a:buNone/>
            </a:pPr>
            <a:r>
              <a:rPr lang="en-US" sz="2000" dirty="0">
                <a:solidFill>
                  <a:schemeClr val="accent2"/>
                </a:solidFill>
                <a:latin typeface="+mj-lt"/>
              </a:rPr>
              <a:t>I think that’s powerful for us as healthcare providers, in terms of changing how we look at things.”</a:t>
            </a:r>
            <a:br>
              <a:rPr lang="en-US" sz="2000" dirty="0">
                <a:latin typeface="+mj-lt"/>
              </a:rPr>
            </a:br>
            <a:endParaRPr lang="en-US" sz="2000" dirty="0">
              <a:latin typeface="+mj-lt"/>
            </a:endParaRPr>
          </a:p>
          <a:p>
            <a:pPr marL="0" indent="0" algn="ctr">
              <a:buNone/>
            </a:pPr>
            <a:r>
              <a:rPr lang="en-US" sz="2000" dirty="0"/>
              <a:t>—</a:t>
            </a:r>
            <a:r>
              <a:rPr lang="en-US" sz="2000" b="1" dirty="0"/>
              <a:t>Chris </a:t>
            </a:r>
            <a:r>
              <a:rPr lang="en-US" sz="2000" b="1" dirty="0" err="1"/>
              <a:t>Siebenaler</a:t>
            </a:r>
            <a:r>
              <a:rPr lang="en-US" sz="2000" dirty="0"/>
              <a:t>, Senior Vice President and CEO, Houston Methodist Sugarland Hospital</a:t>
            </a:r>
          </a:p>
        </p:txBody>
      </p:sp>
      <p:pic>
        <p:nvPicPr>
          <p:cNvPr id="5" name="Picture 2" descr="Related image">
            <a:extLst>
              <a:ext uri="{FF2B5EF4-FFF2-40B4-BE49-F238E27FC236}">
                <a16:creationId xmlns:a16="http://schemas.microsoft.com/office/drawing/2014/main" id="{66537388-D9B2-46F8-829F-E36E4D48D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9" y="1868532"/>
            <a:ext cx="2244332" cy="85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4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11</a:t>
            </a:fld>
            <a:endParaRPr lang="en-US" dirty="0"/>
          </a:p>
        </p:txBody>
      </p:sp>
      <p:sp>
        <p:nvSpPr>
          <p:cNvPr id="4" name="Content Placeholder 1">
            <a:extLst>
              <a:ext uri="{FF2B5EF4-FFF2-40B4-BE49-F238E27FC236}">
                <a16:creationId xmlns:a16="http://schemas.microsoft.com/office/drawing/2014/main" id="{D529FD98-47EC-466F-A6EB-BA02D6D4AEC9}"/>
              </a:ext>
            </a:extLst>
          </p:cNvPr>
          <p:cNvSpPr txBox="1">
            <a:spLocks/>
          </p:cNvSpPr>
          <p:nvPr/>
        </p:nvSpPr>
        <p:spPr>
          <a:xfrm>
            <a:off x="2581275" y="457956"/>
            <a:ext cx="5867781"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“NRC Health’s Real-time has surpassed our expectations, it’s so much better. The different ways that throughout the organization we can partner with NRC Health, and the different things that they can do, really help bring it all together so that there’s one direction.</a:t>
            </a:r>
          </a:p>
          <a:p>
            <a:pPr marL="0" indent="0" algn="ctr">
              <a:buNone/>
            </a:pPr>
            <a:r>
              <a:rPr lang="en-US" sz="2000" dirty="0">
                <a:solidFill>
                  <a:schemeClr val="accent2"/>
                </a:solidFill>
              </a:rPr>
              <a:t>They are providing us with so much more than we expected.”</a:t>
            </a:r>
            <a:r>
              <a:rPr lang="en-US" sz="2000" b="1" dirty="0">
                <a:solidFill>
                  <a:schemeClr val="accent2"/>
                </a:solidFill>
              </a:rPr>
              <a:t> </a:t>
            </a:r>
          </a:p>
          <a:p>
            <a:pPr marL="0" indent="0" algn="ctr">
              <a:buNone/>
            </a:pPr>
            <a:endParaRPr lang="en-US" sz="2000" b="1" dirty="0"/>
          </a:p>
          <a:p>
            <a:pPr marL="0" indent="0" algn="ctr">
              <a:buNone/>
            </a:pPr>
            <a:r>
              <a:rPr lang="en-US" sz="2000" dirty="0"/>
              <a:t>—</a:t>
            </a:r>
            <a:r>
              <a:rPr lang="en-US" sz="2000" b="1" dirty="0"/>
              <a:t>Barbara Burnes</a:t>
            </a:r>
            <a:r>
              <a:rPr lang="en-US" sz="2000" dirty="0"/>
              <a:t>,</a:t>
            </a:r>
            <a:r>
              <a:rPr lang="en-US" sz="2000" b="1" dirty="0"/>
              <a:t> </a:t>
            </a:r>
            <a:r>
              <a:rPr lang="en-US" sz="2000" dirty="0"/>
              <a:t>Director of Workforce Development and Service Excellence,</a:t>
            </a:r>
            <a:br>
              <a:rPr lang="en-US" sz="2000" dirty="0"/>
            </a:br>
            <a:r>
              <a:rPr lang="en-US" sz="2000" dirty="0"/>
              <a:t>Floyd Medical Center</a:t>
            </a:r>
          </a:p>
        </p:txBody>
      </p:sp>
      <p:pic>
        <p:nvPicPr>
          <p:cNvPr id="7" name="Picture 6">
            <a:extLst>
              <a:ext uri="{FF2B5EF4-FFF2-40B4-BE49-F238E27FC236}">
                <a16:creationId xmlns:a16="http://schemas.microsoft.com/office/drawing/2014/main" id="{B02078A4-2CFD-4675-8CDA-6205E63BEE18}"/>
              </a:ext>
            </a:extLst>
          </p:cNvPr>
          <p:cNvPicPr>
            <a:picLocks noChangeAspect="1"/>
          </p:cNvPicPr>
          <p:nvPr/>
        </p:nvPicPr>
        <p:blipFill>
          <a:blip r:embed="rId3"/>
          <a:stretch>
            <a:fillRect/>
          </a:stretch>
        </p:blipFill>
        <p:spPr>
          <a:xfrm>
            <a:off x="95250" y="1964870"/>
            <a:ext cx="2190749" cy="878469"/>
          </a:xfrm>
          <a:prstGeom prst="rect">
            <a:avLst/>
          </a:prstGeom>
        </p:spPr>
      </p:pic>
    </p:spTree>
    <p:extLst>
      <p:ext uri="{BB962C8B-B14F-4D97-AF65-F5344CB8AC3E}">
        <p14:creationId xmlns:p14="http://schemas.microsoft.com/office/powerpoint/2010/main" val="142353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12</a:t>
            </a:fld>
            <a:endParaRPr lang="en-US" dirty="0"/>
          </a:p>
        </p:txBody>
      </p:sp>
      <p:sp>
        <p:nvSpPr>
          <p:cNvPr id="4" name="Content Placeholder 1">
            <a:extLst>
              <a:ext uri="{FF2B5EF4-FFF2-40B4-BE49-F238E27FC236}">
                <a16:creationId xmlns:a16="http://schemas.microsoft.com/office/drawing/2014/main" id="{B89D7209-014F-4BAC-8A42-3EAC6AF2E4BC}"/>
              </a:ext>
            </a:extLst>
          </p:cNvPr>
          <p:cNvSpPr txBox="1">
            <a:spLocks/>
          </p:cNvSpPr>
          <p:nvPr/>
        </p:nvSpPr>
        <p:spPr>
          <a:xfrm>
            <a:off x="2851996" y="706851"/>
            <a:ext cx="5741671"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“I would say that NRC Health is helping OU Medicine interact with patients. I think the Real-time tool really is challenging us to look at patient experience in a different way. I think it’s pushing us to reach further and dig deeper and really figure out what that patient experience means.”</a:t>
            </a:r>
          </a:p>
          <a:p>
            <a:pPr marL="0" indent="0" algn="ctr">
              <a:buNone/>
            </a:pPr>
            <a:r>
              <a:rPr lang="en-US" sz="2000" dirty="0"/>
              <a:t> </a:t>
            </a:r>
          </a:p>
          <a:p>
            <a:pPr marL="0" indent="0" algn="ctr">
              <a:buNone/>
            </a:pPr>
            <a:r>
              <a:rPr lang="en-US" sz="2000" dirty="0"/>
              <a:t>—</a:t>
            </a:r>
            <a:r>
              <a:rPr lang="en-US" sz="2000" b="1" dirty="0"/>
              <a:t>Theresa Steckel</a:t>
            </a:r>
            <a:r>
              <a:rPr lang="en-US" sz="2000" dirty="0"/>
              <a:t>,</a:t>
            </a:r>
            <a:r>
              <a:rPr lang="en-US" sz="2000" b="1" dirty="0"/>
              <a:t> </a:t>
            </a:r>
            <a:r>
              <a:rPr lang="en-US" sz="2000" dirty="0"/>
              <a:t>VP of Patient Experience, OU Medicine</a:t>
            </a:r>
          </a:p>
        </p:txBody>
      </p:sp>
      <p:pic>
        <p:nvPicPr>
          <p:cNvPr id="7" name="Picture 6">
            <a:extLst>
              <a:ext uri="{FF2B5EF4-FFF2-40B4-BE49-F238E27FC236}">
                <a16:creationId xmlns:a16="http://schemas.microsoft.com/office/drawing/2014/main" id="{4754826F-F0C9-425C-83AB-68305D09758B}"/>
              </a:ext>
            </a:extLst>
          </p:cNvPr>
          <p:cNvPicPr>
            <a:picLocks noChangeAspect="1"/>
          </p:cNvPicPr>
          <p:nvPr/>
        </p:nvPicPr>
        <p:blipFill>
          <a:blip r:embed="rId3"/>
          <a:stretch>
            <a:fillRect/>
          </a:stretch>
        </p:blipFill>
        <p:spPr>
          <a:xfrm>
            <a:off x="228600" y="2054603"/>
            <a:ext cx="2057400" cy="625133"/>
          </a:xfrm>
          <a:prstGeom prst="rect">
            <a:avLst/>
          </a:prstGeom>
        </p:spPr>
      </p:pic>
    </p:spTree>
    <p:extLst>
      <p:ext uri="{BB962C8B-B14F-4D97-AF65-F5344CB8AC3E}">
        <p14:creationId xmlns:p14="http://schemas.microsoft.com/office/powerpoint/2010/main" val="65155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13</a:t>
            </a:fld>
            <a:endParaRPr lang="en-US" dirty="0"/>
          </a:p>
        </p:txBody>
      </p:sp>
      <p:sp>
        <p:nvSpPr>
          <p:cNvPr id="4" name="Content Placeholder 1">
            <a:extLst>
              <a:ext uri="{FF2B5EF4-FFF2-40B4-BE49-F238E27FC236}">
                <a16:creationId xmlns:a16="http://schemas.microsoft.com/office/drawing/2014/main" id="{7242EBA5-C36B-4746-A0E5-174F82334223}"/>
              </a:ext>
            </a:extLst>
          </p:cNvPr>
          <p:cNvSpPr txBox="1">
            <a:spLocks/>
          </p:cNvSpPr>
          <p:nvPr/>
        </p:nvSpPr>
        <p:spPr>
          <a:xfrm>
            <a:off x="2581275" y="457956"/>
            <a:ext cx="6241712" cy="3945770"/>
          </a:xfrm>
          <a:prstGeom prst="rect">
            <a:avLst/>
          </a:prstGeom>
        </p:spPr>
        <p:txBody>
          <a:bodyPr anchor="ctr" anchorCtr="0">
            <a:no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accent2"/>
                </a:solidFill>
              </a:rPr>
              <a:t>“As far as being responsive goes, we’ve been saying in pediatrics for many years that our families, our parents that are 25 and 35 years old, do not want to fill out a 60-question survey. We have to have a better way to get their feedback in real time.</a:t>
            </a:r>
          </a:p>
          <a:p>
            <a:pPr marL="0" indent="0" algn="ctr">
              <a:buNone/>
            </a:pPr>
            <a:r>
              <a:rPr lang="en-US" sz="1800" dirty="0">
                <a:solidFill>
                  <a:schemeClr val="accent2"/>
                </a:solidFill>
              </a:rPr>
              <a:t>NRC Health was so responsive and created a product especially important in pediatrics. Now we hear from our families quickly, and we’re getting so many more comments and insights from them.” </a:t>
            </a:r>
            <a:br>
              <a:rPr lang="en-US" sz="1800" dirty="0">
                <a:solidFill>
                  <a:schemeClr val="accent2"/>
                </a:solidFill>
              </a:rPr>
            </a:br>
            <a:endParaRPr lang="en-US" sz="1800" b="1" dirty="0"/>
          </a:p>
          <a:p>
            <a:pPr marL="0" indent="0" algn="ctr">
              <a:buNone/>
            </a:pPr>
            <a:r>
              <a:rPr lang="en-US" sz="1800" dirty="0"/>
              <a:t>—</a:t>
            </a:r>
            <a:r>
              <a:rPr lang="en-US" sz="1800" b="1" dirty="0"/>
              <a:t>Cindy Burger</a:t>
            </a:r>
            <a:r>
              <a:rPr lang="en-US" sz="1800" dirty="0"/>
              <a:t>,</a:t>
            </a:r>
            <a:r>
              <a:rPr lang="en-US" sz="1800" b="1" dirty="0"/>
              <a:t> </a:t>
            </a:r>
            <a:r>
              <a:rPr lang="en-US" sz="1800" dirty="0"/>
              <a:t>VP and CXO, Dayton Children’s</a:t>
            </a:r>
          </a:p>
        </p:txBody>
      </p:sp>
      <p:pic>
        <p:nvPicPr>
          <p:cNvPr id="5" name="Picture 4">
            <a:extLst>
              <a:ext uri="{FF2B5EF4-FFF2-40B4-BE49-F238E27FC236}">
                <a16:creationId xmlns:a16="http://schemas.microsoft.com/office/drawing/2014/main" id="{4AFA68EB-C55F-4499-B7EF-E9029D3E8135}"/>
              </a:ext>
            </a:extLst>
          </p:cNvPr>
          <p:cNvPicPr>
            <a:picLocks noChangeAspect="1"/>
          </p:cNvPicPr>
          <p:nvPr/>
        </p:nvPicPr>
        <p:blipFill>
          <a:blip r:embed="rId3"/>
          <a:stretch>
            <a:fillRect/>
          </a:stretch>
        </p:blipFill>
        <p:spPr>
          <a:xfrm>
            <a:off x="228600" y="1648595"/>
            <a:ext cx="2057400" cy="1851071"/>
          </a:xfrm>
          <a:prstGeom prst="rect">
            <a:avLst/>
          </a:prstGeom>
        </p:spPr>
      </p:pic>
    </p:spTree>
    <p:extLst>
      <p:ext uri="{BB962C8B-B14F-4D97-AF65-F5344CB8AC3E}">
        <p14:creationId xmlns:p14="http://schemas.microsoft.com/office/powerpoint/2010/main" val="227893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14</a:t>
            </a:fld>
            <a:endParaRPr lang="en-US" dirty="0"/>
          </a:p>
        </p:txBody>
      </p:sp>
      <p:sp>
        <p:nvSpPr>
          <p:cNvPr id="4" name="Content Placeholder 1">
            <a:extLst>
              <a:ext uri="{FF2B5EF4-FFF2-40B4-BE49-F238E27FC236}">
                <a16:creationId xmlns:a16="http://schemas.microsoft.com/office/drawing/2014/main" id="{28218DDD-3DF7-4AE8-8880-79609F17B7FA}"/>
              </a:ext>
            </a:extLst>
          </p:cNvPr>
          <p:cNvSpPr txBox="1">
            <a:spLocks/>
          </p:cNvSpPr>
          <p:nvPr/>
        </p:nvSpPr>
        <p:spPr>
          <a:xfrm>
            <a:off x="2609849" y="457956"/>
            <a:ext cx="6213137"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“We are using consumer insights to build brand loyalty. Ad testing from NRC Health is part of how we collect insight. It’s not a matter of ‘Do we have the time?’ or ‘Do we have the resources?’ It’s just a part of what we do—making sure that those consumer insights we yield are driving the creative strategy.” </a:t>
            </a:r>
          </a:p>
          <a:p>
            <a:pPr marL="0" indent="0" algn="ctr">
              <a:buNone/>
            </a:pPr>
            <a:endParaRPr lang="en-US" sz="2000" dirty="0"/>
          </a:p>
          <a:p>
            <a:pPr marL="0" indent="0" algn="ctr">
              <a:buNone/>
            </a:pPr>
            <a:r>
              <a:rPr lang="en-US" sz="2000" dirty="0"/>
              <a:t>—</a:t>
            </a:r>
            <a:r>
              <a:rPr lang="en-US" sz="2000" b="1" dirty="0"/>
              <a:t>Aubrey Hinkson</a:t>
            </a:r>
            <a:r>
              <a:rPr lang="en-US" sz="2000" dirty="0"/>
              <a:t>,</a:t>
            </a:r>
            <a:r>
              <a:rPr lang="en-US" sz="2000" b="1" dirty="0"/>
              <a:t> </a:t>
            </a:r>
            <a:r>
              <a:rPr lang="en-US" sz="2000" dirty="0"/>
              <a:t>AVP of Marketing, Augusta University Health</a:t>
            </a:r>
          </a:p>
        </p:txBody>
      </p:sp>
      <p:pic>
        <p:nvPicPr>
          <p:cNvPr id="7" name="Picture 6">
            <a:extLst>
              <a:ext uri="{FF2B5EF4-FFF2-40B4-BE49-F238E27FC236}">
                <a16:creationId xmlns:a16="http://schemas.microsoft.com/office/drawing/2014/main" id="{089D8125-3931-413D-A3F3-16EEA2D5F838}"/>
              </a:ext>
            </a:extLst>
          </p:cNvPr>
          <p:cNvPicPr>
            <a:picLocks noChangeAspect="1"/>
          </p:cNvPicPr>
          <p:nvPr/>
        </p:nvPicPr>
        <p:blipFill>
          <a:blip r:embed="rId3"/>
          <a:stretch>
            <a:fillRect/>
          </a:stretch>
        </p:blipFill>
        <p:spPr>
          <a:xfrm>
            <a:off x="228598" y="2094706"/>
            <a:ext cx="2057401" cy="657225"/>
          </a:xfrm>
          <a:prstGeom prst="rect">
            <a:avLst/>
          </a:prstGeom>
        </p:spPr>
      </p:pic>
    </p:spTree>
    <p:extLst>
      <p:ext uri="{BB962C8B-B14F-4D97-AF65-F5344CB8AC3E}">
        <p14:creationId xmlns:p14="http://schemas.microsoft.com/office/powerpoint/2010/main" val="88190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15</a:t>
            </a:fld>
            <a:endParaRPr lang="en-US" dirty="0"/>
          </a:p>
        </p:txBody>
      </p:sp>
      <p:sp>
        <p:nvSpPr>
          <p:cNvPr id="4" name="Content Placeholder 1">
            <a:extLst>
              <a:ext uri="{FF2B5EF4-FFF2-40B4-BE49-F238E27FC236}">
                <a16:creationId xmlns:a16="http://schemas.microsoft.com/office/drawing/2014/main" id="{E47A2013-F905-40F5-A513-190E988AAE5B}"/>
              </a:ext>
            </a:extLst>
          </p:cNvPr>
          <p:cNvSpPr txBox="1">
            <a:spLocks/>
          </p:cNvSpPr>
          <p:nvPr/>
        </p:nvSpPr>
        <p:spPr>
          <a:xfrm>
            <a:off x="2524125" y="457956"/>
            <a:ext cx="6419850" cy="3945770"/>
          </a:xfrm>
          <a:prstGeom prst="rect">
            <a:avLst/>
          </a:prstGeom>
        </p:spPr>
        <p:txBody>
          <a:bodyPr anchor="ctr" anchorCtr="0">
            <a:no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spc="-10" dirty="0">
                <a:solidFill>
                  <a:schemeClr val="accent2"/>
                </a:solidFill>
              </a:rPr>
              <a:t>“Columbus Community Hospital is privileged to have a wonderful board of directors. They have learned so much from The Governance Institute. </a:t>
            </a:r>
          </a:p>
          <a:p>
            <a:pPr marL="0" indent="0" algn="ctr">
              <a:buNone/>
            </a:pPr>
            <a:r>
              <a:rPr lang="en-US" sz="1800" spc="-10" dirty="0">
                <a:solidFill>
                  <a:schemeClr val="accent2"/>
                </a:solidFill>
              </a:rPr>
              <a:t>It’s hard to be a community member and suddenly join a hospital board. There are regulations; there’s patient experience, so many things to think about. There’s ‘Do we build, or don’t we build?’ and there are financial pieces. For them to have a clear understanding of their role as board members, The Governance Institute has been wonderful. It’s been very, very helpful to them.” </a:t>
            </a:r>
          </a:p>
          <a:p>
            <a:pPr marL="0" indent="0" algn="ctr">
              <a:buNone/>
            </a:pPr>
            <a:endParaRPr lang="en-US" sz="1800" b="1" spc="-10" dirty="0"/>
          </a:p>
          <a:p>
            <a:pPr marL="0" indent="0" algn="ctr">
              <a:buNone/>
            </a:pPr>
            <a:r>
              <a:rPr lang="en-US" sz="1800" spc="-10" dirty="0"/>
              <a:t>—</a:t>
            </a:r>
            <a:r>
              <a:rPr lang="en-US" sz="1800" b="1" spc="-10" dirty="0"/>
              <a:t>Dorothy Bybee</a:t>
            </a:r>
            <a:r>
              <a:rPr lang="en-US" sz="1800" spc="-10" dirty="0"/>
              <a:t>,</a:t>
            </a:r>
            <a:r>
              <a:rPr lang="en-US" sz="1800" b="1" spc="-10" dirty="0"/>
              <a:t> </a:t>
            </a:r>
            <a:r>
              <a:rPr lang="en-US" sz="1800" spc="-10" dirty="0"/>
              <a:t>VP of Patient Care Services and CNO, Columbus Community Hospital</a:t>
            </a:r>
          </a:p>
        </p:txBody>
      </p:sp>
      <p:pic>
        <p:nvPicPr>
          <p:cNvPr id="7" name="Picture 6">
            <a:extLst>
              <a:ext uri="{FF2B5EF4-FFF2-40B4-BE49-F238E27FC236}">
                <a16:creationId xmlns:a16="http://schemas.microsoft.com/office/drawing/2014/main" id="{3731ADFC-5545-4FD4-9FB2-F46E7FE64FE6}"/>
              </a:ext>
            </a:extLst>
          </p:cNvPr>
          <p:cNvPicPr>
            <a:picLocks noChangeAspect="1"/>
          </p:cNvPicPr>
          <p:nvPr/>
        </p:nvPicPr>
        <p:blipFill>
          <a:blip r:embed="rId3"/>
          <a:stretch>
            <a:fillRect/>
          </a:stretch>
        </p:blipFill>
        <p:spPr>
          <a:xfrm>
            <a:off x="228601" y="2102455"/>
            <a:ext cx="2057400" cy="576072"/>
          </a:xfrm>
          <a:prstGeom prst="rect">
            <a:avLst/>
          </a:prstGeom>
        </p:spPr>
      </p:pic>
    </p:spTree>
    <p:extLst>
      <p:ext uri="{BB962C8B-B14F-4D97-AF65-F5344CB8AC3E}">
        <p14:creationId xmlns:p14="http://schemas.microsoft.com/office/powerpoint/2010/main" val="181198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2AE1B-4F2E-354F-90E9-CE578F69B321}"/>
              </a:ext>
            </a:extLst>
          </p:cNvPr>
          <p:cNvSpPr>
            <a:spLocks noGrp="1"/>
          </p:cNvSpPr>
          <p:nvPr>
            <p:ph sz="quarter" idx="18"/>
          </p:nvPr>
        </p:nvSpPr>
        <p:spPr>
          <a:xfrm>
            <a:off x="2539661" y="601246"/>
            <a:ext cx="6214873" cy="3945770"/>
          </a:xfrm>
        </p:spPr>
        <p:txBody>
          <a:bodyPr>
            <a:noAutofit/>
          </a:bodyPr>
          <a:lstStyle/>
          <a:p>
            <a:pPr marL="0" indent="0" algn="ctr">
              <a:buNone/>
            </a:pPr>
            <a:r>
              <a:rPr lang="en-US" sz="1800" dirty="0">
                <a:solidFill>
                  <a:schemeClr val="accent2"/>
                </a:solidFill>
              </a:rPr>
              <a:t>“At WellStar, a team of us chose NRC to be our partner in this new way of surveying. We know there are other options out there. NRC Health provides a customized approach. We don’t want to treat all of our patients the same way. You want to partner with someone who can provide the service that you want, but it is about the experience. It’s about the connection you make with people, and the quality.” </a:t>
            </a:r>
          </a:p>
          <a:p>
            <a:pPr marL="0" indent="0" algn="ctr">
              <a:buNone/>
            </a:pPr>
            <a:endParaRPr lang="en-US" sz="1800" dirty="0"/>
          </a:p>
          <a:p>
            <a:pPr marL="0" indent="0" algn="ctr">
              <a:buNone/>
            </a:pPr>
            <a:r>
              <a:rPr lang="en-US" sz="1800" dirty="0">
                <a:solidFill>
                  <a:schemeClr val="tx1">
                    <a:lumMod val="75000"/>
                  </a:schemeClr>
                </a:solidFill>
              </a:rPr>
              <a:t>—</a:t>
            </a:r>
            <a:r>
              <a:rPr lang="en-US" sz="1800" b="1" dirty="0">
                <a:solidFill>
                  <a:schemeClr val="tx1">
                    <a:lumMod val="75000"/>
                  </a:schemeClr>
                </a:solidFill>
              </a:rPr>
              <a:t>Pat McNulty-Collins</a:t>
            </a:r>
            <a:r>
              <a:rPr lang="en-US" sz="1800" dirty="0">
                <a:solidFill>
                  <a:schemeClr val="tx1">
                    <a:lumMod val="75000"/>
                  </a:schemeClr>
                </a:solidFill>
              </a:rPr>
              <a:t>, AVP Patient Experience,</a:t>
            </a:r>
          </a:p>
          <a:p>
            <a:pPr marL="0" indent="0" algn="ctr">
              <a:buNone/>
            </a:pPr>
            <a:r>
              <a:rPr lang="en-US" sz="1800" dirty="0">
                <a:solidFill>
                  <a:schemeClr val="tx1">
                    <a:lumMod val="75000"/>
                  </a:schemeClr>
                </a:solidFill>
              </a:rPr>
              <a:t>WellStar Health System</a:t>
            </a:r>
          </a:p>
        </p:txBody>
      </p:sp>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2</a:t>
            </a:fld>
            <a:endParaRPr lang="en-US" dirty="0"/>
          </a:p>
        </p:txBody>
      </p:sp>
      <p:pic>
        <p:nvPicPr>
          <p:cNvPr id="1026" name="Picture 2" descr="Image result for wellstar health system">
            <a:extLst>
              <a:ext uri="{FF2B5EF4-FFF2-40B4-BE49-F238E27FC236}">
                <a16:creationId xmlns:a16="http://schemas.microsoft.com/office/drawing/2014/main" id="{E0240CC4-AE3F-453F-A1C5-0DC67C40A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11098"/>
            <a:ext cx="2326066" cy="23260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81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3</a:t>
            </a:fld>
            <a:endParaRPr lang="en-US" dirty="0"/>
          </a:p>
        </p:txBody>
      </p:sp>
      <p:sp>
        <p:nvSpPr>
          <p:cNvPr id="4" name="Content Placeholder 1">
            <a:extLst>
              <a:ext uri="{FF2B5EF4-FFF2-40B4-BE49-F238E27FC236}">
                <a16:creationId xmlns:a16="http://schemas.microsoft.com/office/drawing/2014/main" id="{14E751F0-7112-4AF0-9AC1-65A479FF7279}"/>
              </a:ext>
            </a:extLst>
          </p:cNvPr>
          <p:cNvSpPr txBox="1">
            <a:spLocks/>
          </p:cNvSpPr>
          <p:nvPr/>
        </p:nvSpPr>
        <p:spPr>
          <a:xfrm>
            <a:off x="2552701" y="457956"/>
            <a:ext cx="6270286"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“We’ve been partners with NRC Health for over a decade. NRC Health has been a partner in helping us understand how changes are affecting our consumers and how we can be responsive to their needs amidst all of the change.” </a:t>
            </a:r>
          </a:p>
          <a:p>
            <a:pPr marL="0" indent="0" algn="ctr">
              <a:buNone/>
            </a:pPr>
            <a:endParaRPr lang="en-US" sz="2000" dirty="0"/>
          </a:p>
          <a:p>
            <a:pPr marL="0" indent="0" algn="ctr">
              <a:buNone/>
            </a:pPr>
            <a:r>
              <a:rPr lang="en-US" sz="2000" dirty="0"/>
              <a:t>—</a:t>
            </a:r>
            <a:r>
              <a:rPr lang="en-US" sz="2000" b="1" dirty="0"/>
              <a:t>Aubrey Hinkson</a:t>
            </a:r>
            <a:r>
              <a:rPr lang="en-US" sz="2000" dirty="0"/>
              <a:t>,</a:t>
            </a:r>
            <a:r>
              <a:rPr lang="en-US" sz="2000" b="1" dirty="0"/>
              <a:t> </a:t>
            </a:r>
            <a:r>
              <a:rPr lang="en-US" sz="2000" dirty="0"/>
              <a:t>AVP of Marketing, Augusta University Health</a:t>
            </a:r>
          </a:p>
        </p:txBody>
      </p:sp>
      <p:pic>
        <p:nvPicPr>
          <p:cNvPr id="7" name="Picture 6">
            <a:extLst>
              <a:ext uri="{FF2B5EF4-FFF2-40B4-BE49-F238E27FC236}">
                <a16:creationId xmlns:a16="http://schemas.microsoft.com/office/drawing/2014/main" id="{3B5BFFAB-58F4-4AFA-B0A5-2E31527D84A0}"/>
              </a:ext>
            </a:extLst>
          </p:cNvPr>
          <p:cNvPicPr>
            <a:picLocks noChangeAspect="1"/>
          </p:cNvPicPr>
          <p:nvPr/>
        </p:nvPicPr>
        <p:blipFill>
          <a:blip r:embed="rId3"/>
          <a:stretch>
            <a:fillRect/>
          </a:stretch>
        </p:blipFill>
        <p:spPr>
          <a:xfrm>
            <a:off x="228601" y="2212050"/>
            <a:ext cx="2162174" cy="690694"/>
          </a:xfrm>
          <a:prstGeom prst="rect">
            <a:avLst/>
          </a:prstGeom>
        </p:spPr>
      </p:pic>
    </p:spTree>
    <p:extLst>
      <p:ext uri="{BB962C8B-B14F-4D97-AF65-F5344CB8AC3E}">
        <p14:creationId xmlns:p14="http://schemas.microsoft.com/office/powerpoint/2010/main" val="397391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4</a:t>
            </a:fld>
            <a:endParaRPr lang="en-US" dirty="0"/>
          </a:p>
        </p:txBody>
      </p:sp>
      <p:sp>
        <p:nvSpPr>
          <p:cNvPr id="6" name="Content Placeholder 1">
            <a:extLst>
              <a:ext uri="{FF2B5EF4-FFF2-40B4-BE49-F238E27FC236}">
                <a16:creationId xmlns:a16="http://schemas.microsoft.com/office/drawing/2014/main" id="{4848611B-E2C3-4CAC-8975-F6FB8DBA25B3}"/>
              </a:ext>
            </a:extLst>
          </p:cNvPr>
          <p:cNvSpPr txBox="1">
            <a:spLocks/>
          </p:cNvSpPr>
          <p:nvPr/>
        </p:nvSpPr>
        <p:spPr>
          <a:xfrm>
            <a:off x="2546012" y="457956"/>
            <a:ext cx="6276974"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spc="-10" dirty="0">
                <a:solidFill>
                  <a:schemeClr val="accent2"/>
                </a:solidFill>
              </a:rPr>
              <a:t>“NRC Health has been exceptional in meeting us where we were and taking us where we needed to be.”</a:t>
            </a:r>
            <a:r>
              <a:rPr lang="en-US" sz="2000" b="1" spc="-10" dirty="0">
                <a:solidFill>
                  <a:schemeClr val="accent2"/>
                </a:solidFill>
              </a:rPr>
              <a:t> </a:t>
            </a:r>
          </a:p>
          <a:p>
            <a:pPr marL="0" indent="0" algn="ctr">
              <a:buNone/>
            </a:pPr>
            <a:endParaRPr lang="en-US" sz="2000" b="1" spc="-10" dirty="0"/>
          </a:p>
          <a:p>
            <a:pPr marL="0" indent="0" algn="ctr">
              <a:buNone/>
            </a:pPr>
            <a:endParaRPr lang="en-US" sz="2000" b="1" spc="-10" dirty="0"/>
          </a:p>
          <a:p>
            <a:pPr marL="0" indent="0" algn="ctr">
              <a:buNone/>
            </a:pPr>
            <a:r>
              <a:rPr lang="en-US" sz="2000" spc="-10" dirty="0"/>
              <a:t>—</a:t>
            </a:r>
            <a:r>
              <a:rPr lang="en-US" sz="2000" b="1" spc="-10" dirty="0"/>
              <a:t>Jason Ruda</a:t>
            </a:r>
            <a:r>
              <a:rPr lang="en-US" sz="2000" spc="-10" dirty="0"/>
              <a:t>,</a:t>
            </a:r>
            <a:r>
              <a:rPr lang="en-US" sz="2000" b="1" spc="-10" dirty="0"/>
              <a:t> </a:t>
            </a:r>
            <a:r>
              <a:rPr lang="en-US" sz="2000" spc="-10" dirty="0"/>
              <a:t>Director of Patient Experience, CareMount Medical</a:t>
            </a:r>
          </a:p>
        </p:txBody>
      </p:sp>
      <p:pic>
        <p:nvPicPr>
          <p:cNvPr id="4" name="Picture 3">
            <a:extLst>
              <a:ext uri="{FF2B5EF4-FFF2-40B4-BE49-F238E27FC236}">
                <a16:creationId xmlns:a16="http://schemas.microsoft.com/office/drawing/2014/main" id="{2749A2D5-7910-4D1A-A814-C941C8DD524E}"/>
              </a:ext>
            </a:extLst>
          </p:cNvPr>
          <p:cNvPicPr>
            <a:picLocks noChangeAspect="1"/>
          </p:cNvPicPr>
          <p:nvPr/>
        </p:nvPicPr>
        <p:blipFill>
          <a:blip r:embed="rId3"/>
          <a:stretch>
            <a:fillRect/>
          </a:stretch>
        </p:blipFill>
        <p:spPr>
          <a:xfrm>
            <a:off x="8305" y="1952626"/>
            <a:ext cx="2309108" cy="884928"/>
          </a:xfrm>
          <a:prstGeom prst="rect">
            <a:avLst/>
          </a:prstGeom>
        </p:spPr>
      </p:pic>
    </p:spTree>
    <p:extLst>
      <p:ext uri="{BB962C8B-B14F-4D97-AF65-F5344CB8AC3E}">
        <p14:creationId xmlns:p14="http://schemas.microsoft.com/office/powerpoint/2010/main" val="260496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5</a:t>
            </a:fld>
            <a:endParaRPr lang="en-US" dirty="0"/>
          </a:p>
        </p:txBody>
      </p:sp>
      <p:pic>
        <p:nvPicPr>
          <p:cNvPr id="4" name="Picture 3">
            <a:extLst>
              <a:ext uri="{FF2B5EF4-FFF2-40B4-BE49-F238E27FC236}">
                <a16:creationId xmlns:a16="http://schemas.microsoft.com/office/drawing/2014/main" id="{0B3B55D6-02A2-452D-B14F-85BFC5BB93A5}"/>
              </a:ext>
            </a:extLst>
          </p:cNvPr>
          <p:cNvPicPr>
            <a:picLocks noChangeAspect="1"/>
          </p:cNvPicPr>
          <p:nvPr/>
        </p:nvPicPr>
        <p:blipFill>
          <a:blip r:embed="rId2"/>
          <a:stretch>
            <a:fillRect/>
          </a:stretch>
        </p:blipFill>
        <p:spPr>
          <a:xfrm>
            <a:off x="228600" y="2405573"/>
            <a:ext cx="2057400" cy="337116"/>
          </a:xfrm>
          <a:prstGeom prst="rect">
            <a:avLst/>
          </a:prstGeom>
        </p:spPr>
      </p:pic>
      <p:sp>
        <p:nvSpPr>
          <p:cNvPr id="5" name="Content Placeholder 1">
            <a:extLst>
              <a:ext uri="{FF2B5EF4-FFF2-40B4-BE49-F238E27FC236}">
                <a16:creationId xmlns:a16="http://schemas.microsoft.com/office/drawing/2014/main" id="{195135BB-8236-450F-8B45-214122EA151F}"/>
              </a:ext>
            </a:extLst>
          </p:cNvPr>
          <p:cNvSpPr txBox="1">
            <a:spLocks/>
          </p:cNvSpPr>
          <p:nvPr/>
        </p:nvSpPr>
        <p:spPr>
          <a:xfrm>
            <a:off x="2514600" y="457956"/>
            <a:ext cx="6308388"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3"/>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“I value our partnership with NRC, as the resources we utilize are easy for us to use and are pretty intuitive. Having strong resources that are easy for people to use makes the partnership much stronger.” </a:t>
            </a:r>
          </a:p>
          <a:p>
            <a:pPr marL="0" indent="0" algn="ctr">
              <a:buNone/>
            </a:pPr>
            <a:endParaRPr lang="en-US" sz="2000" b="1" dirty="0"/>
          </a:p>
          <a:p>
            <a:pPr marL="0" indent="0" algn="ctr">
              <a:buNone/>
            </a:pPr>
            <a:r>
              <a:rPr lang="en-US" sz="2000" dirty="0"/>
              <a:t>—</a:t>
            </a:r>
            <a:r>
              <a:rPr lang="en-US" sz="2000" b="1" dirty="0"/>
              <a:t>Jason Shenefield</a:t>
            </a:r>
            <a:r>
              <a:rPr lang="en-US" sz="2000" dirty="0"/>
              <a:t>,</a:t>
            </a:r>
            <a:r>
              <a:rPr lang="en-US" sz="2000" b="1" dirty="0"/>
              <a:t> </a:t>
            </a:r>
            <a:r>
              <a:rPr lang="en-US" sz="2000" dirty="0"/>
              <a:t>COO, Phelps County Regional Medical Center</a:t>
            </a:r>
          </a:p>
        </p:txBody>
      </p:sp>
    </p:spTree>
    <p:extLst>
      <p:ext uri="{BB962C8B-B14F-4D97-AF65-F5344CB8AC3E}">
        <p14:creationId xmlns:p14="http://schemas.microsoft.com/office/powerpoint/2010/main" val="97114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6</a:t>
            </a:fld>
            <a:endParaRPr lang="en-US" dirty="0"/>
          </a:p>
        </p:txBody>
      </p:sp>
      <p:pic>
        <p:nvPicPr>
          <p:cNvPr id="4" name="Picture 3">
            <a:extLst>
              <a:ext uri="{FF2B5EF4-FFF2-40B4-BE49-F238E27FC236}">
                <a16:creationId xmlns:a16="http://schemas.microsoft.com/office/drawing/2014/main" id="{6B231230-C801-4930-B394-8FB9F95335FA}"/>
              </a:ext>
            </a:extLst>
          </p:cNvPr>
          <p:cNvPicPr>
            <a:picLocks noChangeAspect="1"/>
          </p:cNvPicPr>
          <p:nvPr/>
        </p:nvPicPr>
        <p:blipFill>
          <a:blip r:embed="rId2"/>
          <a:stretch>
            <a:fillRect/>
          </a:stretch>
        </p:blipFill>
        <p:spPr>
          <a:xfrm>
            <a:off x="204787" y="2112168"/>
            <a:ext cx="2105025" cy="923925"/>
          </a:xfrm>
          <a:prstGeom prst="rect">
            <a:avLst/>
          </a:prstGeom>
        </p:spPr>
      </p:pic>
      <p:sp>
        <p:nvSpPr>
          <p:cNvPr id="5" name="Content Placeholder 1">
            <a:extLst>
              <a:ext uri="{FF2B5EF4-FFF2-40B4-BE49-F238E27FC236}">
                <a16:creationId xmlns:a16="http://schemas.microsoft.com/office/drawing/2014/main" id="{50294345-8683-4E70-AF28-40DFC2CD2C83}"/>
              </a:ext>
            </a:extLst>
          </p:cNvPr>
          <p:cNvSpPr txBox="1">
            <a:spLocks/>
          </p:cNvSpPr>
          <p:nvPr/>
        </p:nvSpPr>
        <p:spPr>
          <a:xfrm>
            <a:off x="2552701" y="457956"/>
            <a:ext cx="6270286" cy="3945770"/>
          </a:xfrm>
          <a:prstGeom prst="rect">
            <a:avLst/>
          </a:prstGeom>
        </p:spPr>
        <p:txBody>
          <a:bodyPr anchor="ctr" anchorCtr="0">
            <a:noAutofit/>
          </a:bodyPr>
          <a:lstStyle>
            <a:lvl1pPr marL="342900" indent="-342900" algn="l" defTabSz="914400" rtl="0" eaLnBrk="1" latinLnBrk="0" hangingPunct="1">
              <a:spcBef>
                <a:spcPct val="20000"/>
              </a:spcBef>
              <a:buSzPct val="100000"/>
              <a:buFontTx/>
              <a:buBlip>
                <a:blip r:embed="rId3"/>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accent2"/>
                </a:solidFill>
              </a:rPr>
              <a:t>“Working with NRC is very different from with other vendors in overall responsiveness and level of customer service. </a:t>
            </a:r>
            <a:br>
              <a:rPr lang="en-US" sz="1800" dirty="0">
                <a:solidFill>
                  <a:schemeClr val="accent2"/>
                </a:solidFill>
              </a:rPr>
            </a:br>
            <a:endParaRPr lang="en-US" sz="1800" dirty="0">
              <a:solidFill>
                <a:schemeClr val="accent2"/>
              </a:solidFill>
            </a:endParaRPr>
          </a:p>
          <a:p>
            <a:pPr marL="0" indent="0" algn="ctr">
              <a:buNone/>
            </a:pPr>
            <a:r>
              <a:rPr lang="en-US" sz="1800" dirty="0">
                <a:solidFill>
                  <a:schemeClr val="accent2"/>
                </a:solidFill>
              </a:rPr>
              <a:t>The ability to really go above and beyond to partner with us, to assess what it is that we as an organization are trying to do, and then make suggestions and tailor what it is that is being offered to us based on those needs, has been really helpful for us in driving our mission forward to take great care of our patients.” </a:t>
            </a:r>
          </a:p>
          <a:p>
            <a:pPr marL="0" indent="0" algn="ctr">
              <a:buNone/>
            </a:pPr>
            <a:endParaRPr lang="en-US" sz="1800" dirty="0"/>
          </a:p>
          <a:p>
            <a:pPr marL="0" indent="0" algn="ctr">
              <a:buNone/>
            </a:pPr>
            <a:r>
              <a:rPr lang="en-US" sz="1800" dirty="0"/>
              <a:t>—</a:t>
            </a:r>
            <a:r>
              <a:rPr lang="en-US" sz="1800" b="1" dirty="0"/>
              <a:t>Brandie Manuel</a:t>
            </a:r>
            <a:r>
              <a:rPr lang="en-US" sz="1800" dirty="0"/>
              <a:t>,</a:t>
            </a:r>
            <a:r>
              <a:rPr lang="en-US" sz="1800" b="1" dirty="0"/>
              <a:t> </a:t>
            </a:r>
            <a:r>
              <a:rPr lang="en-US" sz="1800" dirty="0"/>
              <a:t>Chief Patient Care Officer, Jefferson Healthcare</a:t>
            </a:r>
          </a:p>
        </p:txBody>
      </p:sp>
    </p:spTree>
    <p:extLst>
      <p:ext uri="{BB962C8B-B14F-4D97-AF65-F5344CB8AC3E}">
        <p14:creationId xmlns:p14="http://schemas.microsoft.com/office/powerpoint/2010/main" val="196861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7</a:t>
            </a:fld>
            <a:endParaRPr lang="en-US" dirty="0"/>
          </a:p>
        </p:txBody>
      </p:sp>
      <p:sp>
        <p:nvSpPr>
          <p:cNvPr id="4" name="Content Placeholder 1">
            <a:extLst>
              <a:ext uri="{FF2B5EF4-FFF2-40B4-BE49-F238E27FC236}">
                <a16:creationId xmlns:a16="http://schemas.microsoft.com/office/drawing/2014/main" id="{655DC801-3A08-4631-9C7E-E46F78A80815}"/>
              </a:ext>
            </a:extLst>
          </p:cNvPr>
          <p:cNvSpPr txBox="1">
            <a:spLocks/>
          </p:cNvSpPr>
          <p:nvPr/>
        </p:nvSpPr>
        <p:spPr>
          <a:xfrm>
            <a:off x="2724149" y="457956"/>
            <a:ext cx="6098837"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“NRC has been a partner for us since 2010. They listen to us. They are very responsive to Children’s of Alabama.” </a:t>
            </a:r>
          </a:p>
          <a:p>
            <a:pPr marL="0" indent="0" algn="ctr">
              <a:buNone/>
            </a:pPr>
            <a:endParaRPr lang="en-US" sz="2000" dirty="0"/>
          </a:p>
          <a:p>
            <a:pPr marL="0" indent="0" algn="ctr">
              <a:buNone/>
            </a:pPr>
            <a:r>
              <a:rPr lang="en-US" sz="2000" dirty="0"/>
              <a:t>—</a:t>
            </a:r>
            <a:r>
              <a:rPr lang="en-US" sz="2000" b="1" dirty="0"/>
              <a:t>Lori Moler</a:t>
            </a:r>
            <a:r>
              <a:rPr lang="en-US" sz="2000" dirty="0"/>
              <a:t>,</a:t>
            </a:r>
            <a:r>
              <a:rPr lang="en-US" sz="2000" b="1" dirty="0"/>
              <a:t> </a:t>
            </a:r>
            <a:r>
              <a:rPr lang="en-US" sz="2000" dirty="0"/>
              <a:t>VP Customer Service, Children’s of Alabama</a:t>
            </a:r>
          </a:p>
        </p:txBody>
      </p:sp>
      <p:pic>
        <p:nvPicPr>
          <p:cNvPr id="7" name="Picture 6">
            <a:extLst>
              <a:ext uri="{FF2B5EF4-FFF2-40B4-BE49-F238E27FC236}">
                <a16:creationId xmlns:a16="http://schemas.microsoft.com/office/drawing/2014/main" id="{8004E246-3912-41CC-8C87-3873A03D2E6D}"/>
              </a:ext>
            </a:extLst>
          </p:cNvPr>
          <p:cNvPicPr>
            <a:picLocks noChangeAspect="1"/>
          </p:cNvPicPr>
          <p:nvPr/>
        </p:nvPicPr>
        <p:blipFill>
          <a:blip r:embed="rId3"/>
          <a:stretch>
            <a:fillRect/>
          </a:stretch>
        </p:blipFill>
        <p:spPr>
          <a:xfrm>
            <a:off x="228601" y="2036221"/>
            <a:ext cx="2057399" cy="890336"/>
          </a:xfrm>
          <a:prstGeom prst="rect">
            <a:avLst/>
          </a:prstGeom>
        </p:spPr>
      </p:pic>
    </p:spTree>
    <p:extLst>
      <p:ext uri="{BB962C8B-B14F-4D97-AF65-F5344CB8AC3E}">
        <p14:creationId xmlns:p14="http://schemas.microsoft.com/office/powerpoint/2010/main" val="220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8</a:t>
            </a:fld>
            <a:endParaRPr lang="en-US" dirty="0"/>
          </a:p>
        </p:txBody>
      </p:sp>
      <p:sp>
        <p:nvSpPr>
          <p:cNvPr id="4" name="Content Placeholder 1">
            <a:extLst>
              <a:ext uri="{FF2B5EF4-FFF2-40B4-BE49-F238E27FC236}">
                <a16:creationId xmlns:a16="http://schemas.microsoft.com/office/drawing/2014/main" id="{A8A88749-7691-40F8-9E16-2F5648C7D594}"/>
              </a:ext>
            </a:extLst>
          </p:cNvPr>
          <p:cNvSpPr txBox="1">
            <a:spLocks/>
          </p:cNvSpPr>
          <p:nvPr/>
        </p:nvSpPr>
        <p:spPr>
          <a:xfrm>
            <a:off x="2581275" y="457956"/>
            <a:ext cx="6241712"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“NRC Health is always very helpful. If we need any additional information, they’re great partners to be around. They have most of the pediatric benchmarks, which was why we originally migrated to NRC Health from another vendor. We’re very happy. </a:t>
            </a:r>
          </a:p>
          <a:p>
            <a:pPr marL="0" indent="0" algn="ctr">
              <a:buNone/>
            </a:pPr>
            <a:r>
              <a:rPr lang="en-US" sz="2000" dirty="0">
                <a:solidFill>
                  <a:schemeClr val="accent2"/>
                </a:solidFill>
              </a:rPr>
              <a:t>We’re going into our fifth year with NRC Health, and we couldn’t be happier.” </a:t>
            </a:r>
          </a:p>
          <a:p>
            <a:pPr marL="0" indent="0" algn="ctr">
              <a:buNone/>
            </a:pPr>
            <a:endParaRPr lang="en-US" sz="2000" dirty="0"/>
          </a:p>
          <a:p>
            <a:pPr marL="0" indent="0" algn="ctr">
              <a:buNone/>
            </a:pPr>
            <a:r>
              <a:rPr lang="en-US" sz="2000" dirty="0"/>
              <a:t>—</a:t>
            </a:r>
            <a:r>
              <a:rPr lang="en-US" sz="2000" b="1" dirty="0"/>
              <a:t>Lisa Schiller</a:t>
            </a:r>
            <a:r>
              <a:rPr lang="en-US" sz="2000" dirty="0"/>
              <a:t>,</a:t>
            </a:r>
            <a:r>
              <a:rPr lang="en-US" sz="2000" b="1" dirty="0"/>
              <a:t> </a:t>
            </a:r>
            <a:r>
              <a:rPr lang="en-US" sz="2000" dirty="0"/>
              <a:t>Director of Patient Experience, Children’s Hospital Los Angeles</a:t>
            </a:r>
          </a:p>
        </p:txBody>
      </p:sp>
      <p:pic>
        <p:nvPicPr>
          <p:cNvPr id="5" name="Picture 4">
            <a:extLst>
              <a:ext uri="{FF2B5EF4-FFF2-40B4-BE49-F238E27FC236}">
                <a16:creationId xmlns:a16="http://schemas.microsoft.com/office/drawing/2014/main" id="{7695E51A-99CA-4F90-9639-C3283E06AE19}"/>
              </a:ext>
            </a:extLst>
          </p:cNvPr>
          <p:cNvPicPr>
            <a:picLocks noChangeAspect="1"/>
          </p:cNvPicPr>
          <p:nvPr/>
        </p:nvPicPr>
        <p:blipFill>
          <a:blip r:embed="rId3"/>
          <a:stretch>
            <a:fillRect/>
          </a:stretch>
        </p:blipFill>
        <p:spPr>
          <a:xfrm>
            <a:off x="228600" y="2132609"/>
            <a:ext cx="2057400" cy="883043"/>
          </a:xfrm>
          <a:prstGeom prst="rect">
            <a:avLst/>
          </a:prstGeom>
        </p:spPr>
      </p:pic>
    </p:spTree>
    <p:extLst>
      <p:ext uri="{BB962C8B-B14F-4D97-AF65-F5344CB8AC3E}">
        <p14:creationId xmlns:p14="http://schemas.microsoft.com/office/powerpoint/2010/main" val="254240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9</a:t>
            </a:fld>
            <a:endParaRPr lang="en-US" dirty="0"/>
          </a:p>
        </p:txBody>
      </p:sp>
      <p:sp>
        <p:nvSpPr>
          <p:cNvPr id="4" name="Content Placeholder 1">
            <a:extLst>
              <a:ext uri="{FF2B5EF4-FFF2-40B4-BE49-F238E27FC236}">
                <a16:creationId xmlns:a16="http://schemas.microsoft.com/office/drawing/2014/main" id="{9F982984-5B02-4BB1-AA6D-D89C02A7DE71}"/>
              </a:ext>
            </a:extLst>
          </p:cNvPr>
          <p:cNvSpPr txBox="1">
            <a:spLocks/>
          </p:cNvSpPr>
          <p:nvPr/>
        </p:nvSpPr>
        <p:spPr>
          <a:xfrm>
            <a:off x="2600325" y="457956"/>
            <a:ext cx="6222662" cy="3945770"/>
          </a:xfrm>
          <a:prstGeom prst="rect">
            <a:avLst/>
          </a:prstGeom>
        </p:spPr>
        <p:txBody>
          <a:bodyPr anchor="ctr" anchorCtr="0">
            <a:normAutofit/>
          </a:bodyPr>
          <a:lstStyle>
            <a:lvl1pPr marL="342900" indent="-342900" algn="l" defTabSz="914400" rtl="0" eaLnBrk="1" latinLnBrk="0" hangingPunct="1">
              <a:spcBef>
                <a:spcPct val="20000"/>
              </a:spcBef>
              <a:buSzPct val="100000"/>
              <a:buFontTx/>
              <a:buBlip>
                <a:blip r:embed="rId2"/>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2"/>
                </a:solidFill>
              </a:rPr>
              <a:t>“The deliberate thought of the experts at NRC has been so helpful to us. NRC is a vehicle for bringing people together; with the pediatric collaborative, and with the national conferences, it’s a way to talk to other people who have the same issues, the same questions that we do.” </a:t>
            </a:r>
          </a:p>
          <a:p>
            <a:pPr marL="0" indent="0" algn="ctr">
              <a:buNone/>
            </a:pPr>
            <a:endParaRPr lang="en-US" sz="2000" b="1" dirty="0"/>
          </a:p>
          <a:p>
            <a:pPr marL="0" indent="0" algn="ctr">
              <a:buNone/>
            </a:pPr>
            <a:r>
              <a:rPr lang="en-US" sz="2000" dirty="0"/>
              <a:t>—</a:t>
            </a:r>
            <a:r>
              <a:rPr lang="en-US" sz="2000" b="1" dirty="0"/>
              <a:t>Cindy Burger</a:t>
            </a:r>
            <a:r>
              <a:rPr lang="en-US" sz="2000" dirty="0"/>
              <a:t>,</a:t>
            </a:r>
            <a:r>
              <a:rPr lang="en-US" sz="2000" b="1" dirty="0"/>
              <a:t> </a:t>
            </a:r>
            <a:r>
              <a:rPr lang="en-US" sz="2000" dirty="0"/>
              <a:t>VP and CXO, Dayton Children’s</a:t>
            </a:r>
          </a:p>
        </p:txBody>
      </p:sp>
      <p:pic>
        <p:nvPicPr>
          <p:cNvPr id="10" name="Picture 9">
            <a:extLst>
              <a:ext uri="{FF2B5EF4-FFF2-40B4-BE49-F238E27FC236}">
                <a16:creationId xmlns:a16="http://schemas.microsoft.com/office/drawing/2014/main" id="{3778856F-8D20-4298-81D9-E12245D22B80}"/>
              </a:ext>
            </a:extLst>
          </p:cNvPr>
          <p:cNvPicPr>
            <a:picLocks noChangeAspect="1"/>
          </p:cNvPicPr>
          <p:nvPr/>
        </p:nvPicPr>
        <p:blipFill>
          <a:blip r:embed="rId3"/>
          <a:stretch>
            <a:fillRect/>
          </a:stretch>
        </p:blipFill>
        <p:spPr>
          <a:xfrm>
            <a:off x="228600" y="1648595"/>
            <a:ext cx="2057400" cy="1851071"/>
          </a:xfrm>
          <a:prstGeom prst="rect">
            <a:avLst/>
          </a:prstGeom>
        </p:spPr>
      </p:pic>
    </p:spTree>
    <p:extLst>
      <p:ext uri="{BB962C8B-B14F-4D97-AF65-F5344CB8AC3E}">
        <p14:creationId xmlns:p14="http://schemas.microsoft.com/office/powerpoint/2010/main" val="1398762698"/>
      </p:ext>
    </p:extLst>
  </p:cSld>
  <p:clrMapOvr>
    <a:masterClrMapping/>
  </p:clrMapOvr>
</p:sld>
</file>

<file path=ppt/theme/theme1.xml><?xml version="1.0" encoding="utf-8"?>
<a:theme xmlns:a="http://schemas.openxmlformats.org/drawingml/2006/main" name="NRC_PPT_Title-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Health_PPT_Template" id="{E4E015B9-0731-FA47-842A-AE355B40B871}" vid="{1C25A3FB-1072-2040-8CBC-7AD5C1ADDFE6}"/>
    </a:ext>
  </a:extLst>
</a:theme>
</file>

<file path=ppt/theme/theme2.xml><?xml version="1.0" encoding="utf-8"?>
<a:theme xmlns:a="http://schemas.openxmlformats.org/drawingml/2006/main" name="Image-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DF2EBF8E-CA4F-7A47-9BD4-4487C300232A}"/>
    </a:ext>
  </a:extLst>
</a:theme>
</file>

<file path=ppt/theme/theme3.xml><?xml version="1.0" encoding="utf-8"?>
<a:theme xmlns:a="http://schemas.openxmlformats.org/drawingml/2006/main" name="NRC_PPT_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A8A111DF-7B01-E546-B05F-58755C9476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4889</TotalTime>
  <Words>958</Words>
  <Application>Microsoft Office PowerPoint</Application>
  <PresentationFormat>Custom</PresentationFormat>
  <Paragraphs>68</Paragraphs>
  <Slides>15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AppleSymbols</vt:lpstr>
      <vt:lpstr>Arial</vt:lpstr>
      <vt:lpstr>Arial Regular</vt:lpstr>
      <vt:lpstr>Calibri</vt:lpstr>
      <vt:lpstr>Georgia</vt:lpstr>
      <vt:lpstr>HiraMinProN-W3</vt:lpstr>
      <vt:lpstr>NRC_PPT_Title-Slide</vt:lpstr>
      <vt:lpstr>Image-slide</vt:lpstr>
      <vt:lpstr>NRC_PPT_Slide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Kristine German</cp:lastModifiedBy>
  <cp:revision>80</cp:revision>
  <dcterms:created xsi:type="dcterms:W3CDTF">2018-01-04T22:17:38Z</dcterms:created>
  <dcterms:modified xsi:type="dcterms:W3CDTF">2018-10-24T19:01:15Z</dcterms:modified>
</cp:coreProperties>
</file>