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2" r:id="rId2"/>
    <p:sldMasterId id="2147483713" r:id="rId3"/>
    <p:sldMasterId id="2147483740" r:id="rId4"/>
    <p:sldMasterId id="2147483753" r:id="rId5"/>
  </p:sldMasterIdLst>
  <p:notesMasterIdLst>
    <p:notesMasterId r:id="rId31"/>
  </p:notesMasterIdLst>
  <p:sldIdLst>
    <p:sldId id="259" r:id="rId6"/>
    <p:sldId id="261" r:id="rId7"/>
    <p:sldId id="527" r:id="rId8"/>
    <p:sldId id="280" r:id="rId9"/>
    <p:sldId id="348" r:id="rId10"/>
    <p:sldId id="349" r:id="rId11"/>
    <p:sldId id="564" r:id="rId12"/>
    <p:sldId id="310" r:id="rId13"/>
    <p:sldId id="550" r:id="rId14"/>
    <p:sldId id="551" r:id="rId15"/>
    <p:sldId id="552" r:id="rId16"/>
    <p:sldId id="553" r:id="rId17"/>
    <p:sldId id="554" r:id="rId18"/>
    <p:sldId id="555" r:id="rId19"/>
    <p:sldId id="557" r:id="rId20"/>
    <p:sldId id="563" r:id="rId21"/>
    <p:sldId id="558" r:id="rId22"/>
    <p:sldId id="561" r:id="rId23"/>
    <p:sldId id="559" r:id="rId24"/>
    <p:sldId id="560" r:id="rId25"/>
    <p:sldId id="562" r:id="rId26"/>
    <p:sldId id="565" r:id="rId27"/>
    <p:sldId id="567" r:id="rId28"/>
    <p:sldId id="314" r:id="rId29"/>
    <p:sldId id="277" r:id="rId30"/>
  </p:sldIdLst>
  <p:sldSz cx="9144000" cy="5143500" type="screen16x9"/>
  <p:notesSz cx="7010400" cy="9296400"/>
  <p:defaultTextStyle>
    <a:defPPr>
      <a:defRPr lang="en-US"/>
    </a:defPPr>
    <a:lvl1pPr marL="0" algn="l" defTabSz="4569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66" algn="l" defTabSz="4569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32" algn="l" defTabSz="4569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99" algn="l" defTabSz="4569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65" algn="l" defTabSz="4569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31" algn="l" defTabSz="4569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97" algn="l" defTabSz="4569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64" algn="l" defTabSz="4569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30" algn="l" defTabSz="4569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FF9300"/>
    <a:srgbClr val="ED8B00"/>
    <a:srgbClr val="F8C73E"/>
    <a:srgbClr val="D5D000"/>
    <a:srgbClr val="595D5E"/>
    <a:srgbClr val="0096D2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95707"/>
  </p:normalViewPr>
  <p:slideViewPr>
    <p:cSldViewPr snapToGrid="0" snapToObjects="1">
      <p:cViewPr varScale="1">
        <p:scale>
          <a:sx n="131" d="100"/>
          <a:sy n="131" d="100"/>
        </p:scale>
        <p:origin x="132" y="252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6" algn="l" defTabSz="913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2" algn="l" defTabSz="913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99" algn="l" defTabSz="913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65" algn="l" defTabSz="913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1" algn="l" defTabSz="913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97" algn="l" defTabSz="913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64" algn="l" defTabSz="913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0" algn="l" defTabSz="913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E78F5F82-5048-504B-A26C-93852C1E7B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1614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57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5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61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48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99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85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9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72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6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9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46EDA198-AF53-4D07-80DD-38C57BB55F5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3203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38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31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36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2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E78F5F82-5048-504B-A26C-93852C1E7B6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993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908793-86C7-4693-8460-39E5B0435D79}" type="slidenum">
              <a:rPr lang="en-US" altLang="en-US" sz="1200">
                <a:solidFill>
                  <a:srgbClr val="000000"/>
                </a:solidFill>
              </a:rPr>
              <a:pPr/>
              <a:t>5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4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908793-86C7-4693-8460-39E5B0435D79}" type="slidenum">
              <a:rPr lang="en-US" altLang="en-US" sz="1200">
                <a:solidFill>
                  <a:srgbClr val="000000"/>
                </a:solidFill>
              </a:rPr>
              <a:pPr/>
              <a:t>6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5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Tapeworms can cause you to feel ill and lose your appetite, often due to irritation of the bowel. In some cases it can even induce vomiting.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E91C-CF03-43BE-BE97-481999A58B2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33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4336"/>
            <a:ext cx="8686800" cy="272798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966" indent="0">
              <a:buFontTx/>
              <a:buNone/>
              <a:defRPr/>
            </a:lvl2pPr>
            <a:lvl3pPr marL="913932" indent="0">
              <a:buFontTx/>
              <a:buNone/>
              <a:defRPr/>
            </a:lvl3pPr>
            <a:lvl4pPr marL="1370899" indent="0">
              <a:buFontTx/>
              <a:buNone/>
              <a:defRPr/>
            </a:lvl4pPr>
            <a:lvl5pPr marL="182786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4286"/>
            <a:ext cx="8649306" cy="6670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7134"/>
            <a:ext cx="8686800" cy="127897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966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93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899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865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78827"/>
            <a:ext cx="359231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8865"/>
            <a:ext cx="4343402" cy="3380150"/>
          </a:xfrm>
        </p:spPr>
        <p:txBody>
          <a:bodyPr wrap="square" tIns="274180" rIns="274180" bIns="27418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1" y="1088865"/>
            <a:ext cx="4343399" cy="3380150"/>
          </a:xfrm>
        </p:spPr>
        <p:txBody>
          <a:bodyPr wrap="square" tIns="274180" rIns="274180" bIns="27418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219"/>
            <a:ext cx="8686800" cy="91355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966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93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899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865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38445"/>
            <a:ext cx="4336869" cy="730844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5" y="1238446"/>
            <a:ext cx="4108268" cy="322781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6966" indent="0">
              <a:buFontTx/>
              <a:buNone/>
              <a:defRPr/>
            </a:lvl2pPr>
            <a:lvl3pPr marL="913932" indent="0">
              <a:buFontTx/>
              <a:buNone/>
              <a:defRPr/>
            </a:lvl3pPr>
            <a:lvl4pPr marL="1370899" indent="0">
              <a:buFontTx/>
              <a:buNone/>
              <a:defRPr/>
            </a:lvl4pPr>
            <a:lvl5pPr marL="1827865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78827"/>
            <a:ext cx="359231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69288"/>
            <a:ext cx="4336868" cy="2499726"/>
          </a:xfrm>
        </p:spPr>
        <p:txBody>
          <a:bodyPr wrap="square" tIns="91393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219"/>
            <a:ext cx="8686800" cy="91355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966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93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899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865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1" y="1238445"/>
            <a:ext cx="4336869" cy="730844"/>
          </a:xfrm>
        </p:spPr>
        <p:txBody>
          <a:bodyPr tIns="0" rIns="27418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69288"/>
            <a:ext cx="4336868" cy="2499726"/>
          </a:xfrm>
        </p:spPr>
        <p:txBody>
          <a:bodyPr wrap="square" tIns="91393" rIns="27418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1238445"/>
            <a:ext cx="4336869" cy="730844"/>
          </a:xfrm>
        </p:spPr>
        <p:txBody>
          <a:bodyPr tIns="0" rIns="27418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600" y="1969288"/>
            <a:ext cx="4336868" cy="2499726"/>
          </a:xfrm>
        </p:spPr>
        <p:txBody>
          <a:bodyPr wrap="square" tIns="91393" rIns="27418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219"/>
            <a:ext cx="8686800" cy="91355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966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93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899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865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2" y="544345"/>
            <a:ext cx="6635928" cy="37649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6966" indent="0">
              <a:buFontTx/>
              <a:buNone/>
              <a:defRPr/>
            </a:lvl2pPr>
            <a:lvl3pPr marL="913932" indent="0">
              <a:buFontTx/>
              <a:buNone/>
              <a:defRPr/>
            </a:lvl3pPr>
            <a:lvl4pPr marL="1370899" indent="0">
              <a:buFontTx/>
              <a:buNone/>
              <a:defRPr/>
            </a:lvl4pPr>
            <a:lvl5pPr marL="1827865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345"/>
            <a:ext cx="2031998" cy="3764903"/>
          </a:xfrm>
        </p:spPr>
        <p:txBody>
          <a:bodyPr lIns="0" rIns="0" bIns="182786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966" indent="0">
              <a:buFontTx/>
              <a:buNone/>
              <a:defRPr/>
            </a:lvl2pPr>
            <a:lvl3pPr marL="913932" indent="0">
              <a:buFontTx/>
              <a:buNone/>
              <a:defRPr/>
            </a:lvl3pPr>
            <a:lvl4pPr marL="1370899" indent="0">
              <a:buFontTx/>
              <a:buNone/>
              <a:defRPr/>
            </a:lvl4pPr>
            <a:lvl5pPr marL="182786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78827"/>
            <a:ext cx="359231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78827"/>
            <a:ext cx="359231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C4CC-D40A-4848-B393-1A27C4DE8991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2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298475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4558"/>
            <a:ext cx="8686800" cy="136807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February 21, 2019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21734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16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658"/>
            <a:ext cx="8686800" cy="4110993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66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February 21, 2019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21734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3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2212"/>
            <a:ext cx="8229600" cy="3197438"/>
          </a:xfrm>
        </p:spPr>
        <p:txBody>
          <a:bodyPr wrap="square" tIns="274320" bIns="274320" anchor="ctr">
            <a:normAutofit/>
          </a:bodyPr>
          <a:lstStyle>
            <a:lvl1pPr>
              <a:defRPr sz="2997"/>
            </a:lvl1pPr>
            <a:lvl2pPr>
              <a:defRPr sz="25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February 21, 2019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21734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657"/>
            <a:ext cx="8686800" cy="68516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31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5766"/>
            <a:ext cx="2743200" cy="456777"/>
          </a:xfrm>
        </p:spPr>
        <p:txBody>
          <a:bodyPr anchor="b">
            <a:normAutofit/>
          </a:bodyPr>
          <a:lstStyle>
            <a:lvl1pPr marL="0" indent="0">
              <a:buNone/>
              <a:defRPr sz="1599" b="1" cap="all" baseline="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0140"/>
            <a:ext cx="2743200" cy="159872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798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0931"/>
            <a:ext cx="2743200" cy="159872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798"/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5766"/>
            <a:ext cx="2743200" cy="456777"/>
          </a:xfrm>
        </p:spPr>
        <p:txBody>
          <a:bodyPr anchor="b">
            <a:normAutofit/>
          </a:bodyPr>
          <a:lstStyle>
            <a:lvl1pPr marL="0" indent="0">
              <a:buNone/>
              <a:defRPr sz="1599" b="1" cap="all" baseline="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5766"/>
            <a:ext cx="2743200" cy="456777"/>
          </a:xfrm>
        </p:spPr>
        <p:txBody>
          <a:bodyPr anchor="b">
            <a:normAutofit/>
          </a:bodyPr>
          <a:lstStyle>
            <a:lvl1pPr marL="0" indent="0">
              <a:buNone/>
              <a:defRPr sz="1599" b="1" cap="all" baseline="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0931"/>
            <a:ext cx="2743200" cy="159872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798"/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2211"/>
            <a:ext cx="8686800" cy="685166"/>
          </a:xfrm>
        </p:spPr>
        <p:txBody>
          <a:bodyPr>
            <a:normAutofit/>
          </a:bodyPr>
          <a:lstStyle>
            <a:lvl1pPr marL="0" indent="0">
              <a:buNone/>
              <a:defRPr sz="1798"/>
            </a:lvl1pPr>
          </a:lstStyle>
          <a:p>
            <a:pPr lvl="0"/>
            <a:r>
              <a:rPr lang="en-US" dirty="0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657"/>
            <a:ext cx="8686800" cy="6851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21734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5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619625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8584" y="1343332"/>
            <a:ext cx="4207218" cy="212806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6966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3932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0899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7865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DATE</a:t>
            </a:r>
            <a:endParaRPr lang="en-US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08584" y="3105659"/>
            <a:ext cx="4207217" cy="914400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6966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3932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0899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7865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8584" y="1556137"/>
            <a:ext cx="4207217" cy="15495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966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93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899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865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2212"/>
            <a:ext cx="4114800" cy="3197439"/>
          </a:xfrm>
        </p:spPr>
        <p:txBody>
          <a:bodyPr wrap="square" tIns="274320" rIns="274320" bIns="274320" anchor="ctr">
            <a:normAutofit/>
          </a:bodyPr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2212"/>
            <a:ext cx="4114800" cy="3197439"/>
          </a:xfrm>
        </p:spPr>
        <p:txBody>
          <a:bodyPr wrap="square" tIns="274320" rIns="274320" bIns="274320" anchor="ctr">
            <a:normAutofit/>
          </a:bodyPr>
          <a:lstStyle>
            <a:lvl1pPr marL="342591" marR="0" indent="-342591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797"/>
            </a:lvl1pPr>
            <a:lvl2pPr marL="742281" marR="0" indent="-285493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797"/>
            </a:lvl2pPr>
            <a:lvl3pPr marL="1141971" marR="0" indent="-228394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398"/>
            </a:lvl3pPr>
            <a:lvl4pPr marL="1598760" marR="0" indent="-228394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998"/>
            </a:lvl4pPr>
            <a:lvl5pPr marL="2055548" marR="0" indent="-228394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February 21, 2019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21734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657"/>
            <a:ext cx="8686800" cy="68516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07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2213"/>
            <a:ext cx="4336870" cy="76707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599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2213"/>
            <a:ext cx="4114800" cy="319743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998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0817"/>
            <a:ext cx="4336870" cy="2398835"/>
          </a:xfrm>
        </p:spPr>
        <p:txBody>
          <a:bodyPr wrap="square" tIns="91440" bIns="0" anchor="t" anchorCtr="0">
            <a:normAutofit/>
          </a:bodyPr>
          <a:lstStyle>
            <a:lvl1pPr>
              <a:defRPr sz="2398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998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798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798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798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February 21, 2019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21734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657"/>
            <a:ext cx="8686800" cy="68516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49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0817"/>
            <a:ext cx="4336868" cy="2398835"/>
          </a:xfrm>
        </p:spPr>
        <p:txBody>
          <a:bodyPr wrap="square" tIns="91440" rIns="274320" bIns="0" anchor="t" anchorCtr="0">
            <a:normAutofit/>
          </a:bodyPr>
          <a:lstStyle>
            <a:lvl1pPr marL="342591" marR="0" indent="-342591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398"/>
            </a:lvl1pPr>
            <a:lvl2pPr marL="742281" marR="0" indent="-285493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998"/>
            </a:lvl2pPr>
            <a:lvl3pPr marL="1141971" marR="0" indent="-228394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798"/>
            </a:lvl3pPr>
            <a:lvl4pPr marL="1598760" marR="0" indent="-228394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798"/>
            </a:lvl4pPr>
            <a:lvl5pPr marL="2055548" marR="0" indent="-228394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7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1202212"/>
            <a:ext cx="4336869" cy="76707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599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0817"/>
            <a:ext cx="4336868" cy="2398835"/>
          </a:xfrm>
        </p:spPr>
        <p:txBody>
          <a:bodyPr wrap="square" tIns="91440" rIns="274320" bIns="0" anchor="t" anchorCtr="0">
            <a:normAutofit/>
          </a:bodyPr>
          <a:lstStyle>
            <a:lvl1pPr marL="342591" marR="0" indent="-342591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398"/>
            </a:lvl1pPr>
            <a:lvl2pPr marL="742281" marR="0" indent="-285493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998"/>
            </a:lvl2pPr>
            <a:lvl3pPr marL="1141971" marR="0" indent="-228394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798"/>
            </a:lvl3pPr>
            <a:lvl4pPr marL="1598760" marR="0" indent="-228394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798"/>
            </a:lvl4pPr>
            <a:lvl5pPr marL="2055548" marR="0" indent="-228394" algn="l" defTabSz="9135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7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3" y="1202212"/>
            <a:ext cx="4336869" cy="76707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599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February 21, 2019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21734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657"/>
            <a:ext cx="8686800" cy="68516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6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532"/>
            <a:ext cx="6629400" cy="39421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99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532"/>
            <a:ext cx="2057400" cy="394212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797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February 21, 2019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21734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86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2000" y="457532"/>
            <a:ext cx="4571999" cy="39421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99">
                <a:solidFill>
                  <a:srgbClr val="75787B"/>
                </a:solidFill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532"/>
            <a:ext cx="4114801" cy="394212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197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FontTx/>
              <a:buNone/>
              <a:defRPr/>
            </a:lvl2pPr>
            <a:lvl3pPr marL="913577" indent="0">
              <a:buFontTx/>
              <a:buNone/>
              <a:defRPr/>
            </a:lvl3pPr>
            <a:lvl4pPr marL="1370366" indent="0">
              <a:buFontTx/>
              <a:buNone/>
              <a:defRPr/>
            </a:lvl4pPr>
            <a:lvl5pPr marL="182715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February 21, 2019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21734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31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February 21, 2019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21734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64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A95C-DED2-434D-BE64-99DF24E63FD6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E416-2A2F-4ADE-BEED-7395AB17F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3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A95C-DED2-434D-BE64-99DF24E63FD6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E416-2A2F-4ADE-BEED-7395AB17F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46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A95C-DED2-434D-BE64-99DF24E63FD6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E416-2A2F-4ADE-BEED-7395AB17F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5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A95C-DED2-434D-BE64-99DF24E63FD6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E416-2A2F-4ADE-BEED-7395AB17F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7" y="0"/>
            <a:ext cx="9143999" cy="460929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4336"/>
            <a:ext cx="8686800" cy="272798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6966" indent="0">
              <a:buFontTx/>
              <a:buNone/>
              <a:defRPr/>
            </a:lvl2pPr>
            <a:lvl3pPr marL="913932" indent="0">
              <a:buFontTx/>
              <a:buNone/>
              <a:defRPr/>
            </a:lvl3pPr>
            <a:lvl4pPr marL="1370899" indent="0">
              <a:buFontTx/>
              <a:buNone/>
              <a:defRPr/>
            </a:lvl4pPr>
            <a:lvl5pPr marL="182786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6888" y="4764446"/>
            <a:ext cx="1271847" cy="272798"/>
          </a:xfrm>
          <a:prstGeom prst="rect">
            <a:avLst/>
          </a:prstGeom>
        </p:spPr>
        <p:txBody>
          <a:bodyPr lIns="91393" tIns="45697" rIns="91393" bIns="45697"/>
          <a:lstStyle/>
          <a:p>
            <a:fld id="{D089C0DE-5A99-CA43-846D-BF8ACA417C83}" type="datetime4">
              <a:rPr lang="en-US" smtClean="0"/>
              <a:t>February 21,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78735" y="4764446"/>
            <a:ext cx="336662" cy="272798"/>
          </a:xfrm>
          <a:prstGeom prst="rect">
            <a:avLst/>
          </a:prstGeom>
        </p:spPr>
        <p:txBody>
          <a:bodyPr lIns="91393" tIns="45697" rIns="91393" bIns="45697"/>
          <a:lstStyle/>
          <a:p>
            <a:fld id="{45BBCB92-5AEC-D142-A121-5739B5020489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4821"/>
            <a:ext cx="0" cy="370029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37477"/>
            <a:ext cx="1571625" cy="275969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6966" indent="0">
              <a:buNone/>
              <a:defRPr sz="800"/>
            </a:lvl2pPr>
            <a:lvl3pPr marL="913932" indent="0">
              <a:buNone/>
              <a:defRPr sz="800"/>
            </a:lvl3pPr>
            <a:lvl4pPr marL="1370899" indent="0">
              <a:buNone/>
              <a:defRPr sz="800"/>
            </a:lvl4pPr>
            <a:lvl5pPr marL="1827865" indent="0">
              <a:buNone/>
              <a:defRPr sz="800"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4286"/>
            <a:ext cx="8649306" cy="6670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7134"/>
            <a:ext cx="8686800" cy="127897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966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93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899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865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A95C-DED2-434D-BE64-99DF24E63FD6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E416-2A2F-4ADE-BEED-7395AB17F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58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A95C-DED2-434D-BE64-99DF24E63FD6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E416-2A2F-4ADE-BEED-7395AB17F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46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A95C-DED2-434D-BE64-99DF24E63FD6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E416-2A2F-4ADE-BEED-7395AB17F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21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A95C-DED2-434D-BE64-99DF24E63FD6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E416-2A2F-4ADE-BEED-7395AB17F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69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A95C-DED2-434D-BE64-99DF24E63FD6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E416-2A2F-4ADE-BEED-7395AB17F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50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A95C-DED2-434D-BE64-99DF24E63FD6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E416-2A2F-4ADE-BEED-7395AB17F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31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A95C-DED2-434D-BE64-99DF24E63FD6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E416-2A2F-4ADE-BEED-7395AB17F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22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5143498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6482" y="1324336"/>
            <a:ext cx="8686800" cy="272798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899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777" indent="0">
              <a:buFontTx/>
              <a:buNone/>
              <a:defRPr/>
            </a:lvl2pPr>
            <a:lvl3pPr marL="913554" indent="0">
              <a:buFontTx/>
              <a:buNone/>
              <a:defRPr/>
            </a:lvl3pPr>
            <a:lvl4pPr marL="1370331" indent="0">
              <a:buFontTx/>
              <a:buNone/>
              <a:defRPr/>
            </a:lvl4pPr>
            <a:lvl5pPr marL="1827108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36482" y="1597134"/>
            <a:ext cx="8686800" cy="127897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31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08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0333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3"/>
            <a:ext cx="9143999" cy="2984758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59231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4558"/>
            <a:ext cx="8686800" cy="136807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31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08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55388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59231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217"/>
            <a:ext cx="8686800" cy="4293704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396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31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08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43169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5143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4251"/>
            <a:ext cx="718431" cy="366352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4336"/>
            <a:ext cx="8686800" cy="272798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966" indent="0">
              <a:buFontTx/>
              <a:buNone/>
              <a:defRPr/>
            </a:lvl2pPr>
            <a:lvl3pPr marL="913932" indent="0">
              <a:buFontTx/>
              <a:buNone/>
              <a:defRPr/>
            </a:lvl3pPr>
            <a:lvl4pPr marL="1370899" indent="0">
              <a:buFontTx/>
              <a:buNone/>
              <a:defRPr/>
            </a:lvl4pPr>
            <a:lvl5pPr marL="182786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4286"/>
            <a:ext cx="8649306" cy="6670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7134"/>
            <a:ext cx="8686800" cy="127897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966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93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899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865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59231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8865"/>
            <a:ext cx="8686800" cy="3380150"/>
          </a:xfrm>
        </p:spPr>
        <p:txBody>
          <a:bodyPr wrap="square" tIns="274320" bIns="274320" anchor="ctr">
            <a:normAutofit/>
          </a:bodyPr>
          <a:lstStyle>
            <a:lvl1pPr>
              <a:defRPr sz="3197"/>
            </a:lvl1pPr>
            <a:lvl2pPr>
              <a:defRPr sz="2798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219"/>
            <a:ext cx="8686800" cy="91355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31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08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2041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59231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8865"/>
            <a:ext cx="4343402" cy="338015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8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1" y="1088865"/>
            <a:ext cx="4343399" cy="3380150"/>
          </a:xfrm>
        </p:spPr>
        <p:txBody>
          <a:bodyPr wrap="square" tIns="274320" rIns="274320" bIns="274320" anchor="ctr">
            <a:normAutofit/>
          </a:bodyPr>
          <a:lstStyle>
            <a:lvl1pPr>
              <a:defRPr sz="3197"/>
            </a:lvl1pPr>
            <a:lvl2pPr>
              <a:defRPr sz="2798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219"/>
            <a:ext cx="8686800" cy="91355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31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08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51725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8445"/>
            <a:ext cx="4336869" cy="730844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8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5" y="1238446"/>
            <a:ext cx="4108268" cy="322781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998">
                <a:solidFill>
                  <a:srgbClr val="75787B"/>
                </a:solidFill>
              </a:defRPr>
            </a:lvl1pPr>
            <a:lvl2pPr marL="456777" indent="0">
              <a:buFontTx/>
              <a:buNone/>
              <a:defRPr/>
            </a:lvl2pPr>
            <a:lvl3pPr marL="913554" indent="0">
              <a:buFontTx/>
              <a:buNone/>
              <a:defRPr/>
            </a:lvl3pPr>
            <a:lvl4pPr marL="1370331" indent="0">
              <a:buFontTx/>
              <a:buNone/>
              <a:defRPr/>
            </a:lvl4pPr>
            <a:lvl5pPr marL="1827108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59231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1" y="1969288"/>
            <a:ext cx="4336868" cy="2499726"/>
          </a:xfrm>
        </p:spPr>
        <p:txBody>
          <a:bodyPr wrap="square" tIns="91440" bIns="0" anchor="t" anchorCtr="0">
            <a:normAutofit/>
          </a:bodyPr>
          <a:lstStyle>
            <a:lvl1pPr>
              <a:defRPr sz="2798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219"/>
            <a:ext cx="8686800" cy="91355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31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08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34751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8445"/>
            <a:ext cx="4336869" cy="730844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8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1" y="1969288"/>
            <a:ext cx="4336868" cy="2499726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8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8445"/>
            <a:ext cx="4336869" cy="730844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798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600" y="1969288"/>
            <a:ext cx="4336868" cy="2499726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798"/>
            </a:lvl1pPr>
            <a:lvl2pPr>
              <a:defRPr sz="2398"/>
            </a:lvl2pPr>
            <a:lvl3pPr>
              <a:defRPr sz="1998"/>
            </a:lvl3pPr>
            <a:lvl4pPr>
              <a:defRPr sz="1998"/>
            </a:lvl4pPr>
            <a:lvl5pPr>
              <a:defRPr sz="199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219"/>
            <a:ext cx="8686800" cy="91355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597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77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554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331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108" indent="0">
              <a:buNone/>
              <a:defRPr sz="4396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14554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345"/>
            <a:ext cx="6635928" cy="37649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98">
                <a:solidFill>
                  <a:srgbClr val="75787B"/>
                </a:solidFill>
              </a:defRPr>
            </a:lvl1pPr>
            <a:lvl2pPr marL="456777" indent="0">
              <a:buFontTx/>
              <a:buNone/>
              <a:defRPr/>
            </a:lvl2pPr>
            <a:lvl3pPr marL="913554" indent="0">
              <a:buFontTx/>
              <a:buNone/>
              <a:defRPr/>
            </a:lvl3pPr>
            <a:lvl4pPr marL="1370331" indent="0">
              <a:buFontTx/>
              <a:buNone/>
              <a:defRPr/>
            </a:lvl4pPr>
            <a:lvl5pPr marL="1827108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3" y="544345"/>
            <a:ext cx="2031998" cy="3764903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1998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77" indent="0">
              <a:buFontTx/>
              <a:buNone/>
              <a:defRPr/>
            </a:lvl2pPr>
            <a:lvl3pPr marL="913554" indent="0">
              <a:buFontTx/>
              <a:buNone/>
              <a:defRPr/>
            </a:lvl3pPr>
            <a:lvl4pPr marL="1370331" indent="0">
              <a:buFontTx/>
              <a:buNone/>
              <a:defRPr/>
            </a:lvl4pPr>
            <a:lvl5pPr marL="1827108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59231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2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59231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99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240059"/>
                </a:solidFill>
              </a:defRPr>
            </a:lvl1pPr>
            <a:lvl2pPr marL="342902" indent="0">
              <a:buNone/>
              <a:defRPr sz="1499" b="1"/>
            </a:lvl2pPr>
            <a:lvl3pPr marL="685805" indent="0">
              <a:buNone/>
              <a:defRPr sz="1350" b="1"/>
            </a:lvl3pPr>
            <a:lvl4pPr marL="1028708" indent="0">
              <a:buNone/>
              <a:defRPr sz="1200" b="1"/>
            </a:lvl4pPr>
            <a:lvl5pPr marL="1371610" indent="0">
              <a:buNone/>
              <a:defRPr sz="1200" b="1"/>
            </a:lvl5pPr>
            <a:lvl6pPr marL="1714513" indent="0">
              <a:buNone/>
              <a:defRPr sz="1200" b="1"/>
            </a:lvl6pPr>
            <a:lvl7pPr marL="2057415" indent="0">
              <a:buNone/>
              <a:defRPr sz="1200" b="1"/>
            </a:lvl7pPr>
            <a:lvl8pPr marL="2400318" indent="0">
              <a:buNone/>
              <a:defRPr sz="1200" b="1"/>
            </a:lvl8pPr>
            <a:lvl9pPr marL="274322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40059"/>
                </a:solidFill>
              </a:defRPr>
            </a:lvl1pPr>
            <a:lvl2pPr>
              <a:defRPr sz="1499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240059"/>
                </a:solidFill>
              </a:defRPr>
            </a:lvl1pPr>
            <a:lvl2pPr marL="342902" indent="0">
              <a:buNone/>
              <a:defRPr sz="1499" b="1"/>
            </a:lvl2pPr>
            <a:lvl3pPr marL="685805" indent="0">
              <a:buNone/>
              <a:defRPr sz="1350" b="1"/>
            </a:lvl3pPr>
            <a:lvl4pPr marL="1028708" indent="0">
              <a:buNone/>
              <a:defRPr sz="1200" b="1"/>
            </a:lvl4pPr>
            <a:lvl5pPr marL="1371610" indent="0">
              <a:buNone/>
              <a:defRPr sz="1200" b="1"/>
            </a:lvl5pPr>
            <a:lvl6pPr marL="1714513" indent="0">
              <a:buNone/>
              <a:defRPr sz="1200" b="1"/>
            </a:lvl6pPr>
            <a:lvl7pPr marL="2057415" indent="0">
              <a:buNone/>
              <a:defRPr sz="1200" b="1"/>
            </a:lvl7pPr>
            <a:lvl8pPr marL="2400318" indent="0">
              <a:buNone/>
              <a:defRPr sz="1200" b="1"/>
            </a:lvl8pPr>
            <a:lvl9pPr marL="274322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40059"/>
                </a:solidFill>
              </a:defRPr>
            </a:lvl1pPr>
            <a:lvl2pPr>
              <a:defRPr sz="1499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304800" y="0"/>
            <a:ext cx="8534400" cy="85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9225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-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899B-568D-6240-B7CC-6C26D00958DF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45143" y="242663"/>
            <a:ext cx="8853714" cy="857250"/>
          </a:xfrm>
          <a:prstGeom prst="rect">
            <a:avLst/>
          </a:prstGeom>
        </p:spPr>
        <p:txBody>
          <a:bodyPr vert="horz"/>
          <a:lstStyle>
            <a:lvl1pPr algn="l"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89502" y="1359885"/>
            <a:ext cx="4114800" cy="43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88910" y="1790699"/>
            <a:ext cx="4114800" cy="2217775"/>
          </a:xfrm>
          <a:prstGeom prst="rect">
            <a:avLst/>
          </a:prstGeom>
        </p:spPr>
        <p:txBody>
          <a:bodyPr numCol="1" spcCol="457200">
            <a:normAutofit/>
          </a:bodyPr>
          <a:lstStyle>
            <a:lvl1pPr marL="91438" indent="-91438"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SzPct val="75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572000" y="1359884"/>
            <a:ext cx="4114800" cy="2648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Clr>
                <a:schemeClr val="accent4"/>
              </a:buClr>
              <a:buSzPct val="75000"/>
              <a:buFont typeface="Arial" charset="0"/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91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859" r="858" b="665"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264027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105" y="1542897"/>
            <a:ext cx="6582228" cy="15413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59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208584" y="1330092"/>
            <a:ext cx="5535455" cy="2128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1pPr>
            <a:lvl2pPr marL="456777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2pPr>
            <a:lvl3pPr marL="913554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3pPr>
            <a:lvl4pPr marL="1370331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4pPr>
            <a:lvl5pPr marL="1827108" indent="0">
              <a:buFont typeface="Arial"/>
              <a:buNone/>
              <a:defRPr sz="899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191106" y="3132138"/>
            <a:ext cx="474149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98">
                <a:solidFill>
                  <a:srgbClr val="FFFFFF"/>
                </a:solidFill>
                <a:latin typeface="Arial"/>
                <a:cs typeface="Arial"/>
              </a:defRPr>
            </a:lvl1pPr>
            <a:lvl2pPr marL="456777" indent="0">
              <a:buNone/>
              <a:defRPr sz="1598">
                <a:solidFill>
                  <a:srgbClr val="FFFFFF"/>
                </a:solidFill>
                <a:latin typeface="Arial"/>
                <a:cs typeface="Arial"/>
              </a:defRPr>
            </a:lvl2pPr>
            <a:lvl3pPr marL="913554" indent="0">
              <a:buNone/>
              <a:defRPr sz="1598">
                <a:solidFill>
                  <a:srgbClr val="FFFFFF"/>
                </a:solidFill>
                <a:latin typeface="Arial"/>
                <a:cs typeface="Arial"/>
              </a:defRPr>
            </a:lvl3pPr>
            <a:lvl4pPr marL="1370331" indent="0">
              <a:buNone/>
              <a:defRPr sz="1598">
                <a:solidFill>
                  <a:srgbClr val="FFFFFF"/>
                </a:solidFill>
                <a:latin typeface="Arial"/>
                <a:cs typeface="Arial"/>
              </a:defRPr>
            </a:lvl4pPr>
            <a:lvl5pPr marL="1827108" indent="0">
              <a:buNone/>
              <a:defRPr sz="1598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333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05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5143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4251"/>
            <a:ext cx="718431" cy="366352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4286"/>
            <a:ext cx="8649306" cy="6670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4336"/>
            <a:ext cx="8686800" cy="272798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966" indent="0">
              <a:buFontTx/>
              <a:buNone/>
              <a:defRPr/>
            </a:lvl2pPr>
            <a:lvl3pPr marL="913932" indent="0">
              <a:buFontTx/>
              <a:buNone/>
              <a:defRPr/>
            </a:lvl3pPr>
            <a:lvl4pPr marL="1370899" indent="0">
              <a:buFontTx/>
              <a:buNone/>
              <a:defRPr/>
            </a:lvl4pPr>
            <a:lvl5pPr marL="182786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09587"/>
            <a:ext cx="0" cy="4567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09588"/>
            <a:ext cx="1571625" cy="453107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6966" indent="0">
              <a:buNone/>
              <a:defRPr sz="800"/>
            </a:lvl2pPr>
            <a:lvl3pPr marL="913932" indent="0">
              <a:buNone/>
              <a:defRPr sz="800"/>
            </a:lvl3pPr>
            <a:lvl4pPr marL="1370899" indent="0">
              <a:buNone/>
              <a:defRPr sz="800"/>
            </a:lvl4pPr>
            <a:lvl5pPr marL="1827865" indent="0">
              <a:buNone/>
              <a:defRPr sz="800"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7134"/>
            <a:ext cx="8686800" cy="127897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966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93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899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865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0"/>
          <p:cNvSpPr>
            <a:spLocks noGrp="1"/>
          </p:cNvSpPr>
          <p:nvPr>
            <p:ph type="title" hasCustomPrompt="1"/>
          </p:nvPr>
        </p:nvSpPr>
        <p:spPr>
          <a:xfrm>
            <a:off x="145143" y="242663"/>
            <a:ext cx="8853714" cy="857250"/>
          </a:xfrm>
          <a:prstGeom prst="rect">
            <a:avLst/>
          </a:prstGeom>
        </p:spPr>
        <p:txBody>
          <a:bodyPr vert="horz"/>
          <a:lstStyle>
            <a:lvl1pPr algn="l"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5812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white">
          <a:xfrm>
            <a:off x="304802" y="1"/>
            <a:ext cx="8534400" cy="85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1" y="1200154"/>
            <a:ext cx="8229600" cy="33944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35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white">
          <a:xfrm>
            <a:off x="304802" y="1"/>
            <a:ext cx="8534400" cy="85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208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-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45143" y="242663"/>
            <a:ext cx="8853714" cy="857250"/>
          </a:xfrm>
          <a:prstGeom prst="rect">
            <a:avLst/>
          </a:prstGeom>
        </p:spPr>
        <p:txBody>
          <a:bodyPr vert="horz"/>
          <a:lstStyle>
            <a:lvl1pPr algn="l"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6103" y="1666235"/>
            <a:ext cx="2615184" cy="361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346103" y="2020088"/>
            <a:ext cx="2615184" cy="2221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86399" y="1666235"/>
            <a:ext cx="2615184" cy="361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186399" y="2020088"/>
            <a:ext cx="2615184" cy="2221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266251" y="1666235"/>
            <a:ext cx="2615184" cy="361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266251" y="2020088"/>
            <a:ext cx="2615184" cy="2221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8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2" y="3"/>
            <a:ext cx="9143999" cy="5143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1" y="2559323"/>
            <a:ext cx="1488166" cy="299534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5425" y="3153583"/>
            <a:ext cx="2555272" cy="784695"/>
          </a:xfrm>
          <a:prstGeom prst="rect">
            <a:avLst/>
          </a:prstGeom>
        </p:spPr>
        <p:txBody>
          <a:bodyPr vert="horz" lIns="91393" tIns="45697" rIns="91393" bIns="45697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800" kern="60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ts val="1100"/>
              </a:lnSpc>
            </a:pPr>
            <a:r>
              <a:rPr lang="en-US" sz="800" kern="60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3"/>
            <a:ext cx="9143999" cy="2984758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78827"/>
            <a:ext cx="359231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4558"/>
            <a:ext cx="8686800" cy="136807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966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93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899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865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78827"/>
            <a:ext cx="359231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217"/>
            <a:ext cx="8686800" cy="4293704"/>
          </a:xfrm>
        </p:spPr>
        <p:txBody>
          <a:bodyPr tIns="182786" bIns="27418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966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93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899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865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17521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78827"/>
            <a:ext cx="359231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8865"/>
            <a:ext cx="8686800" cy="3380150"/>
          </a:xfrm>
        </p:spPr>
        <p:txBody>
          <a:bodyPr wrap="square" tIns="274180" bIns="27418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219"/>
            <a:ext cx="8686800" cy="91355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966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393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0899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7865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393" tIns="45697" rIns="91393" bIns="4569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393" tIns="45697" rIns="91393" bIns="456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857" t="859" r="857" b="666"/>
          <a:stretch/>
        </p:blipFill>
        <p:spPr>
          <a:xfrm>
            <a:off x="2" y="2"/>
            <a:ext cx="9143999" cy="4613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507" y="4692953"/>
            <a:ext cx="604764" cy="3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9" r:id="rId4"/>
    <p:sldLayoutId id="2147483691" r:id="rId5"/>
    <p:sldLayoutId id="2147483690" r:id="rId6"/>
  </p:sldLayoutIdLst>
  <p:hf hdr="0" ftr="0" dt="0"/>
  <p:txStyles>
    <p:titleStyle>
      <a:lvl1pPr algn="ctr" defTabSz="45696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5" indent="-342725" algn="l" defTabSz="45696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71" indent="-285604" algn="l" defTabSz="45696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6" indent="-228483" algn="l" defTabSz="45696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2" indent="-228483" algn="l" defTabSz="45696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48" indent="-228483" algn="l" defTabSz="45696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14" indent="-228483" algn="l" defTabSz="4569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1" indent="-228483" algn="l" defTabSz="4569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47" indent="-228483" algn="l" defTabSz="4569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13" indent="-228483" algn="l" defTabSz="4569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6" algn="l" defTabSz="456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2" algn="l" defTabSz="456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9" algn="l" defTabSz="456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456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1" algn="l" defTabSz="456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7" algn="l" defTabSz="456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4" algn="l" defTabSz="456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456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219"/>
            <a:ext cx="8686800" cy="888010"/>
          </a:xfrm>
          <a:prstGeom prst="rect">
            <a:avLst/>
          </a:prstGeom>
        </p:spPr>
        <p:txBody>
          <a:bodyPr vert="horz" lIns="91393" tIns="45697" rIns="91393" bIns="4569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57792"/>
            <a:ext cx="8686799" cy="3181988"/>
          </a:xfrm>
          <a:prstGeom prst="rect">
            <a:avLst/>
          </a:prstGeom>
        </p:spPr>
        <p:txBody>
          <a:bodyPr vert="horz" lIns="91393" tIns="45697" rIns="91393" bIns="45697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5007" y="4758788"/>
            <a:ext cx="439095" cy="2840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0" y="4678496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78827"/>
            <a:ext cx="359231" cy="273591"/>
          </a:xfrm>
          <a:prstGeom prst="rect">
            <a:avLst/>
          </a:prstGeom>
        </p:spPr>
        <p:txBody>
          <a:bodyPr vert="horz" lIns="91393" tIns="45697" rIns="91393" bIns="45697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2" r:id="rId4"/>
    <p:sldLayoutId id="2147483681" r:id="rId5"/>
    <p:sldLayoutId id="2147483693" r:id="rId6"/>
    <p:sldLayoutId id="2147483682" r:id="rId7"/>
    <p:sldLayoutId id="2147483683" r:id="rId8"/>
    <p:sldLayoutId id="2147483694" r:id="rId9"/>
  </p:sldLayoutIdLst>
  <p:hf hdr="0" ftr="0" dt="0"/>
  <p:txStyles>
    <p:titleStyle>
      <a:lvl1pPr algn="l" defTabSz="913932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725" indent="-342725" algn="l" defTabSz="91393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571" indent="-285604" algn="l" defTabSz="91393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2416" indent="-228483" algn="l" defTabSz="913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599382" indent="-228483" algn="l" defTabSz="913932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6348" indent="-228483" algn="l" defTabSz="913932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3314" indent="-228483" algn="l" defTabSz="9139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1" indent="-228483" algn="l" defTabSz="9139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47" indent="-228483" algn="l" defTabSz="9139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13" indent="-228483" algn="l" defTabSz="9139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6" algn="l" defTabSz="9139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2" algn="l" defTabSz="9139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9" algn="l" defTabSz="9139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1" algn="l" defTabSz="9139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7" algn="l" defTabSz="9139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4" algn="l" defTabSz="9139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219"/>
            <a:ext cx="8686800" cy="888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2212"/>
            <a:ext cx="8458198" cy="3197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5008" y="4758788"/>
            <a:ext cx="439095" cy="2840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0" y="4678496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21734" cy="2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9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0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hf hdr="0" dt="0"/>
  <p:txStyles>
    <p:titleStyle>
      <a:lvl1pPr algn="l" defTabSz="913577" rtl="0" eaLnBrk="1" latinLnBrk="0" hangingPunct="1">
        <a:spcBef>
          <a:spcPct val="0"/>
        </a:spcBef>
        <a:buNone/>
        <a:defRPr sz="3197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591" indent="-342591" algn="l" defTabSz="913577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2997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281" indent="-285493" algn="l" defTabSz="913577" rtl="0" eaLnBrk="1" latinLnBrk="0" hangingPunct="1">
        <a:spcBef>
          <a:spcPct val="20000"/>
        </a:spcBef>
        <a:buFont typeface="Arial" pitchFamily="34" charset="0"/>
        <a:buChar char="–"/>
        <a:defRPr sz="2598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1971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598760" indent="-228394" algn="l" defTabSz="913577" rtl="0" eaLnBrk="1" latinLnBrk="0" hangingPunct="1">
        <a:spcBef>
          <a:spcPct val="20000"/>
        </a:spcBef>
        <a:buFont typeface="AppleSymbols" charset="0"/>
        <a:buChar char="⎼"/>
        <a:defRPr sz="1998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5548" indent="-228394" algn="l" defTabSz="913577" rtl="0" eaLnBrk="1" latinLnBrk="0" hangingPunct="1">
        <a:spcBef>
          <a:spcPct val="20000"/>
        </a:spcBef>
        <a:buFont typeface="HiraMinProN-W3" charset="-128"/>
        <a:buChar char="・"/>
        <a:defRPr sz="1998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2337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5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2" indent="-228394" algn="l" defTabSz="913577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182">
          <p15:clr>
            <a:srgbClr val="F26B43"/>
          </p15:clr>
        </p15:guide>
        <p15:guide id="8" orient="horz" pos="614">
          <p15:clr>
            <a:srgbClr val="F26B43"/>
          </p15:clr>
        </p15:guide>
        <p15:guide id="9" orient="horz" pos="758">
          <p15:clr>
            <a:srgbClr val="F26B43"/>
          </p15:clr>
        </p15:guide>
        <p15:guide id="10" pos="288">
          <p15:clr>
            <a:srgbClr val="F26B43"/>
          </p15:clr>
        </p15:guide>
        <p15:guide id="11" pos="1152">
          <p15:clr>
            <a:srgbClr val="F26B43"/>
          </p15:clr>
        </p15:guide>
        <p15:guide id="12" pos="2880">
          <p15:clr>
            <a:srgbClr val="F26B43"/>
          </p15:clr>
        </p15:guide>
        <p15:guide id="13" pos="3744">
          <p15:clr>
            <a:srgbClr val="F26B43"/>
          </p15:clr>
        </p15:guide>
        <p15:guide id="14" pos="4608">
          <p15:clr>
            <a:srgbClr val="F26B43"/>
          </p15:clr>
        </p15:guide>
        <p15:guide id="15" pos="2016">
          <p15:clr>
            <a:srgbClr val="F26B43"/>
          </p15:clr>
        </p15:guide>
        <p15:guide id="18" orient="horz" pos="2774">
          <p15:clr>
            <a:srgbClr val="F26B43"/>
          </p15:clr>
        </p15:guide>
        <p15:guide id="19" orient="horz" pos="1766">
          <p15:clr>
            <a:srgbClr val="F26B43"/>
          </p15:clr>
        </p15:guide>
        <p15:guide id="20" orient="horz" pos="1190">
          <p15:clr>
            <a:srgbClr val="F26B43"/>
          </p15:clr>
        </p15:guide>
        <p15:guide id="21" orient="horz" pos="1334">
          <p15:clr>
            <a:srgbClr val="F26B43"/>
          </p15:clr>
        </p15:guide>
        <p15:guide id="22" orient="horz" pos="162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CA95C-DED2-434D-BE64-99DF24E63FD6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5E416-2A2F-4ADE-BEED-7395AB17F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8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219"/>
            <a:ext cx="8686800" cy="888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57792"/>
            <a:ext cx="8686799" cy="318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15008" y="4758788"/>
            <a:ext cx="439095" cy="2840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0" y="4678496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78827"/>
            <a:ext cx="2133600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/>
              <a:t>February 21, 2019</a:t>
            </a:fld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4778827"/>
            <a:ext cx="359231" cy="273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9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hf hdr="0" ftr="0" dt="0"/>
  <p:txStyles>
    <p:titleStyle>
      <a:lvl1pPr algn="l" defTabSz="913554" rtl="0" eaLnBrk="1" latinLnBrk="0" hangingPunct="1">
        <a:spcBef>
          <a:spcPct val="0"/>
        </a:spcBef>
        <a:buNone/>
        <a:defRPr sz="3597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583" indent="-342583" algn="l" defTabSz="913554" rtl="0" eaLnBrk="1" latinLnBrk="0" hangingPunct="1">
        <a:spcBef>
          <a:spcPct val="20000"/>
        </a:spcBef>
        <a:buFont typeface="Arial" pitchFamily="34" charset="0"/>
        <a:buChar char="•"/>
        <a:defRPr sz="3197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263" indent="-285486" algn="l" defTabSz="913554" rtl="0" eaLnBrk="1" latinLnBrk="0" hangingPunct="1">
        <a:spcBef>
          <a:spcPct val="20000"/>
        </a:spcBef>
        <a:buFont typeface="Arial" pitchFamily="34" charset="0"/>
        <a:buChar char="–"/>
        <a:defRPr sz="27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1943" indent="-228389" algn="l" defTabSz="913554" rtl="0" eaLnBrk="1" latinLnBrk="0" hangingPunct="1">
        <a:spcBef>
          <a:spcPct val="20000"/>
        </a:spcBef>
        <a:buFont typeface="Arial" pitchFamily="34" charset="0"/>
        <a:buChar char="•"/>
        <a:defRPr sz="23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598720" indent="-228389" algn="l" defTabSz="913554" rtl="0" eaLnBrk="1" latinLnBrk="0" hangingPunct="1">
        <a:spcBef>
          <a:spcPct val="20000"/>
        </a:spcBef>
        <a:buFont typeface="AppleSymbols" charset="0"/>
        <a:buChar char="⎼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5497" indent="-228389" algn="l" defTabSz="913554" rtl="0" eaLnBrk="1" latinLnBrk="0" hangingPunct="1">
        <a:spcBef>
          <a:spcPct val="20000"/>
        </a:spcBef>
        <a:buFont typeface="HiraMinProN-W3" charset="-128"/>
        <a:buChar char="・"/>
        <a:defRPr sz="1998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2274" indent="-228389" algn="l" defTabSz="913554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6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0492" y="1433151"/>
            <a:ext cx="8207192" cy="1540709"/>
          </a:xfrm>
        </p:spPr>
        <p:txBody>
          <a:bodyPr anchor="ctr">
            <a:normAutofit/>
          </a:bodyPr>
          <a:lstStyle/>
          <a:p>
            <a:r>
              <a:rPr lang="en-US" sz="3797" dirty="0"/>
              <a:t>Monthly Insights: </a:t>
            </a:r>
          </a:p>
          <a:p>
            <a:r>
              <a:rPr lang="en-US" sz="3797" dirty="0"/>
              <a:t>Disrupters in Healthcare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97" y="3817382"/>
            <a:ext cx="3397554" cy="970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13" y="4204347"/>
            <a:ext cx="717767" cy="366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492" y="1294651"/>
            <a:ext cx="2367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 February 21, 2019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EA4E3D-4487-4540-ABE6-DC7FC9F92753}"/>
              </a:ext>
            </a:extLst>
          </p:cNvPr>
          <p:cNvCxnSpPr/>
          <p:nvPr/>
        </p:nvCxnSpPr>
        <p:spPr>
          <a:xfrm>
            <a:off x="1170710" y="4168409"/>
            <a:ext cx="0" cy="4299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71D75ED-A6A4-4FCF-A4B0-DEF97F8776D4}"/>
              </a:ext>
            </a:extLst>
          </p:cNvPr>
          <p:cNvSpPr/>
          <p:nvPr/>
        </p:nvSpPr>
        <p:spPr>
          <a:xfrm>
            <a:off x="1205344" y="4132118"/>
            <a:ext cx="234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400" dirty="0">
                <a:solidFill>
                  <a:prstClr val="white"/>
                </a:solidFill>
                <a:latin typeface="Georgia" charset="0"/>
              </a:rPr>
              <a:t>Market Insights</a:t>
            </a:r>
            <a:endParaRPr lang="en-US" sz="788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47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144483"/>
            <a:ext cx="8686800" cy="9135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Consumer Unrest = Competitive Opportunity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Image result for taxi driver">
            <a:extLst>
              <a:ext uri="{FF2B5EF4-FFF2-40B4-BE49-F238E27FC236}">
                <a16:creationId xmlns:a16="http://schemas.microsoft.com/office/drawing/2014/main" id="{03260246-8D2E-41C1-8F97-FE6E8F66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17" y="1141541"/>
            <a:ext cx="2551099" cy="158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F21FC6-5715-4312-871A-B8DEA734E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90" y="2919454"/>
            <a:ext cx="2551099" cy="1591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9B596F-345E-4CA7-9384-61A30C4A8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84" y="1147366"/>
            <a:ext cx="2551099" cy="1590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4449B-C444-4B50-A40A-C1E7AF302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017" y="2902982"/>
            <a:ext cx="2529695" cy="16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144483"/>
            <a:ext cx="8686800" cy="9135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Disrupter Players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pic>
        <p:nvPicPr>
          <p:cNvPr id="2050" name="Picture 2" descr="Image result for the avengers">
            <a:extLst>
              <a:ext uri="{FF2B5EF4-FFF2-40B4-BE49-F238E27FC236}">
                <a16:creationId xmlns:a16="http://schemas.microsoft.com/office/drawing/2014/main" id="{5537C9D8-8D53-498A-A6D7-7E22C1F5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79" y="962047"/>
            <a:ext cx="7325841" cy="366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5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D08227-D41E-43B0-9924-0E7254C8DBA6}"/>
              </a:ext>
            </a:extLst>
          </p:cNvPr>
          <p:cNvSpPr txBox="1">
            <a:spLocks/>
          </p:cNvSpPr>
          <p:nvPr/>
        </p:nvSpPr>
        <p:spPr>
          <a:xfrm>
            <a:off x="444500" y="1371601"/>
            <a:ext cx="8230373" cy="3108192"/>
          </a:xfrm>
          <a:prstGeom prst="rect">
            <a:avLst/>
          </a:prstGeom>
        </p:spPr>
        <p:txBody>
          <a:bodyPr/>
          <a:lstStyle>
            <a:lvl1pPr marL="342725" indent="-342725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571" indent="-285604" algn="l" defTabSz="9139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416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599382" indent="-228483" algn="l" defTabSz="913932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6348" indent="-228483" algn="l" defTabSz="913932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3314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81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47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13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3"/>
                </a:solidFill>
              </a:rPr>
              <a:t>“Customer obsession” led path from selling books to…everything</a:t>
            </a:r>
          </a:p>
          <a:p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Who can transform healthcare? Consumers #1 is Amazon</a:t>
            </a:r>
          </a:p>
          <a:p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Entering healthcare: alongside Berkshire Hathaway and JP Morgan they represent nearly 1.2 million covered lives</a:t>
            </a:r>
            <a:endParaRPr lang="en-US" sz="2000" b="1" dirty="0">
              <a:solidFill>
                <a:schemeClr val="accent3"/>
              </a:solidFill>
            </a:endParaRPr>
          </a:p>
          <a:p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Vast majority of consumers trust Amazon – but will it translate?</a:t>
            </a:r>
          </a:p>
        </p:txBody>
      </p:sp>
      <p:pic>
        <p:nvPicPr>
          <p:cNvPr id="3074" name="Picture 2" descr="Image result for amazon logo">
            <a:extLst>
              <a:ext uri="{FF2B5EF4-FFF2-40B4-BE49-F238E27FC236}">
                <a16:creationId xmlns:a16="http://schemas.microsoft.com/office/drawing/2014/main" id="{41774F92-623A-4987-8CA5-D85668CE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0" y="328934"/>
            <a:ext cx="1542605" cy="46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2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Image result for walmart logo">
            <a:extLst>
              <a:ext uri="{FF2B5EF4-FFF2-40B4-BE49-F238E27FC236}">
                <a16:creationId xmlns:a16="http://schemas.microsoft.com/office/drawing/2014/main" id="{63E578BB-BFF7-481C-B35A-5503CE81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0" y="230355"/>
            <a:ext cx="2612571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809006-A5D8-4C65-B7F5-4BBA1A885A4A}"/>
              </a:ext>
            </a:extLst>
          </p:cNvPr>
          <p:cNvSpPr txBox="1">
            <a:spLocks/>
          </p:cNvSpPr>
          <p:nvPr/>
        </p:nvSpPr>
        <p:spPr>
          <a:xfrm>
            <a:off x="439233" y="876021"/>
            <a:ext cx="8230373" cy="3984275"/>
          </a:xfrm>
          <a:prstGeom prst="rect">
            <a:avLst/>
          </a:prstGeom>
        </p:spPr>
        <p:txBody>
          <a:bodyPr/>
          <a:lstStyle>
            <a:lvl1pPr marL="342725" indent="-342725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571" indent="-285604" algn="l" defTabSz="9139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416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599382" indent="-228483" algn="l" defTabSz="913932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6348" indent="-228483" algn="l" defTabSz="913932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3314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81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47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13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3"/>
                </a:solidFill>
              </a:rPr>
              <a:t>Walmart has the largest retail footprint in the US</a:t>
            </a:r>
          </a:p>
          <a:p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Consumers know who Walmart is and where Walmart is</a:t>
            </a:r>
          </a:p>
          <a:p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Flu shot (or other routine care) at Walmart? </a:t>
            </a:r>
            <a:r>
              <a:rPr lang="en-US" sz="2000" b="1" dirty="0">
                <a:solidFill>
                  <a:schemeClr val="accent3"/>
                </a:solidFill>
              </a:rPr>
              <a:t>51% </a:t>
            </a:r>
            <a:r>
              <a:rPr lang="en-US" sz="2000" dirty="0">
                <a:solidFill>
                  <a:schemeClr val="accent3"/>
                </a:solidFill>
              </a:rPr>
              <a:t>would use!</a:t>
            </a:r>
            <a:endParaRPr lang="en-US" sz="2000" b="1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MRI (or other test/imaging service) at Walmart? </a:t>
            </a:r>
            <a:r>
              <a:rPr lang="en-US" sz="2000" b="1" dirty="0">
                <a:solidFill>
                  <a:schemeClr val="accent3"/>
                </a:solidFill>
              </a:rPr>
              <a:t>38% </a:t>
            </a:r>
            <a:r>
              <a:rPr lang="en-US" sz="2000" dirty="0">
                <a:solidFill>
                  <a:schemeClr val="accent3"/>
                </a:solidFill>
              </a:rPr>
              <a:t>would use!</a:t>
            </a:r>
          </a:p>
          <a:p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Reasons for use: convenience and affordability were #1 and #2</a:t>
            </a:r>
          </a:p>
          <a:p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Walmart virtual visit $4 for employees</a:t>
            </a:r>
          </a:p>
        </p:txBody>
      </p:sp>
    </p:spTree>
    <p:extLst>
      <p:ext uri="{BB962C8B-B14F-4D97-AF65-F5344CB8AC3E}">
        <p14:creationId xmlns:p14="http://schemas.microsoft.com/office/powerpoint/2010/main" val="291476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172841" y="-3119269"/>
            <a:ext cx="1514205" cy="9647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Apple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C0393D-04FF-44CB-BB96-F92C406A58D0}"/>
              </a:ext>
            </a:extLst>
          </p:cNvPr>
          <p:cNvSpPr txBox="1">
            <a:spLocks/>
          </p:cNvSpPr>
          <p:nvPr/>
        </p:nvSpPr>
        <p:spPr>
          <a:xfrm>
            <a:off x="439233" y="1007039"/>
            <a:ext cx="8230373" cy="3645421"/>
          </a:xfrm>
          <a:prstGeom prst="rect">
            <a:avLst/>
          </a:prstGeom>
        </p:spPr>
        <p:txBody>
          <a:bodyPr/>
          <a:lstStyle>
            <a:lvl1pPr marL="342725" indent="-342725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571" indent="-285604" algn="l" defTabSz="9139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416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599382" indent="-228483" algn="l" defTabSz="913932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6348" indent="-228483" algn="l" defTabSz="913932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3314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81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47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13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25" marR="0" lvl="0" indent="-342725" algn="l" defTabSz="913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E493A"/>
                </a:solidFill>
                <a:effectLst/>
                <a:uLnTx/>
                <a:uFillTx/>
                <a:latin typeface="Arial" charset="0"/>
                <a:cs typeface="Arial" charset="0"/>
              </a:rPr>
              <a:t>The world’s largest IT company by revenue, strong reputation &amp; customer service</a:t>
            </a:r>
          </a:p>
          <a:p>
            <a:pPr marL="342725" marR="0" lvl="0" indent="-342725" algn="l" defTabSz="913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E493A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725" marR="0" lvl="0" indent="-342725" algn="l" defTabSz="913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E493A"/>
                </a:solidFill>
                <a:effectLst/>
                <a:uLnTx/>
                <a:uFillTx/>
                <a:latin typeface="Arial" charset="0"/>
                <a:cs typeface="Arial" charset="0"/>
              </a:rPr>
              <a:t>Has a history of disruption (iTunes, iPhones</a:t>
            </a:r>
            <a:r>
              <a:rPr lang="en-US" sz="2000" dirty="0">
                <a:solidFill>
                  <a:srgbClr val="CE493A"/>
                </a:solidFill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E493A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725" marR="0" lvl="0" indent="-342725" algn="l" defTabSz="913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E493A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725" marR="0" lvl="0" indent="-342725" algn="l" defTabSz="913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E493A"/>
                </a:solidFill>
                <a:effectLst/>
                <a:uLnTx/>
                <a:uFillTx/>
                <a:latin typeface="Arial" charset="0"/>
                <a:cs typeface="Arial" charset="0"/>
              </a:rPr>
              <a:t>Showing interest in healthcare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E493A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725" marR="0" lvl="0" indent="-342725" algn="l" defTabSz="913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E493A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725" marR="0" lvl="0" indent="-342725" algn="l" defTabSz="913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E493A"/>
                </a:solidFill>
                <a:effectLst/>
                <a:uLnTx/>
                <a:uFillTx/>
                <a:latin typeface="Arial" charset="0"/>
                <a:cs typeface="Arial" charset="0"/>
              </a:rPr>
              <a:t>Tracking health stats through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E493A"/>
                </a:solidFill>
                <a:effectLst/>
                <a:uLnTx/>
                <a:uFillTx/>
                <a:latin typeface="Arial" charset="0"/>
                <a:cs typeface="Arial" charset="0"/>
              </a:rPr>
              <a:t>HealthKit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E493A"/>
                </a:solidFill>
                <a:effectLst/>
                <a:uLnTx/>
                <a:uFillTx/>
                <a:latin typeface="Arial" charset="0"/>
                <a:cs typeface="Arial" charset="0"/>
              </a:rPr>
              <a:t> platform</a:t>
            </a:r>
          </a:p>
          <a:p>
            <a:pPr marL="342725" marR="0" lvl="0" indent="-342725" algn="l" defTabSz="913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E493A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725" marR="0" lvl="0" indent="-342725" algn="l" defTabSz="913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E493A"/>
                </a:solidFill>
                <a:effectLst/>
                <a:uLnTx/>
                <a:uFillTx/>
                <a:latin typeface="Arial" charset="0"/>
                <a:cs typeface="Arial" charset="0"/>
              </a:rPr>
              <a:t>Access medical records with smartphone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3DA5CD2-1B31-49E9-8C50-6E9598E56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0" y="238627"/>
            <a:ext cx="549578" cy="54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3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144483"/>
            <a:ext cx="8686800" cy="9135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Consumer Perception – Disruption Awareness	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42207-50C9-4FF1-8918-13AF75A1C377}"/>
              </a:ext>
            </a:extLst>
          </p:cNvPr>
          <p:cNvSpPr txBox="1"/>
          <p:nvPr/>
        </p:nvSpPr>
        <p:spPr>
          <a:xfrm>
            <a:off x="1364285" y="1037645"/>
            <a:ext cx="6415430" cy="706473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Which of the following companies do you think will enter the healthcare industry in the near future?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93E4ED-634D-4426-8525-670DA72B624C}"/>
              </a:ext>
            </a:extLst>
          </p:cNvPr>
          <p:cNvSpPr/>
          <p:nvPr/>
        </p:nvSpPr>
        <p:spPr>
          <a:xfrm>
            <a:off x="2750221" y="2139491"/>
            <a:ext cx="1569660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10%</a:t>
            </a:r>
          </a:p>
          <a:p>
            <a:pPr algn="ctr"/>
            <a:r>
              <a:rPr lang="en-US" sz="20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Walmart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4D9B70-A2D4-49EF-AB99-23C25DB0E5F4}"/>
              </a:ext>
            </a:extLst>
          </p:cNvPr>
          <p:cNvSpPr/>
          <p:nvPr/>
        </p:nvSpPr>
        <p:spPr>
          <a:xfrm>
            <a:off x="4830742" y="2139491"/>
            <a:ext cx="1184940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4%</a:t>
            </a:r>
          </a:p>
          <a:p>
            <a:pPr algn="ctr"/>
            <a:r>
              <a:rPr lang="en-US" sz="2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Apple</a:t>
            </a:r>
            <a:endParaRPr lang="en-US" sz="2000" b="0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90962A-DB0D-4163-83FD-6DBA91E37CAE}"/>
              </a:ext>
            </a:extLst>
          </p:cNvPr>
          <p:cNvSpPr/>
          <p:nvPr/>
        </p:nvSpPr>
        <p:spPr>
          <a:xfrm>
            <a:off x="843582" y="2139491"/>
            <a:ext cx="1569660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24%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Amazon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528109-D605-437A-922E-38877D0BFE85}"/>
              </a:ext>
            </a:extLst>
          </p:cNvPr>
          <p:cNvSpPr/>
          <p:nvPr/>
        </p:nvSpPr>
        <p:spPr>
          <a:xfrm>
            <a:off x="6506614" y="2142889"/>
            <a:ext cx="1569660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39%</a:t>
            </a:r>
          </a:p>
          <a:p>
            <a:pPr algn="ctr"/>
            <a:r>
              <a:rPr lang="en-US" sz="20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2065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144483"/>
            <a:ext cx="8686800" cy="9135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Consumer Perception – Predicted Utilization	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42207-50C9-4FF1-8918-13AF75A1C377}"/>
              </a:ext>
            </a:extLst>
          </p:cNvPr>
          <p:cNvSpPr txBox="1"/>
          <p:nvPr/>
        </p:nvSpPr>
        <p:spPr>
          <a:xfrm>
            <a:off x="1364285" y="1037645"/>
            <a:ext cx="6415430" cy="706473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 fontScale="92500" lnSpcReduction="10000"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How likely would you be to utilize providers that were not traditionally involved in healthcare (e.g., Walmart, Amazon, Apple, Berkshire Hathaway)?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93E4ED-634D-4426-8525-670DA72B624C}"/>
              </a:ext>
            </a:extLst>
          </p:cNvPr>
          <p:cNvSpPr/>
          <p:nvPr/>
        </p:nvSpPr>
        <p:spPr>
          <a:xfrm>
            <a:off x="3527229" y="2162741"/>
            <a:ext cx="2089542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</a:t>
            </a:r>
            <a:r>
              <a:rPr lang="en-US" sz="72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  <a:p>
            <a:pPr algn="ctr"/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Neutral</a:t>
            </a:r>
            <a:endParaRPr lang="en-US" sz="3200" b="0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4D9B70-A2D4-49EF-AB99-23C25DB0E5F4}"/>
              </a:ext>
            </a:extLst>
          </p:cNvPr>
          <p:cNvSpPr/>
          <p:nvPr/>
        </p:nvSpPr>
        <p:spPr>
          <a:xfrm>
            <a:off x="6075440" y="2156485"/>
            <a:ext cx="2060021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44%</a:t>
            </a:r>
          </a:p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Unlikely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90962A-DB0D-4163-83FD-6DBA91E37CAE}"/>
              </a:ext>
            </a:extLst>
          </p:cNvPr>
          <p:cNvSpPr/>
          <p:nvPr/>
        </p:nvSpPr>
        <p:spPr>
          <a:xfrm>
            <a:off x="1042565" y="2156484"/>
            <a:ext cx="2025995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24%</a:t>
            </a:r>
          </a:p>
          <a:p>
            <a:pPr algn="ctr"/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Likely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34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144483"/>
            <a:ext cx="8686800" cy="9135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Consumer Perception – Predicted Utilization	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42207-50C9-4FF1-8918-13AF75A1C377}"/>
              </a:ext>
            </a:extLst>
          </p:cNvPr>
          <p:cNvSpPr txBox="1"/>
          <p:nvPr/>
        </p:nvSpPr>
        <p:spPr>
          <a:xfrm>
            <a:off x="1573458" y="955825"/>
            <a:ext cx="6415430" cy="706473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 fontScale="92500" lnSpcReduction="10000"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Which services would you consider using through a healthcare provider that was not traditionally involved in healthcare?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1E230-B078-4FD5-A5A0-3270E582D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109" y="1666793"/>
            <a:ext cx="5069433" cy="29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01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144483"/>
            <a:ext cx="8686800" cy="9135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Consumer Perception – Impact on Healthcare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42207-50C9-4FF1-8918-13AF75A1C377}"/>
              </a:ext>
            </a:extLst>
          </p:cNvPr>
          <p:cNvSpPr txBox="1"/>
          <p:nvPr/>
        </p:nvSpPr>
        <p:spPr>
          <a:xfrm>
            <a:off x="716889" y="1048589"/>
            <a:ext cx="7520025" cy="770561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Autofit/>
          </a:bodyPr>
          <a:lstStyle/>
          <a:p>
            <a:r>
              <a:rPr lang="en-US" sz="1700" i="1" dirty="0">
                <a:solidFill>
                  <a:schemeClr val="bg1">
                    <a:lumMod val="50000"/>
                  </a:schemeClr>
                </a:solidFill>
              </a:rPr>
              <a:t>If companies that were not traditionally involved in healthcare began providing healthcare services, how do you think the following aspects of the healthcare industry would change?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26ADB-D934-4D78-8642-E15AE81C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52" y="2140853"/>
            <a:ext cx="80391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7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144483"/>
            <a:ext cx="8686800" cy="9135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Consumer Perception – Cost Factor for Coverage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42207-50C9-4FF1-8918-13AF75A1C377}"/>
              </a:ext>
            </a:extLst>
          </p:cNvPr>
          <p:cNvSpPr txBox="1"/>
          <p:nvPr/>
        </p:nvSpPr>
        <p:spPr>
          <a:xfrm>
            <a:off x="716889" y="1002186"/>
            <a:ext cx="7483449" cy="543788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Autofit/>
          </a:bodyPr>
          <a:lstStyle/>
          <a:p>
            <a:r>
              <a:rPr lang="en-US" sz="1700" i="1" dirty="0">
                <a:solidFill>
                  <a:schemeClr val="bg1">
                    <a:lumMod val="50000"/>
                  </a:schemeClr>
                </a:solidFill>
              </a:rPr>
              <a:t>If costs </a:t>
            </a:r>
            <a:r>
              <a:rPr lang="en-US" sz="1700" b="1" i="1" u="sng" dirty="0">
                <a:solidFill>
                  <a:schemeClr val="bg1">
                    <a:lumMod val="50000"/>
                  </a:schemeClr>
                </a:solidFill>
              </a:rPr>
              <a:t>stayed the same</a:t>
            </a:r>
            <a:r>
              <a:rPr lang="en-US" sz="1700" i="1" dirty="0">
                <a:solidFill>
                  <a:schemeClr val="bg1">
                    <a:lumMod val="50000"/>
                  </a:schemeClr>
                </a:solidFill>
              </a:rPr>
              <a:t>, would you switch to non-traditional healthcare coverage?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DD80A5-A848-4CD6-BDF3-FF0EFD5B03AF}"/>
              </a:ext>
            </a:extLst>
          </p:cNvPr>
          <p:cNvSpPr/>
          <p:nvPr/>
        </p:nvSpPr>
        <p:spPr>
          <a:xfrm>
            <a:off x="3527229" y="2088598"/>
            <a:ext cx="20895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24%</a:t>
            </a:r>
          </a:p>
          <a:p>
            <a:pPr algn="ctr"/>
            <a:r>
              <a:rPr lang="en-US" sz="24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Don’t Know</a:t>
            </a:r>
            <a:endParaRPr lang="en-US" sz="2400" b="0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049A1E-2DCF-4BA9-922F-14D4C00339B1}"/>
              </a:ext>
            </a:extLst>
          </p:cNvPr>
          <p:cNvSpPr/>
          <p:nvPr/>
        </p:nvSpPr>
        <p:spPr>
          <a:xfrm>
            <a:off x="6075440" y="2082342"/>
            <a:ext cx="20600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Would Switch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F279DA-7DD9-4CEE-AFD0-FD32508CD486}"/>
              </a:ext>
            </a:extLst>
          </p:cNvPr>
          <p:cNvSpPr/>
          <p:nvPr/>
        </p:nvSpPr>
        <p:spPr>
          <a:xfrm>
            <a:off x="833915" y="2082341"/>
            <a:ext cx="223464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65</a:t>
            </a:r>
            <a:r>
              <a:rPr lang="en-US" sz="7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  <a:p>
            <a:pPr algn="ctr"/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Would Keep Current Coverage</a:t>
            </a:r>
            <a:endParaRPr lang="en-US" sz="20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99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54637A5F-2DAE-B642-9933-0C0B9D2C0F12}" type="slidenum">
              <a:rPr lang="en-US">
                <a:solidFill>
                  <a:srgbClr val="75787B">
                    <a:tint val="75000"/>
                  </a:srgbClr>
                </a:solidFill>
              </a:rPr>
              <a:pPr defTabSz="685800"/>
              <a:t>2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183" y="117628"/>
            <a:ext cx="8853714" cy="56867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Meet the Market Insights Team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861" y="2212917"/>
            <a:ext cx="1259675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75787B"/>
                </a:solidFill>
                <a:latin typeface="Arial" panose="020B0604020202020204"/>
              </a:rPr>
              <a:t>Allison Thomas</a:t>
            </a:r>
          </a:p>
          <a:p>
            <a:pPr algn="ctr" defTabSz="685800"/>
            <a:r>
              <a:rPr lang="en-US" sz="675" i="1" dirty="0">
                <a:solidFill>
                  <a:srgbClr val="75787B"/>
                </a:solidFill>
                <a:latin typeface="Arial" panose="020B0604020202020204"/>
              </a:rPr>
              <a:t>Director, Customer Success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7193" y="2212919"/>
            <a:ext cx="980184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75787B"/>
                </a:solidFill>
                <a:latin typeface="Arial" panose="020B0604020202020204"/>
              </a:rPr>
              <a:t>Michelle Ostia, </a:t>
            </a:r>
            <a:r>
              <a:rPr lang="en-US" sz="675" i="1" dirty="0">
                <a:solidFill>
                  <a:srgbClr val="75787B"/>
                </a:solidFill>
                <a:latin typeface="Arial" panose="020B0604020202020204"/>
              </a:rPr>
              <a:t>Customer Success Manager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69627" y="2206395"/>
            <a:ext cx="118069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75787B"/>
                </a:solidFill>
                <a:latin typeface="Arial" panose="020B0604020202020204"/>
              </a:rPr>
              <a:t>Ryan Donohue, </a:t>
            </a:r>
          </a:p>
          <a:p>
            <a:pPr algn="ctr" defTabSz="685800"/>
            <a:r>
              <a:rPr lang="en-US" sz="675" i="1" dirty="0">
                <a:solidFill>
                  <a:srgbClr val="75787B"/>
                </a:solidFill>
                <a:latin typeface="Arial" panose="020B0604020202020204"/>
              </a:rPr>
              <a:t>Corporate Director of Program Development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0209" y="2212917"/>
            <a:ext cx="1077341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75787B"/>
                </a:solidFill>
                <a:latin typeface="Arial" panose="020B0604020202020204"/>
              </a:rPr>
              <a:t>Marty Hager, </a:t>
            </a:r>
            <a:r>
              <a:rPr lang="en-US" sz="675" i="1" dirty="0">
                <a:solidFill>
                  <a:srgbClr val="75787B"/>
                </a:solidFill>
                <a:latin typeface="Arial" panose="020B0604020202020204"/>
              </a:rPr>
              <a:t>Customer Success Manager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43015" y="3863420"/>
            <a:ext cx="977669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75787B"/>
                </a:solidFill>
                <a:latin typeface="Arial" panose="020B0604020202020204"/>
              </a:rPr>
              <a:t>John Palmer, </a:t>
            </a:r>
            <a:r>
              <a:rPr lang="en-US" sz="675" i="1" dirty="0">
                <a:solidFill>
                  <a:srgbClr val="75787B"/>
                </a:solidFill>
                <a:latin typeface="Arial" panose="020B0604020202020204"/>
              </a:rPr>
              <a:t>Strategic Analyst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944" y="3863421"/>
            <a:ext cx="1076551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800" dirty="0">
                <a:solidFill>
                  <a:srgbClr val="75787B"/>
                </a:solidFill>
                <a:latin typeface="Arial" panose="020B0604020202020204"/>
              </a:rPr>
              <a:t>Shannon McCann, </a:t>
            </a:r>
            <a:r>
              <a:rPr lang="en-US" sz="675" i="1" dirty="0">
                <a:solidFill>
                  <a:srgbClr val="75787B"/>
                </a:solidFill>
                <a:latin typeface="Arial" panose="020B0604020202020204"/>
              </a:rPr>
              <a:t>Customer Success Associate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10856" y="3858280"/>
            <a:ext cx="1006477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800" dirty="0">
                <a:solidFill>
                  <a:srgbClr val="75787B"/>
                </a:solidFill>
                <a:latin typeface="Arial" panose="020B0604020202020204"/>
              </a:rPr>
              <a:t>Jo McElwain, </a:t>
            </a:r>
            <a:r>
              <a:rPr lang="en-US" sz="675" i="1" dirty="0">
                <a:solidFill>
                  <a:srgbClr val="75787B"/>
                </a:solidFill>
                <a:latin typeface="Arial" panose="020B0604020202020204"/>
              </a:rPr>
              <a:t>Customer Success Manager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73" y="2975271"/>
            <a:ext cx="875212" cy="872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499" y="2968873"/>
            <a:ext cx="874279" cy="8791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99678" y="3849418"/>
            <a:ext cx="1109011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75787B"/>
                </a:solidFill>
                <a:latin typeface="Arial" panose="020B0604020202020204"/>
              </a:rPr>
              <a:t>Zach Zobel, </a:t>
            </a:r>
          </a:p>
          <a:p>
            <a:pPr algn="ctr" defTabSz="685800"/>
            <a:r>
              <a:rPr lang="en-US" sz="675" i="1" dirty="0">
                <a:solidFill>
                  <a:srgbClr val="75787B"/>
                </a:solidFill>
                <a:latin typeface="Arial" panose="020B0604020202020204"/>
              </a:rPr>
              <a:t>Product Manager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5616" y="2212919"/>
            <a:ext cx="109259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75787B"/>
                </a:solidFill>
                <a:latin typeface="Arial" panose="020B0604020202020204"/>
              </a:rPr>
              <a:t>Alison Mumaugh, </a:t>
            </a:r>
          </a:p>
          <a:p>
            <a:pPr algn="ctr" defTabSz="685800"/>
            <a:r>
              <a:rPr lang="en-US" sz="675" i="1" dirty="0">
                <a:solidFill>
                  <a:srgbClr val="75787B"/>
                </a:solidFill>
                <a:latin typeface="Arial" panose="020B0604020202020204"/>
              </a:rPr>
              <a:t>Customer Success Manager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04" y="1252329"/>
            <a:ext cx="909701" cy="94252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34979" y="2206395"/>
            <a:ext cx="109259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75787B"/>
                </a:solidFill>
                <a:latin typeface="Arial" panose="020B0604020202020204"/>
              </a:rPr>
              <a:t>Ryan Hatt, </a:t>
            </a:r>
          </a:p>
          <a:p>
            <a:pPr algn="ctr" defTabSz="685800"/>
            <a:r>
              <a:rPr lang="en-US" sz="675" i="1" dirty="0">
                <a:solidFill>
                  <a:srgbClr val="75787B"/>
                </a:solidFill>
                <a:latin typeface="Arial" panose="020B0604020202020204"/>
              </a:rPr>
              <a:t>Customer Success Manager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33297" y="3867401"/>
            <a:ext cx="103447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75787B"/>
                </a:solidFill>
                <a:latin typeface="Arial" panose="020B0604020202020204"/>
              </a:rPr>
              <a:t>Sara Nelson, </a:t>
            </a:r>
            <a:r>
              <a:rPr lang="en-US" sz="675" i="1" dirty="0">
                <a:solidFill>
                  <a:srgbClr val="75787B"/>
                </a:solidFill>
                <a:latin typeface="Arial" panose="020B0604020202020204"/>
              </a:rPr>
              <a:t>Customer Success Manager</a:t>
            </a:r>
          </a:p>
        </p:txBody>
      </p:sp>
      <p:pic>
        <p:nvPicPr>
          <p:cNvPr id="1026" name="Picture 2" descr="https://inside.nationalresearch.com/wp-content/uploads/2018/10/michelle-ostia-150x150.jpeg">
            <a:extLst>
              <a:ext uri="{FF2B5EF4-FFF2-40B4-BE49-F238E27FC236}">
                <a16:creationId xmlns:a16="http://schemas.microsoft.com/office/drawing/2014/main" id="{3A671F48-D112-405F-8940-3F2A2F69E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18" y="1252330"/>
            <a:ext cx="937103" cy="9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70BAD7-F082-4078-8C7F-338A72E55A6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7967" y="1262962"/>
            <a:ext cx="931336" cy="92647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CD4B76-09CD-49A9-BC29-92087F2B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152" y="1250077"/>
            <a:ext cx="626768" cy="94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3DA6BD4-2A2D-45C7-B5AE-C882661C78ED}"/>
              </a:ext>
            </a:extLst>
          </p:cNvPr>
          <p:cNvSpPr txBox="1"/>
          <p:nvPr/>
        </p:nvSpPr>
        <p:spPr>
          <a:xfrm>
            <a:off x="6350880" y="3867401"/>
            <a:ext cx="103447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75787B"/>
                </a:solidFill>
                <a:latin typeface="Arial" panose="020B0604020202020204"/>
              </a:rPr>
              <a:t>Jillian Fast, </a:t>
            </a:r>
            <a:r>
              <a:rPr lang="en-US" sz="675" i="1" dirty="0">
                <a:solidFill>
                  <a:srgbClr val="75787B"/>
                </a:solidFill>
                <a:latin typeface="Arial" panose="020B0604020202020204"/>
              </a:rPr>
              <a:t>Customer Success Associate</a:t>
            </a:r>
          </a:p>
        </p:txBody>
      </p:sp>
      <p:pic>
        <p:nvPicPr>
          <p:cNvPr id="1030" name="Picture 6" descr="https://inside.nationalresearch.com/wp-content/uploads/2018/10/jillian-fast-150x150.jpeg">
            <a:extLst>
              <a:ext uri="{FF2B5EF4-FFF2-40B4-BE49-F238E27FC236}">
                <a16:creationId xmlns:a16="http://schemas.microsoft.com/office/drawing/2014/main" id="{D4E3B543-6848-4854-A0AC-A7735DF65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83" y="2970333"/>
            <a:ext cx="937103" cy="9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71558C-CEA8-48A3-876D-64D424AD9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1246" y="2990091"/>
            <a:ext cx="738459" cy="836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E6D678-A8EC-44E3-B4CD-23E0223196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1374" y="1252329"/>
            <a:ext cx="839803" cy="973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B88084-FA9B-49C4-9357-7EB647B38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982" y="2986124"/>
            <a:ext cx="738459" cy="8961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ABEFCF4-78FE-4B07-B92E-976F14ABF5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4004" y="2986125"/>
            <a:ext cx="738459" cy="861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480915-FF60-4749-9433-76AD2491DF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31360" y="1232648"/>
            <a:ext cx="725054" cy="9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19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144483"/>
            <a:ext cx="8686800" cy="9135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Consumer Perception – Cost Factor for Primary Care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42207-50C9-4FF1-8918-13AF75A1C377}"/>
              </a:ext>
            </a:extLst>
          </p:cNvPr>
          <p:cNvSpPr txBox="1"/>
          <p:nvPr/>
        </p:nvSpPr>
        <p:spPr>
          <a:xfrm>
            <a:off x="716889" y="1232050"/>
            <a:ext cx="7520025" cy="313924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Autofit/>
          </a:bodyPr>
          <a:lstStyle/>
          <a:p>
            <a:r>
              <a:rPr lang="en-US" sz="1700" i="1" dirty="0">
                <a:solidFill>
                  <a:schemeClr val="bg1">
                    <a:lumMod val="50000"/>
                  </a:schemeClr>
                </a:solidFill>
              </a:rPr>
              <a:t>If you had to choose between keeping your doctor or keeping down costs, which would you choose?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04A1B-26FD-4D66-AEF4-47F0A088D929}"/>
              </a:ext>
            </a:extLst>
          </p:cNvPr>
          <p:cNvSpPr/>
          <p:nvPr/>
        </p:nvSpPr>
        <p:spPr>
          <a:xfrm>
            <a:off x="3414589" y="1981564"/>
            <a:ext cx="22796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</a:t>
            </a:r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Would Switch to Save Money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62E669-2D1D-407E-A919-5B3C0DAE37CB}"/>
              </a:ext>
            </a:extLst>
          </p:cNvPr>
          <p:cNvSpPr/>
          <p:nvPr/>
        </p:nvSpPr>
        <p:spPr>
          <a:xfrm>
            <a:off x="6296540" y="1990119"/>
            <a:ext cx="22183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20%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Don’t Know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E510BB-3625-4A2A-B6E7-95569CCBA3EC}"/>
              </a:ext>
            </a:extLst>
          </p:cNvPr>
          <p:cNvSpPr/>
          <p:nvPr/>
        </p:nvSpPr>
        <p:spPr>
          <a:xfrm>
            <a:off x="629089" y="1990119"/>
            <a:ext cx="223464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45%</a:t>
            </a:r>
          </a:p>
          <a:p>
            <a:pPr algn="ctr"/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Would Keep Current Doctor</a:t>
            </a:r>
            <a:endParaRPr lang="en-US" sz="20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663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144483"/>
            <a:ext cx="8686800" cy="9135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Consumer Perception – Trust Level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42207-50C9-4FF1-8918-13AF75A1C377}"/>
              </a:ext>
            </a:extLst>
          </p:cNvPr>
          <p:cNvSpPr txBox="1"/>
          <p:nvPr/>
        </p:nvSpPr>
        <p:spPr>
          <a:xfrm>
            <a:off x="716889" y="1002185"/>
            <a:ext cx="7520025" cy="543789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Autofit/>
          </a:bodyPr>
          <a:lstStyle/>
          <a:p>
            <a:r>
              <a:rPr lang="en-US" sz="1700" i="1" dirty="0">
                <a:solidFill>
                  <a:schemeClr val="bg1">
                    <a:lumMod val="50000"/>
                  </a:schemeClr>
                </a:solidFill>
              </a:rPr>
              <a:t>To what extent would you trust the following companies in providing healthcare services to you or your family?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4E94A7-60FC-4C2B-AF98-EBF72DEF8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28" y="1756450"/>
            <a:ext cx="7088543" cy="27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6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144483"/>
            <a:ext cx="8686800" cy="9135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Consumer view of Amazon Triad’s chances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11201A-8D3A-4290-B6E1-0809490B64E4}"/>
              </a:ext>
            </a:extLst>
          </p:cNvPr>
          <p:cNvGrpSpPr/>
          <p:nvPr/>
        </p:nvGrpSpPr>
        <p:grpSpPr>
          <a:xfrm>
            <a:off x="898288" y="1962582"/>
            <a:ext cx="2743200" cy="2142530"/>
            <a:chOff x="1295400" y="1886634"/>
            <a:chExt cx="2743200" cy="21425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7D8AA-3D31-42B4-9B98-F3AAA5C841B8}"/>
                </a:ext>
              </a:extLst>
            </p:cNvPr>
            <p:cNvSpPr txBox="1"/>
            <p:nvPr/>
          </p:nvSpPr>
          <p:spPr bwMode="auto">
            <a:xfrm>
              <a:off x="1371600" y="3659832"/>
              <a:ext cx="2667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Very confident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78FFD9-17C3-4A95-B323-A90C126CD111}"/>
                </a:ext>
              </a:extLst>
            </p:cNvPr>
            <p:cNvSpPr txBox="1"/>
            <p:nvPr/>
          </p:nvSpPr>
          <p:spPr bwMode="auto">
            <a:xfrm>
              <a:off x="1295400" y="1886634"/>
              <a:ext cx="2667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000" dirty="0">
                  <a:solidFill>
                    <a:srgbClr val="00B050"/>
                  </a:solidFill>
                </a:rPr>
                <a:t>13%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5F737C-5A44-4D9A-949E-7CB5F3D85A0B}"/>
              </a:ext>
            </a:extLst>
          </p:cNvPr>
          <p:cNvGrpSpPr/>
          <p:nvPr/>
        </p:nvGrpSpPr>
        <p:grpSpPr>
          <a:xfrm>
            <a:off x="3467100" y="1965071"/>
            <a:ext cx="2743200" cy="2140041"/>
            <a:chOff x="4762500" y="1889122"/>
            <a:chExt cx="2743200" cy="214004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2062BE-C2E4-488D-AF63-7EB254345376}"/>
                </a:ext>
              </a:extLst>
            </p:cNvPr>
            <p:cNvSpPr txBox="1"/>
            <p:nvPr/>
          </p:nvSpPr>
          <p:spPr bwMode="auto">
            <a:xfrm>
              <a:off x="4838700" y="3659831"/>
              <a:ext cx="2667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Somewhat confident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FA680D-CF55-4904-99D9-523BB8BE9AE8}"/>
                </a:ext>
              </a:extLst>
            </p:cNvPr>
            <p:cNvSpPr txBox="1"/>
            <p:nvPr/>
          </p:nvSpPr>
          <p:spPr bwMode="auto">
            <a:xfrm>
              <a:off x="4762500" y="1889122"/>
              <a:ext cx="2667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000" dirty="0">
                  <a:solidFill>
                    <a:srgbClr val="FFC000"/>
                  </a:solidFill>
                </a:rPr>
                <a:t>32%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20C4F5-E5FA-4DCE-9E4D-9AFF84B662C0}"/>
              </a:ext>
            </a:extLst>
          </p:cNvPr>
          <p:cNvGrpSpPr/>
          <p:nvPr/>
        </p:nvGrpSpPr>
        <p:grpSpPr>
          <a:xfrm>
            <a:off x="6134100" y="1940137"/>
            <a:ext cx="2743200" cy="2141399"/>
            <a:chOff x="8229600" y="1889122"/>
            <a:chExt cx="2743200" cy="21413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C5E56B-CD5D-4D3F-819A-2341369FCDE1}"/>
                </a:ext>
              </a:extLst>
            </p:cNvPr>
            <p:cNvSpPr txBox="1"/>
            <p:nvPr/>
          </p:nvSpPr>
          <p:spPr bwMode="auto">
            <a:xfrm>
              <a:off x="8305800" y="3661189"/>
              <a:ext cx="2667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confident at all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38B4EF-F7B4-4BA6-827B-E7659A2B0627}"/>
                </a:ext>
              </a:extLst>
            </p:cNvPr>
            <p:cNvSpPr txBox="1"/>
            <p:nvPr/>
          </p:nvSpPr>
          <p:spPr bwMode="auto">
            <a:xfrm>
              <a:off x="8229600" y="1889122"/>
              <a:ext cx="2667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000" dirty="0">
                  <a:solidFill>
                    <a:srgbClr val="FF0000"/>
                  </a:solidFill>
                </a:rPr>
                <a:t>39%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415E569-AE61-46BA-8B07-3BACCEC5B39F}"/>
              </a:ext>
            </a:extLst>
          </p:cNvPr>
          <p:cNvSpPr txBox="1"/>
          <p:nvPr/>
        </p:nvSpPr>
        <p:spPr bwMode="auto">
          <a:xfrm>
            <a:off x="355683" y="4768031"/>
            <a:ext cx="84454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accent6"/>
                </a:solidFill>
              </a:rPr>
              <a:t>Source: NRC Health’s Market Insights consumer survey, nationwide, November-December 2018, n size = 44,159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C0D7A78-A850-45EA-8B57-B2F1810D4E01}"/>
              </a:ext>
            </a:extLst>
          </p:cNvPr>
          <p:cNvSpPr txBox="1">
            <a:spLocks/>
          </p:cNvSpPr>
          <p:nvPr/>
        </p:nvSpPr>
        <p:spPr bwMode="auto">
          <a:xfrm>
            <a:off x="971550" y="1240749"/>
            <a:ext cx="7312025" cy="77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rebuchet MS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rebuchet MS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rebuchet MS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rebuchet MS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Trebuchet MS" pitchFamily="-10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Trebuchet MS" pitchFamily="-10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Trebuchet MS" pitchFamily="-10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bg1"/>
                </a:solidFill>
                <a:latin typeface="Trebuchet MS" pitchFamily="-105" charset="0"/>
              </a:defRPr>
            </a:lvl9pPr>
          </a:lstStyle>
          <a:p>
            <a:r>
              <a:rPr lang="en-US" sz="2400" i="1" kern="0" dirty="0">
                <a:solidFill>
                  <a:schemeClr val="accent3"/>
                </a:solidFill>
              </a:rPr>
              <a:t>Will the Amazon triad lower cost and improve care?</a:t>
            </a:r>
          </a:p>
        </p:txBody>
      </p:sp>
    </p:spTree>
    <p:extLst>
      <p:ext uri="{BB962C8B-B14F-4D97-AF65-F5344CB8AC3E}">
        <p14:creationId xmlns:p14="http://schemas.microsoft.com/office/powerpoint/2010/main" val="261615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144483"/>
            <a:ext cx="8686800" cy="9135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Is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local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healthcare moving in the right direction?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11201A-8D3A-4290-B6E1-0809490B64E4}"/>
              </a:ext>
            </a:extLst>
          </p:cNvPr>
          <p:cNvGrpSpPr/>
          <p:nvPr/>
        </p:nvGrpSpPr>
        <p:grpSpPr>
          <a:xfrm>
            <a:off x="898288" y="1370914"/>
            <a:ext cx="2743200" cy="2558030"/>
            <a:chOff x="1295400" y="1886634"/>
            <a:chExt cx="2743200" cy="25580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7D8AA-3D31-42B4-9B98-F3AAA5C841B8}"/>
                </a:ext>
              </a:extLst>
            </p:cNvPr>
            <p:cNvSpPr txBox="1"/>
            <p:nvPr/>
          </p:nvSpPr>
          <p:spPr bwMode="auto">
            <a:xfrm>
              <a:off x="1371600" y="3244335"/>
              <a:ext cx="2667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Moving in the right direction</a:t>
              </a:r>
            </a:p>
            <a:p>
              <a:endParaRPr lang="en-US" dirty="0">
                <a:solidFill>
                  <a:srgbClr val="00B050"/>
                </a:solidFill>
              </a:endParaRPr>
            </a:p>
            <a:p>
              <a:r>
                <a:rPr lang="en-US" dirty="0">
                  <a:solidFill>
                    <a:srgbClr val="00B050"/>
                  </a:solidFill>
                </a:rPr>
                <a:t>(National: 37%)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78FFD9-17C3-4A95-B323-A90C126CD111}"/>
                </a:ext>
              </a:extLst>
            </p:cNvPr>
            <p:cNvSpPr txBox="1"/>
            <p:nvPr/>
          </p:nvSpPr>
          <p:spPr bwMode="auto">
            <a:xfrm>
              <a:off x="1295400" y="1886634"/>
              <a:ext cx="2667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000" dirty="0">
                  <a:solidFill>
                    <a:srgbClr val="00B050"/>
                  </a:solidFill>
                </a:rPr>
                <a:t>49%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5F737C-5A44-4D9A-949E-7CB5F3D85A0B}"/>
              </a:ext>
            </a:extLst>
          </p:cNvPr>
          <p:cNvGrpSpPr/>
          <p:nvPr/>
        </p:nvGrpSpPr>
        <p:grpSpPr>
          <a:xfrm>
            <a:off x="3467100" y="1373403"/>
            <a:ext cx="2743200" cy="2555541"/>
            <a:chOff x="4762500" y="1889122"/>
            <a:chExt cx="2743200" cy="255554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2062BE-C2E4-488D-AF63-7EB254345376}"/>
                </a:ext>
              </a:extLst>
            </p:cNvPr>
            <p:cNvSpPr txBox="1"/>
            <p:nvPr/>
          </p:nvSpPr>
          <p:spPr bwMode="auto">
            <a:xfrm>
              <a:off x="4838700" y="3244334"/>
              <a:ext cx="2667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moving in the right direction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  <a:p>
              <a:r>
                <a:rPr lang="en-US" dirty="0">
                  <a:solidFill>
                    <a:srgbClr val="FF0000"/>
                  </a:solidFill>
                </a:rPr>
                <a:t>(National: 32%)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FA680D-CF55-4904-99D9-523BB8BE9AE8}"/>
                </a:ext>
              </a:extLst>
            </p:cNvPr>
            <p:cNvSpPr txBox="1"/>
            <p:nvPr/>
          </p:nvSpPr>
          <p:spPr bwMode="auto">
            <a:xfrm>
              <a:off x="4762500" y="1889122"/>
              <a:ext cx="2667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000" dirty="0">
                  <a:solidFill>
                    <a:srgbClr val="FF0000"/>
                  </a:solidFill>
                </a:rPr>
                <a:t>22%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20C4F5-E5FA-4DCE-9E4D-9AFF84B662C0}"/>
              </a:ext>
            </a:extLst>
          </p:cNvPr>
          <p:cNvGrpSpPr/>
          <p:nvPr/>
        </p:nvGrpSpPr>
        <p:grpSpPr>
          <a:xfrm>
            <a:off x="6134100" y="1348469"/>
            <a:ext cx="2743200" cy="2556899"/>
            <a:chOff x="8229600" y="1889122"/>
            <a:chExt cx="2743200" cy="25568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C5E56B-CD5D-4D3F-819A-2341369FCDE1}"/>
                </a:ext>
              </a:extLst>
            </p:cNvPr>
            <p:cNvSpPr txBox="1"/>
            <p:nvPr/>
          </p:nvSpPr>
          <p:spPr bwMode="auto">
            <a:xfrm>
              <a:off x="8305800" y="3245692"/>
              <a:ext cx="2667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Don’t know/</a:t>
              </a:r>
            </a:p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Not sure</a:t>
              </a:r>
            </a:p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(National: 31%)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38B4EF-F7B4-4BA6-827B-E7659A2B0627}"/>
                </a:ext>
              </a:extLst>
            </p:cNvPr>
            <p:cNvSpPr txBox="1"/>
            <p:nvPr/>
          </p:nvSpPr>
          <p:spPr bwMode="auto">
            <a:xfrm>
              <a:off x="8229600" y="1889122"/>
              <a:ext cx="2667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000" dirty="0">
                  <a:solidFill>
                    <a:schemeClr val="bg1">
                      <a:lumMod val="50000"/>
                    </a:schemeClr>
                  </a:solidFill>
                </a:rPr>
                <a:t>29%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415E569-AE61-46BA-8B07-3BACCEC5B39F}"/>
              </a:ext>
            </a:extLst>
          </p:cNvPr>
          <p:cNvSpPr txBox="1"/>
          <p:nvPr/>
        </p:nvSpPr>
        <p:spPr bwMode="auto">
          <a:xfrm>
            <a:off x="355683" y="4768031"/>
            <a:ext cx="84454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accent6"/>
                </a:solidFill>
              </a:rPr>
              <a:t>Source: NRC Health’s Market Insights consumer survey, nationwide, November-December 2018, n size = 44,159</a:t>
            </a:r>
          </a:p>
        </p:txBody>
      </p:sp>
    </p:spTree>
    <p:extLst>
      <p:ext uri="{BB962C8B-B14F-4D97-AF65-F5344CB8AC3E}">
        <p14:creationId xmlns:p14="http://schemas.microsoft.com/office/powerpoint/2010/main" val="33337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E9B337-0F6F-4FD9-9142-DB98EC71BA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938F12-F8FF-48B3-8175-A0EC6C2395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802E8C-3C12-4B9F-A83B-900591D87316}"/>
              </a:ext>
            </a:extLst>
          </p:cNvPr>
          <p:cNvSpPr txBox="1">
            <a:spLocks/>
          </p:cNvSpPr>
          <p:nvPr/>
        </p:nvSpPr>
        <p:spPr>
          <a:xfrm>
            <a:off x="439233" y="1348469"/>
            <a:ext cx="8230373" cy="3108192"/>
          </a:xfrm>
          <a:prstGeom prst="rect">
            <a:avLst/>
          </a:prstGeom>
        </p:spPr>
        <p:txBody>
          <a:bodyPr/>
          <a:lstStyle>
            <a:lvl1pPr marL="342725" indent="-342725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571" indent="-285604" algn="l" defTabSz="9139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416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599382" indent="-228483" algn="l" defTabSz="913932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6348" indent="-228483" algn="l" defTabSz="913932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3314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81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47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13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>
                <a:solidFill>
                  <a:srgbClr val="CE493A"/>
                </a:solidFill>
              </a:rPr>
              <a:t>Consumers will be the judge on disrupters</a:t>
            </a:r>
          </a:p>
          <a:p>
            <a:pPr lvl="0"/>
            <a:r>
              <a:rPr lang="en-US" sz="2000" dirty="0">
                <a:solidFill>
                  <a:srgbClr val="CE493A"/>
                </a:solidFill>
              </a:rPr>
              <a:t>It will take some time for disrupters to truly enter the market</a:t>
            </a:r>
          </a:p>
          <a:p>
            <a:pPr marL="0" lvl="0" indent="0">
              <a:buNone/>
            </a:pPr>
            <a:endParaRPr lang="en-US" sz="2000" dirty="0">
              <a:solidFill>
                <a:srgbClr val="CE493A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CE493A"/>
                </a:solidFill>
              </a:rPr>
              <a:t>Hospitals need to: </a:t>
            </a:r>
          </a:p>
          <a:p>
            <a:r>
              <a:rPr lang="en-US" sz="2000" dirty="0">
                <a:solidFill>
                  <a:srgbClr val="CE493A"/>
                </a:solidFill>
              </a:rPr>
              <a:t>Continue to compete for attention &amp; loyalty</a:t>
            </a:r>
          </a:p>
          <a:p>
            <a:r>
              <a:rPr lang="en-US" sz="2000" dirty="0">
                <a:solidFill>
                  <a:srgbClr val="CE493A"/>
                </a:solidFill>
              </a:rPr>
              <a:t>Continue to build a trusting relationship with consumers</a:t>
            </a:r>
          </a:p>
          <a:p>
            <a:r>
              <a:rPr lang="en-US" sz="2000" dirty="0">
                <a:solidFill>
                  <a:srgbClr val="CE493A"/>
                </a:solidFill>
              </a:rPr>
              <a:t>Adapt to new ever changing expectations of Access</a:t>
            </a:r>
          </a:p>
        </p:txBody>
      </p:sp>
    </p:spTree>
    <p:extLst>
      <p:ext uri="{BB962C8B-B14F-4D97-AF65-F5344CB8AC3E}">
        <p14:creationId xmlns:p14="http://schemas.microsoft.com/office/powerpoint/2010/main" val="3917760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84733" y="4779169"/>
            <a:ext cx="359267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54637A5F-2DAE-B642-9933-0C0B9D2C0F1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6777"/>
            <a:fld id="{54637A5F-2DAE-B642-9933-0C0B9D2C0F12}" type="slidenum">
              <a:rPr lang="en-US">
                <a:solidFill>
                  <a:srgbClr val="75787B">
                    <a:tint val="75000"/>
                  </a:srgbClr>
                </a:solidFill>
              </a:rPr>
              <a:pPr defTabSz="456777"/>
              <a:t>3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36847" y="182711"/>
            <a:ext cx="8907153" cy="913554"/>
          </a:xfrm>
        </p:spPr>
        <p:txBody>
          <a:bodyPr anchor="t" anchorCtr="0">
            <a:noAutofit/>
          </a:bodyPr>
          <a:lstStyle/>
          <a:p>
            <a:r>
              <a:rPr lang="en-US" sz="2997" dirty="0"/>
              <a:t>Webinar 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3417" y="928547"/>
            <a:ext cx="8726354" cy="3647850"/>
          </a:xfrm>
        </p:spPr>
        <p:txBody>
          <a:bodyPr anchor="t">
            <a:normAutofit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"/>
            </a:pPr>
            <a:r>
              <a:rPr lang="en-US" sz="2700" dirty="0"/>
              <a:t>Consumerism in Healthcare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7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"/>
            </a:pPr>
            <a:r>
              <a:rPr lang="en-US" sz="2700" dirty="0"/>
              <a:t>Disrupter Profiles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7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"/>
            </a:pPr>
            <a:r>
              <a:rPr lang="en-US" sz="2700" dirty="0"/>
              <a:t>The Consumer Perception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27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"/>
            </a:pPr>
            <a:r>
              <a:rPr lang="en-US" sz="2700" dirty="0"/>
              <a:t>What this means for Healthcare</a:t>
            </a:r>
          </a:p>
        </p:txBody>
      </p:sp>
    </p:spTree>
    <p:extLst>
      <p:ext uri="{BB962C8B-B14F-4D97-AF65-F5344CB8AC3E}">
        <p14:creationId xmlns:p14="http://schemas.microsoft.com/office/powerpoint/2010/main" val="161155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144483"/>
            <a:ext cx="8686800" cy="9135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Consumerism: Healthcare’s Biggest Challenge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2ABF22-802D-4967-9358-2235B047C88B}"/>
              </a:ext>
            </a:extLst>
          </p:cNvPr>
          <p:cNvSpPr txBox="1">
            <a:spLocks/>
          </p:cNvSpPr>
          <p:nvPr/>
        </p:nvSpPr>
        <p:spPr>
          <a:xfrm>
            <a:off x="444500" y="1371600"/>
            <a:ext cx="7849311" cy="3057277"/>
          </a:xfrm>
          <a:prstGeom prst="rect">
            <a:avLst/>
          </a:prstGeom>
        </p:spPr>
        <p:txBody>
          <a:bodyPr/>
          <a:lstStyle>
            <a:lvl1pPr marL="342725" indent="-342725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571" indent="-285604" algn="l" defTabSz="9139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416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599382" indent="-228483" algn="l" defTabSz="913932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6348" indent="-228483" algn="l" defTabSz="913932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3314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81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47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13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3"/>
                </a:solidFill>
              </a:rPr>
              <a:t>US Healthcare has been under intense scrutiny since 2010</a:t>
            </a:r>
          </a:p>
          <a:p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The discussion has largely cast the industry in a negative light</a:t>
            </a:r>
          </a:p>
          <a:p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The popular view, the political view and the patient view are </a:t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000" dirty="0">
                <a:solidFill>
                  <a:schemeClr val="accent3"/>
                </a:solidFill>
              </a:rPr>
              <a:t>in agreement: </a:t>
            </a:r>
            <a:r>
              <a:rPr lang="en-US" sz="2000" b="1" dirty="0">
                <a:solidFill>
                  <a:schemeClr val="accent3"/>
                </a:solidFill>
              </a:rPr>
              <a:t>Healthcare has failed</a:t>
            </a:r>
          </a:p>
          <a:p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Where do we focus? Who is our most critical audience?</a:t>
            </a:r>
          </a:p>
        </p:txBody>
      </p:sp>
    </p:spTree>
    <p:extLst>
      <p:ext uri="{BB962C8B-B14F-4D97-AF65-F5344CB8AC3E}">
        <p14:creationId xmlns:p14="http://schemas.microsoft.com/office/powerpoint/2010/main" val="187518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42" y="2379"/>
            <a:ext cx="9163708" cy="51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6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7" y="2379"/>
            <a:ext cx="9150567" cy="51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8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144483"/>
            <a:ext cx="8686800" cy="9135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Consumerism: Healthcare’s Biggest Challenge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2ABF22-802D-4967-9358-2235B047C88B}"/>
              </a:ext>
            </a:extLst>
          </p:cNvPr>
          <p:cNvSpPr txBox="1">
            <a:spLocks/>
          </p:cNvSpPr>
          <p:nvPr/>
        </p:nvSpPr>
        <p:spPr>
          <a:xfrm>
            <a:off x="444500" y="1371601"/>
            <a:ext cx="8230373" cy="3108192"/>
          </a:xfrm>
          <a:prstGeom prst="rect">
            <a:avLst/>
          </a:prstGeom>
        </p:spPr>
        <p:txBody>
          <a:bodyPr/>
          <a:lstStyle>
            <a:lvl1pPr marL="342725" indent="-342725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571" indent="-285604" algn="l" defTabSz="9139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416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599382" indent="-228483" algn="l" defTabSz="913932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6348" indent="-228483" algn="l" defTabSz="913932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3314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81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47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13" indent="-228483" algn="l" defTabSz="9139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3"/>
                </a:solidFill>
              </a:rPr>
              <a:t>Think of consumers and patients as two sides of the same coin</a:t>
            </a:r>
          </a:p>
          <a:p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“Consumerism” isn’t some abstract concept or trend – and it cannot</a:t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000" dirty="0">
                <a:solidFill>
                  <a:schemeClr val="accent3"/>
                </a:solidFill>
              </a:rPr>
              <a:t>be managed through a strategic plan</a:t>
            </a:r>
          </a:p>
          <a:p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Consumerism represents how people think and feel about us</a:t>
            </a:r>
            <a:endParaRPr lang="en-US" sz="2000" b="1" dirty="0">
              <a:solidFill>
                <a:schemeClr val="accent3"/>
              </a:solidFill>
            </a:endParaRPr>
          </a:p>
          <a:p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Don’t lose the </a:t>
            </a:r>
            <a:r>
              <a:rPr lang="en-US" sz="2000" i="1" dirty="0">
                <a:solidFill>
                  <a:schemeClr val="accent3"/>
                </a:solidFill>
              </a:rPr>
              <a:t>emotion</a:t>
            </a:r>
            <a:r>
              <a:rPr lang="en-US" sz="2000" dirty="0">
                <a:solidFill>
                  <a:schemeClr val="accent3"/>
                </a:solidFill>
              </a:rPr>
              <a:t> of the issue – it’s at the heart of consumerism</a:t>
            </a:r>
          </a:p>
        </p:txBody>
      </p:sp>
    </p:spTree>
    <p:extLst>
      <p:ext uri="{BB962C8B-B14F-4D97-AF65-F5344CB8AC3E}">
        <p14:creationId xmlns:p14="http://schemas.microsoft.com/office/powerpoint/2010/main" val="317301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4FDFC5-DB1F-478A-9A1F-C27DCE957E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9"/>
            <a:ext cx="9144000" cy="51480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DB947A-C1AA-45F2-96DD-2712CB241AF5}"/>
              </a:ext>
            </a:extLst>
          </p:cNvPr>
          <p:cNvSpPr/>
          <p:nvPr/>
        </p:nvSpPr>
        <p:spPr>
          <a:xfrm>
            <a:off x="189283" y="671468"/>
            <a:ext cx="82689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4">
              <a:spcBef>
                <a:spcPct val="20000"/>
              </a:spcBef>
            </a:pPr>
            <a:r>
              <a:rPr lang="en-US" sz="1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“US life expectancy has – for the first time since the 1960s – gone down.” – The Atlantic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577B-34BA-442D-B22E-D273332226E9}"/>
              </a:ext>
            </a:extLst>
          </p:cNvPr>
          <p:cNvSpPr/>
          <p:nvPr/>
        </p:nvSpPr>
        <p:spPr>
          <a:xfrm>
            <a:off x="570170" y="1471568"/>
            <a:ext cx="82689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4">
              <a:spcBef>
                <a:spcPct val="20000"/>
              </a:spcBef>
            </a:pPr>
            <a:r>
              <a:rPr lang="en-US" sz="1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“It’s as rare as affordable healthcare.” – Big Sean (popular rapper)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E41063-DD0D-4E93-BD81-443A44378030}"/>
              </a:ext>
            </a:extLst>
          </p:cNvPr>
          <p:cNvSpPr/>
          <p:nvPr/>
        </p:nvSpPr>
        <p:spPr>
          <a:xfrm>
            <a:off x="398381" y="4360664"/>
            <a:ext cx="86124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4">
              <a:spcBef>
                <a:spcPct val="20000"/>
              </a:spcBef>
            </a:pPr>
            <a:r>
              <a:rPr lang="en-US" sz="1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ballooning costs of health care act as a </a:t>
            </a:r>
            <a:r>
              <a:rPr lang="en-US" sz="1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hungry tapeworm</a:t>
            </a:r>
            <a:r>
              <a:rPr lang="en-US" sz="1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on the American economy.” – Warren Buffett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9C1244-2519-4925-BAB9-EAD44ED99C42}"/>
              </a:ext>
            </a:extLst>
          </p:cNvPr>
          <p:cNvSpPr/>
          <p:nvPr/>
        </p:nvSpPr>
        <p:spPr>
          <a:xfrm>
            <a:off x="1200150" y="1871618"/>
            <a:ext cx="82689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4">
              <a:spcBef>
                <a:spcPct val="20000"/>
              </a:spcBef>
            </a:pPr>
            <a:r>
              <a:rPr lang="en-US" sz="1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“America's health care system is neither healthy, caring, nor a system.” - Walter Cronkite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182D22-E1FC-4304-8FA0-BE5F43D0782F}"/>
              </a:ext>
            </a:extLst>
          </p:cNvPr>
          <p:cNvSpPr/>
          <p:nvPr/>
        </p:nvSpPr>
        <p:spPr>
          <a:xfrm>
            <a:off x="268502" y="2671718"/>
            <a:ext cx="82689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4">
              <a:spcBef>
                <a:spcPct val="20000"/>
              </a:spcBef>
            </a:pPr>
            <a:r>
              <a:rPr lang="en-US" sz="1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you don’t think healthcare is about power, you haven’t been paying attention.” - Don Berwick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8CE993-6BDD-40E2-A689-63969F20B4AD}"/>
              </a:ext>
            </a:extLst>
          </p:cNvPr>
          <p:cNvSpPr/>
          <p:nvPr/>
        </p:nvSpPr>
        <p:spPr>
          <a:xfrm>
            <a:off x="800100" y="3057140"/>
            <a:ext cx="82689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4">
              <a:spcBef>
                <a:spcPct val="20000"/>
              </a:spcBef>
            </a:pPr>
            <a:r>
              <a:rPr lang="en-US" sz="1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“[Consumers] think the US medical system is more about its profits than its purpose.” - Paul </a:t>
            </a:r>
            <a:r>
              <a:rPr lang="en-US" sz="15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Keckley</a:t>
            </a:r>
            <a:endParaRPr lang="en-US" sz="15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2BE56-4C76-438A-BCD6-35D018B0D264}"/>
              </a:ext>
            </a:extLst>
          </p:cNvPr>
          <p:cNvSpPr/>
          <p:nvPr/>
        </p:nvSpPr>
        <p:spPr>
          <a:xfrm>
            <a:off x="241832" y="3516191"/>
            <a:ext cx="82689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4">
              <a:spcBef>
                <a:spcPct val="20000"/>
              </a:spcBef>
            </a:pPr>
            <a:r>
              <a:rPr lang="en-US" sz="1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reality of [intensive care] is we are as apt to harm as we are to heal.” - Atul Gawande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00C302-7C53-4B69-AC0C-BB86BC476129}"/>
              </a:ext>
            </a:extLst>
          </p:cNvPr>
          <p:cNvSpPr/>
          <p:nvPr/>
        </p:nvSpPr>
        <p:spPr>
          <a:xfrm>
            <a:off x="174535" y="193267"/>
            <a:ext cx="94690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4">
              <a:spcBef>
                <a:spcPct val="20000"/>
              </a:spcBef>
            </a:pPr>
            <a:r>
              <a:rPr lang="en-US" sz="1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“1 in 7 Americans – including 8 million children – does not have even basic healthcare coverage.” - Dave Reichert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68FE01-9D5C-4098-8A90-6F0255C12BE5}"/>
              </a:ext>
            </a:extLst>
          </p:cNvPr>
          <p:cNvSpPr/>
          <p:nvPr/>
        </p:nvSpPr>
        <p:spPr>
          <a:xfrm>
            <a:off x="2057400" y="1071518"/>
            <a:ext cx="82689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4">
              <a:spcBef>
                <a:spcPct val="20000"/>
              </a:spcBef>
            </a:pPr>
            <a:r>
              <a:rPr lang="en-US" sz="1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“Nine in 10 doctors would not recommend their profession to others” – MedCityNews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537C18-3A70-45EB-97AC-DA5FE937ADB1}"/>
              </a:ext>
            </a:extLst>
          </p:cNvPr>
          <p:cNvSpPr/>
          <p:nvPr/>
        </p:nvSpPr>
        <p:spPr>
          <a:xfrm>
            <a:off x="475033" y="3929018"/>
            <a:ext cx="82689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4">
              <a:spcBef>
                <a:spcPct val="20000"/>
              </a:spcBef>
            </a:pPr>
            <a:r>
              <a:rPr lang="en-US" sz="1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we don’t do better, health costs will squeeze out spending on all other government costs.” - Bill Gates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305037-4BE6-4CDA-819D-2E09E0E663C6}"/>
              </a:ext>
            </a:extLst>
          </p:cNvPr>
          <p:cNvSpPr/>
          <p:nvPr/>
        </p:nvSpPr>
        <p:spPr>
          <a:xfrm>
            <a:off x="684470" y="2271668"/>
            <a:ext cx="82689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4">
              <a:spcBef>
                <a:spcPct val="20000"/>
              </a:spcBef>
            </a:pPr>
            <a:r>
              <a:rPr lang="en-US" sz="15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wish I had healthcare but I just don’t.” – Consumer from Castle Rock, CO</a:t>
            </a:r>
          </a:p>
        </p:txBody>
      </p:sp>
    </p:spTree>
    <p:extLst>
      <p:ext uri="{BB962C8B-B14F-4D97-AF65-F5344CB8AC3E}">
        <p14:creationId xmlns:p14="http://schemas.microsoft.com/office/powerpoint/2010/main" val="330868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28600" y="144483"/>
            <a:ext cx="8686800" cy="9135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Is healthcare moving in the wrong direction?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489594" y="1959361"/>
            <a:ext cx="3537734" cy="2665607"/>
          </a:xfrm>
          <a:prstGeom prst="rect">
            <a:avLst/>
          </a:prstGeom>
        </p:spPr>
        <p:txBody>
          <a:bodyPr vert="horz" wrap="square" lIns="91393" tIns="91393" rIns="27418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6" lvl="1" indent="0">
              <a:buClr>
                <a:srgbClr val="00A3E0"/>
              </a:buClr>
              <a:buNone/>
              <a:defRPr/>
            </a:pPr>
            <a:endParaRPr lang="en-US" sz="1500" dirty="0">
              <a:solidFill>
                <a:srgbClr val="3B3C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560" y="897622"/>
            <a:ext cx="8437721" cy="0"/>
          </a:xfrm>
          <a:prstGeom prst="line">
            <a:avLst/>
          </a:prstGeom>
          <a:ln>
            <a:solidFill>
              <a:srgbClr val="595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93811" y="3129802"/>
            <a:ext cx="754683" cy="34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49F8-A0E5-4187-9919-2E69531AB3F5}"/>
              </a:ext>
            </a:extLst>
          </p:cNvPr>
          <p:cNvSpPr txBox="1"/>
          <p:nvPr/>
        </p:nvSpPr>
        <p:spPr>
          <a:xfrm>
            <a:off x="5035826" y="1233313"/>
            <a:ext cx="609600" cy="275202"/>
          </a:xfrm>
          <a:prstGeom prst="rect">
            <a:avLst/>
          </a:prstGeom>
        </p:spPr>
        <p:txBody>
          <a:bodyPr vert="horz" wrap="square" lIns="121679" tIns="0" rIns="365038" bIns="0" rtlCol="0" anchor="b" anchorCtr="0">
            <a:norm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11201A-8D3A-4290-B6E1-0809490B64E4}"/>
              </a:ext>
            </a:extLst>
          </p:cNvPr>
          <p:cNvGrpSpPr/>
          <p:nvPr/>
        </p:nvGrpSpPr>
        <p:grpSpPr>
          <a:xfrm>
            <a:off x="898288" y="1370914"/>
            <a:ext cx="2743200" cy="2373363"/>
            <a:chOff x="1295400" y="1886634"/>
            <a:chExt cx="2743200" cy="23733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7D8AA-3D31-42B4-9B98-F3AAA5C841B8}"/>
                </a:ext>
              </a:extLst>
            </p:cNvPr>
            <p:cNvSpPr txBox="1"/>
            <p:nvPr/>
          </p:nvSpPr>
          <p:spPr bwMode="auto">
            <a:xfrm>
              <a:off x="1371600" y="3429000"/>
              <a:ext cx="2667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Moving in the right direction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78FFD9-17C3-4A95-B323-A90C126CD111}"/>
                </a:ext>
              </a:extLst>
            </p:cNvPr>
            <p:cNvSpPr txBox="1"/>
            <p:nvPr/>
          </p:nvSpPr>
          <p:spPr bwMode="auto">
            <a:xfrm>
              <a:off x="1295400" y="1886634"/>
              <a:ext cx="2667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000" dirty="0">
                  <a:solidFill>
                    <a:srgbClr val="00B050"/>
                  </a:solidFill>
                </a:rPr>
                <a:t>37%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5F737C-5A44-4D9A-949E-7CB5F3D85A0B}"/>
              </a:ext>
            </a:extLst>
          </p:cNvPr>
          <p:cNvGrpSpPr/>
          <p:nvPr/>
        </p:nvGrpSpPr>
        <p:grpSpPr>
          <a:xfrm>
            <a:off x="3467100" y="1373403"/>
            <a:ext cx="2743200" cy="2370874"/>
            <a:chOff x="4762500" y="1889122"/>
            <a:chExt cx="2743200" cy="23708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2062BE-C2E4-488D-AF63-7EB254345376}"/>
                </a:ext>
              </a:extLst>
            </p:cNvPr>
            <p:cNvSpPr txBox="1"/>
            <p:nvPr/>
          </p:nvSpPr>
          <p:spPr bwMode="auto">
            <a:xfrm>
              <a:off x="4838700" y="3428999"/>
              <a:ext cx="2667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moving in the right direction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FA680D-CF55-4904-99D9-523BB8BE9AE8}"/>
                </a:ext>
              </a:extLst>
            </p:cNvPr>
            <p:cNvSpPr txBox="1"/>
            <p:nvPr/>
          </p:nvSpPr>
          <p:spPr bwMode="auto">
            <a:xfrm>
              <a:off x="4762500" y="1889122"/>
              <a:ext cx="2667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000" dirty="0">
                  <a:solidFill>
                    <a:srgbClr val="FF0000"/>
                  </a:solidFill>
                </a:rPr>
                <a:t>32%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20C4F5-E5FA-4DCE-9E4D-9AFF84B662C0}"/>
              </a:ext>
            </a:extLst>
          </p:cNvPr>
          <p:cNvGrpSpPr/>
          <p:nvPr/>
        </p:nvGrpSpPr>
        <p:grpSpPr>
          <a:xfrm>
            <a:off x="6134100" y="1348469"/>
            <a:ext cx="2743200" cy="2372232"/>
            <a:chOff x="8229600" y="1889122"/>
            <a:chExt cx="2743200" cy="23722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C5E56B-CD5D-4D3F-819A-2341369FCDE1}"/>
                </a:ext>
              </a:extLst>
            </p:cNvPr>
            <p:cNvSpPr txBox="1"/>
            <p:nvPr/>
          </p:nvSpPr>
          <p:spPr bwMode="auto">
            <a:xfrm>
              <a:off x="8305800" y="3430357"/>
              <a:ext cx="2667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Don’t know/</a:t>
              </a:r>
            </a:p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Not sure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38B4EF-F7B4-4BA6-827B-E7659A2B0627}"/>
                </a:ext>
              </a:extLst>
            </p:cNvPr>
            <p:cNvSpPr txBox="1"/>
            <p:nvPr/>
          </p:nvSpPr>
          <p:spPr bwMode="auto">
            <a:xfrm>
              <a:off x="8229600" y="1889122"/>
              <a:ext cx="2667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000" dirty="0">
                  <a:solidFill>
                    <a:schemeClr val="bg1">
                      <a:lumMod val="50000"/>
                    </a:schemeClr>
                  </a:solidFill>
                </a:rPr>
                <a:t>31%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415E569-AE61-46BA-8B07-3BACCEC5B39F}"/>
              </a:ext>
            </a:extLst>
          </p:cNvPr>
          <p:cNvSpPr txBox="1"/>
          <p:nvPr/>
        </p:nvSpPr>
        <p:spPr bwMode="auto">
          <a:xfrm>
            <a:off x="355683" y="4768031"/>
            <a:ext cx="84454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accent6"/>
                </a:solidFill>
              </a:rPr>
              <a:t>Source: NRC Health’s Market Insights consumer survey, nationwide, November-December 2018, n size = 44,159</a:t>
            </a:r>
          </a:p>
        </p:txBody>
      </p:sp>
    </p:spTree>
    <p:extLst>
      <p:ext uri="{BB962C8B-B14F-4D97-AF65-F5344CB8AC3E}">
        <p14:creationId xmlns:p14="http://schemas.microsoft.com/office/powerpoint/2010/main" val="18818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C_PPT_template" id="{0137986E-F7F4-744C-A8C4-699EBA87123C}" vid="{24DC9EB9-E9E0-7C4D-9F9A-DE1BA6BC6093}"/>
    </a:ext>
  </a:extLst>
</a:theme>
</file>

<file path=ppt/theme/theme2.xml><?xml version="1.0" encoding="utf-8"?>
<a:theme xmlns:a="http://schemas.openxmlformats.org/drawingml/2006/main" name="NRC_PPT_Slide">
  <a:themeElements>
    <a:clrScheme name="Custom 1">
      <a:dk1>
        <a:srgbClr val="3B3C3E"/>
      </a:dk1>
      <a:lt1>
        <a:srgbClr val="FFFFFF"/>
      </a:lt1>
      <a:dk2>
        <a:srgbClr val="3B3C3E"/>
      </a:dk2>
      <a:lt2>
        <a:srgbClr val="C4BFB6"/>
      </a:lt2>
      <a:accent1>
        <a:srgbClr val="E77707"/>
      </a:accent1>
      <a:accent2>
        <a:srgbClr val="EA7600"/>
      </a:accent2>
      <a:accent3>
        <a:srgbClr val="00A3E0"/>
      </a:accent3>
      <a:accent4>
        <a:srgbClr val="C4BFB6"/>
      </a:accent4>
      <a:accent5>
        <a:srgbClr val="D7D2CB"/>
      </a:accent5>
      <a:accent6>
        <a:srgbClr val="3B3C3E"/>
      </a:accent6>
      <a:hlink>
        <a:srgbClr val="00A3E0"/>
      </a:hlink>
      <a:folHlink>
        <a:srgbClr val="ED8B0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21679" tIns="0" rIns="365038" bIns="0" rtlCol="0" anchor="b" anchorCtr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C-Health_PPT_Template" id="{E4E015B9-0731-FA47-842A-AE355B40B871}" vid="{A8A111DF-7B01-E546-B05F-58755C9476F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12335</TotalTime>
  <Words>1045</Words>
  <Application>Microsoft Office PowerPoint</Application>
  <PresentationFormat>On-screen Show (16:9)</PresentationFormat>
  <Paragraphs>212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AppleSymbols</vt:lpstr>
      <vt:lpstr>Arial</vt:lpstr>
      <vt:lpstr>Arial Regular</vt:lpstr>
      <vt:lpstr>Calibri</vt:lpstr>
      <vt:lpstr>Calibri Light</vt:lpstr>
      <vt:lpstr>Georgia</vt:lpstr>
      <vt:lpstr>HiraMinProN-W3</vt:lpstr>
      <vt:lpstr>Times New Roman</vt:lpstr>
      <vt:lpstr>Wingdings</vt:lpstr>
      <vt:lpstr>NRC_PPT_Title-Slide</vt:lpstr>
      <vt:lpstr>NRC_PPT_Slide</vt:lpstr>
      <vt:lpstr>1_NRC_PPT_Slide</vt:lpstr>
      <vt:lpstr>Office Theme</vt:lpstr>
      <vt:lpstr>2_NRC_PPT_Slide</vt:lpstr>
      <vt:lpstr>PowerPoint Presentation</vt:lpstr>
      <vt:lpstr>Meet the Market Insights Team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Phifer</dc:creator>
  <cp:lastModifiedBy>Ryan Hatt</cp:lastModifiedBy>
  <cp:revision>243</cp:revision>
  <cp:lastPrinted>2019-02-21T15:37:15Z</cp:lastPrinted>
  <dcterms:created xsi:type="dcterms:W3CDTF">2016-12-19T21:10:41Z</dcterms:created>
  <dcterms:modified xsi:type="dcterms:W3CDTF">2019-02-21T19:14:56Z</dcterms:modified>
</cp:coreProperties>
</file>