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1"/>
  </p:notesMasterIdLst>
  <p:handoutMasterIdLst>
    <p:handoutMasterId r:id="rId12"/>
  </p:handoutMasterIdLst>
  <p:sldIdLst>
    <p:sldId id="567" r:id="rId2"/>
    <p:sldId id="596" r:id="rId3"/>
    <p:sldId id="573" r:id="rId4"/>
    <p:sldId id="570" r:id="rId5"/>
    <p:sldId id="584" r:id="rId6"/>
    <p:sldId id="591" r:id="rId7"/>
    <p:sldId id="586" r:id="rId8"/>
    <p:sldId id="590" r:id="rId9"/>
    <p:sldId id="5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23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EEE5DF"/>
    <a:srgbClr val="FFFFFF"/>
    <a:srgbClr val="4F4F67"/>
    <a:srgbClr val="D9D6D5"/>
    <a:srgbClr val="A21E47"/>
    <a:srgbClr val="00B050"/>
    <a:srgbClr val="9494AE"/>
    <a:srgbClr val="D2ECB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49CE09-7AEE-462C-8D2C-4B88BB4C852B}" v="1222" dt="2019-03-19T18:32:10.209"/>
    <p1510:client id="{80E55C98-C81A-4FE9-86F7-F221FB405195}" v="24" dt="2019-03-19T19:27:18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1" autoAdjust="0"/>
    <p:restoredTop sz="94789" autoAdjust="0"/>
  </p:normalViewPr>
  <p:slideViewPr>
    <p:cSldViewPr showGuides="1">
      <p:cViewPr varScale="1">
        <p:scale>
          <a:sx n="67" d="100"/>
          <a:sy n="67" d="100"/>
        </p:scale>
        <p:origin x="1244" y="44"/>
      </p:cViewPr>
      <p:guideLst>
        <p:guide orient="horz" pos="528"/>
        <p:guide pos="23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3037840" cy="466434"/>
          </a:xfrm>
          <a:prstGeom prst="rect">
            <a:avLst/>
          </a:prstGeom>
        </p:spPr>
        <p:txBody>
          <a:bodyPr vert="horz" lIns="93117" tIns="46559" rIns="93117" bIns="465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4" y="6"/>
            <a:ext cx="3037840" cy="466434"/>
          </a:xfrm>
          <a:prstGeom prst="rect">
            <a:avLst/>
          </a:prstGeom>
        </p:spPr>
        <p:txBody>
          <a:bodyPr vert="horz" lIns="93117" tIns="46559" rIns="93117" bIns="46559" rtlCol="0"/>
          <a:lstStyle>
            <a:lvl1pPr algn="r">
              <a:defRPr sz="1200"/>
            </a:lvl1pPr>
          </a:lstStyle>
          <a:p>
            <a:fld id="{DEF4738D-9C71-4EA0-B35E-9C034A3FBC90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73"/>
            <a:ext cx="3037840" cy="466433"/>
          </a:xfrm>
          <a:prstGeom prst="rect">
            <a:avLst/>
          </a:prstGeom>
        </p:spPr>
        <p:txBody>
          <a:bodyPr vert="horz" lIns="93117" tIns="46559" rIns="93117" bIns="465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4" y="8829973"/>
            <a:ext cx="3037840" cy="466433"/>
          </a:xfrm>
          <a:prstGeom prst="rect">
            <a:avLst/>
          </a:prstGeom>
        </p:spPr>
        <p:txBody>
          <a:bodyPr vert="horz" lIns="93117" tIns="46559" rIns="93117" bIns="46559" rtlCol="0" anchor="b"/>
          <a:lstStyle>
            <a:lvl1pPr algn="r">
              <a:defRPr sz="1200"/>
            </a:lvl1pPr>
          </a:lstStyle>
          <a:p>
            <a:fld id="{FD56824B-4299-492E-A012-5FAA2E7975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38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3037840" cy="464820"/>
          </a:xfrm>
          <a:prstGeom prst="rect">
            <a:avLst/>
          </a:prstGeom>
        </p:spPr>
        <p:txBody>
          <a:bodyPr vert="horz" lIns="93117" tIns="46559" rIns="93117" bIns="465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4" y="6"/>
            <a:ext cx="3037840" cy="464820"/>
          </a:xfrm>
          <a:prstGeom prst="rect">
            <a:avLst/>
          </a:prstGeom>
        </p:spPr>
        <p:txBody>
          <a:bodyPr vert="horz" lIns="93117" tIns="46559" rIns="93117" bIns="46559" rtlCol="0"/>
          <a:lstStyle>
            <a:lvl1pPr algn="r">
              <a:defRPr sz="1200"/>
            </a:lvl1pPr>
          </a:lstStyle>
          <a:p>
            <a:fld id="{32C82043-4852-4C49-8B52-FB157980E316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7" tIns="46559" rIns="93117" bIns="465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17" tIns="46559" rIns="93117" bIns="4655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17" tIns="46559" rIns="93117" bIns="465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4" y="8829967"/>
            <a:ext cx="3037840" cy="464820"/>
          </a:xfrm>
          <a:prstGeom prst="rect">
            <a:avLst/>
          </a:prstGeom>
        </p:spPr>
        <p:txBody>
          <a:bodyPr vert="horz" lIns="93117" tIns="46559" rIns="93117" bIns="46559" rtlCol="0" anchor="b"/>
          <a:lstStyle>
            <a:lvl1pPr algn="r">
              <a:defRPr sz="1200"/>
            </a:lvl1pPr>
          </a:lstStyle>
          <a:p>
            <a:fld id="{192FC8C4-2CA5-470D-9AF3-F705A96938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51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87AA74-88D9-4470-86FA-CAAE6587AA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785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87AA74-88D9-4470-86FA-CAAE6587AA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5424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87AA74-88D9-4470-86FA-CAAE6587AA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5810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87AA74-88D9-4470-86FA-CAAE6587AA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1520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87AA74-88D9-4470-86FA-CAAE6587AA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0514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87AA74-88D9-4470-86FA-CAAE6587AA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260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3561"/>
            <a:ext cx="8915400" cy="76200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143000"/>
            <a:ext cx="8686800" cy="5336804"/>
          </a:xfrm>
        </p:spPr>
        <p:txBody>
          <a:bodyPr>
            <a:normAutofit/>
          </a:bodyPr>
          <a:lstStyle>
            <a:lvl1pPr>
              <a:buClrTx/>
              <a:defRPr sz="2400">
                <a:latin typeface="+mn-lt"/>
              </a:defRPr>
            </a:lvl1pPr>
            <a:lvl2pPr>
              <a:buClrTx/>
              <a:defRPr sz="2000">
                <a:latin typeface="+mn-lt"/>
              </a:defRPr>
            </a:lvl2pPr>
            <a:lvl3pPr>
              <a:buClrTx/>
              <a:defRPr sz="1800">
                <a:latin typeface="+mn-lt"/>
              </a:defRPr>
            </a:lvl3pPr>
            <a:lvl4pPr>
              <a:buClrTx/>
              <a:defRPr sz="1600">
                <a:latin typeface="+mn-lt"/>
              </a:defRPr>
            </a:lvl4pPr>
            <a:lvl5pPr>
              <a:buClrTx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14400"/>
            <a:ext cx="9144000" cy="152400"/>
          </a:xfrm>
          <a:prstGeom prst="rect">
            <a:avLst/>
          </a:prstGeom>
          <a:solidFill>
            <a:srgbClr val="777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6016" y="6629400"/>
            <a:ext cx="1929384" cy="228600"/>
          </a:xfrm>
          <a:prstGeom prst="rect">
            <a:avLst/>
          </a:prstGeom>
        </p:spPr>
        <p:txBody>
          <a:bodyPr/>
          <a:lstStyle>
            <a:lvl1pPr>
              <a:defRPr b="1" i="1">
                <a:solidFill>
                  <a:srgbClr val="000000"/>
                </a:solidFill>
                <a:latin typeface="+mn-lt"/>
              </a:defRPr>
            </a:lvl1pPr>
          </a:lstStyle>
          <a:p>
            <a:fld id="{6EF7BB34-B57F-4115-93F4-945991A529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914400"/>
            <a:ext cx="9144000" cy="152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DA5355-DA95-4CB3-8C8D-0BD1EE9916A3}"/>
              </a:ext>
            </a:extLst>
          </p:cNvPr>
          <p:cNvSpPr txBox="1"/>
          <p:nvPr userDrawn="1"/>
        </p:nvSpPr>
        <p:spPr>
          <a:xfrm>
            <a:off x="228600" y="6596390"/>
            <a:ext cx="594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>
                <a:solidFill>
                  <a:srgbClr val="000000"/>
                </a:solidFill>
                <a:latin typeface="+mj-lt"/>
              </a:rPr>
              <a:t>INSERT ORG NAME HERE– Governance Decision Authorities Matrix</a:t>
            </a:r>
          </a:p>
        </p:txBody>
      </p:sp>
    </p:spTree>
    <p:extLst>
      <p:ext uri="{BB962C8B-B14F-4D97-AF65-F5344CB8AC3E}">
        <p14:creationId xmlns:p14="http://schemas.microsoft.com/office/powerpoint/2010/main" val="404570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3118104"/>
            <a:ext cx="8759952" cy="841248"/>
          </a:xfrm>
        </p:spPr>
        <p:txBody>
          <a:bodyPr anchor="t">
            <a:normAutofit/>
          </a:bodyPr>
          <a:lstStyle>
            <a:lvl1pPr algn="ctr">
              <a:defRPr sz="3600" b="1" cap="none" baseline="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US" dirty="0"/>
              <a:t>Breaker Page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6016" y="6629400"/>
            <a:ext cx="1929384" cy="228600"/>
          </a:xfrm>
          <a:prstGeom prst="rect">
            <a:avLst/>
          </a:prstGeom>
        </p:spPr>
        <p:txBody>
          <a:bodyPr/>
          <a:lstStyle>
            <a:lvl1pPr>
              <a:defRPr b="1" i="1">
                <a:solidFill>
                  <a:srgbClr val="000000"/>
                </a:solidFill>
                <a:latin typeface="+mn-lt"/>
              </a:defRPr>
            </a:lvl1pPr>
          </a:lstStyle>
          <a:p>
            <a:fld id="{6EF7BB34-B57F-4115-93F4-945991A529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AF2890-6EE2-4EA5-B159-0BF9B00342A7}"/>
              </a:ext>
            </a:extLst>
          </p:cNvPr>
          <p:cNvSpPr txBox="1"/>
          <p:nvPr userDrawn="1"/>
        </p:nvSpPr>
        <p:spPr>
          <a:xfrm>
            <a:off x="228600" y="6596390"/>
            <a:ext cx="594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>
                <a:solidFill>
                  <a:srgbClr val="000000"/>
                </a:solidFill>
                <a:latin typeface="+mj-lt"/>
              </a:rPr>
              <a:t>INSERT SYSTEM NAME HERE – Governance Decision Authorities Matrix</a:t>
            </a:r>
          </a:p>
        </p:txBody>
      </p:sp>
    </p:spTree>
    <p:extLst>
      <p:ext uri="{BB962C8B-B14F-4D97-AF65-F5344CB8AC3E}">
        <p14:creationId xmlns:p14="http://schemas.microsoft.com/office/powerpoint/2010/main" val="104124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4048" y="155448"/>
            <a:ext cx="8759952" cy="841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61872"/>
            <a:ext cx="8458200" cy="512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6016" y="6629400"/>
            <a:ext cx="1929384" cy="2286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accent2"/>
                </a:solidFill>
                <a:latin typeface="+mn-lt"/>
              </a:defRPr>
            </a:lvl1pPr>
          </a:lstStyle>
          <a:p>
            <a:fld id="{6EF7BB34-B57F-4115-93F4-945991A529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7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Clr>
          <a:schemeClr val="accent2"/>
        </a:buClr>
        <a:buSzPct val="110000"/>
        <a:buFont typeface="Wingdings" panose="05000000000000000000" pitchFamily="2" charset="2"/>
        <a:buChar char="§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684213" indent="-341313" algn="l" defTabSz="914400" rtl="0" eaLnBrk="1" latinLnBrk="0" hangingPunct="1">
        <a:spcBef>
          <a:spcPts val="0"/>
        </a:spcBef>
        <a:spcAft>
          <a:spcPts val="1200"/>
        </a:spcAft>
        <a:buClr>
          <a:schemeClr val="accent4"/>
        </a:buClr>
        <a:buFont typeface="Calibri" panose="020F0502020204030204" pitchFamily="34" charset="0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028700" indent="-344488" algn="l" defTabSz="968375" rtl="0" eaLnBrk="1" latinLnBrk="0" hangingPunct="1">
        <a:spcBef>
          <a:spcPts val="0"/>
        </a:spcBef>
        <a:spcAft>
          <a:spcPts val="1200"/>
        </a:spcAft>
        <a:buClr>
          <a:schemeClr val="accent4"/>
        </a:buClr>
        <a:buSzPct val="110000"/>
        <a:buFont typeface="Calibri" panose="020F0502020204030204" pitchFamily="34" charset="0"/>
        <a:buChar char="›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377950" indent="-339725" algn="l" defTabSz="914400" rtl="0" eaLnBrk="1" latinLnBrk="0" hangingPunct="1">
        <a:spcBef>
          <a:spcPts val="0"/>
        </a:spcBef>
        <a:spcAft>
          <a:spcPts val="1200"/>
        </a:spcAft>
        <a:buClr>
          <a:schemeClr val="accent4"/>
        </a:buClr>
        <a:buFont typeface="Wingdings" panose="05000000000000000000" pitchFamily="2" charset="2"/>
        <a:buChar char="Ø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1711325" indent="-344488" algn="l" defTabSz="914400" rtl="0" eaLnBrk="1" latinLnBrk="0" hangingPunct="1">
        <a:spcBef>
          <a:spcPts val="0"/>
        </a:spcBef>
        <a:spcAft>
          <a:spcPts val="1200"/>
        </a:spcAft>
        <a:buClr>
          <a:schemeClr val="accent4"/>
        </a:buClr>
        <a:buFont typeface="Arial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to the Template</a:t>
            </a:r>
            <a:br>
              <a:rPr lang="en-US" dirty="0"/>
            </a:br>
            <a:r>
              <a:rPr lang="en-US" i="1" dirty="0"/>
              <a:t>Governance Decision Authorities Matrix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FDE4-D61B-4F55-8191-2B66EA908CD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DC3E7A-92FC-41F4-949D-9078D0C13E34}"/>
              </a:ext>
            </a:extLst>
          </p:cNvPr>
          <p:cNvSpPr txBox="1"/>
          <p:nvPr/>
        </p:nvSpPr>
        <p:spPr>
          <a:xfrm>
            <a:off x="304800" y="1219200"/>
            <a:ext cx="8305800" cy="2862322"/>
          </a:xfrm>
          <a:prstGeom prst="rect">
            <a:avLst/>
          </a:prstGeom>
          <a:noFill/>
          <a:ln w="76200" cmpd="thinThick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This template is provided only as a starting point for customization.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It is </a:t>
            </a:r>
            <a:r>
              <a:rPr lang="en-US" sz="2000" u="sng" dirty="0">
                <a:solidFill>
                  <a:srgbClr val="000000"/>
                </a:solidFill>
              </a:rPr>
              <a:t>not</a:t>
            </a:r>
            <a:r>
              <a:rPr lang="en-US" sz="2000" dirty="0">
                <a:solidFill>
                  <a:srgbClr val="000000"/>
                </a:solidFill>
              </a:rPr>
              <a:t> meant to represent how any one system should delegate responsibilities and authorities nor does it reflect legal or regulatory conditions applicable to all systems.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The template does </a:t>
            </a:r>
            <a:r>
              <a:rPr lang="en-US" sz="2000" u="sng" dirty="0">
                <a:solidFill>
                  <a:srgbClr val="000000"/>
                </a:solidFill>
              </a:rPr>
              <a:t>not</a:t>
            </a:r>
            <a:r>
              <a:rPr lang="en-US" sz="2000" dirty="0">
                <a:solidFill>
                  <a:srgbClr val="000000"/>
                </a:solidFill>
              </a:rPr>
              <a:t> include all responsibilities for which you may wish to specify decision-making roles and authorities. Instead, for each section, a sample starting list is provided. You should modify, add, and delete content as needed.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381507-9F55-4CF6-953D-95647A695811}"/>
              </a:ext>
            </a:extLst>
          </p:cNvPr>
          <p:cNvSpPr txBox="1"/>
          <p:nvPr/>
        </p:nvSpPr>
        <p:spPr>
          <a:xfrm>
            <a:off x="452847" y="4191000"/>
            <a:ext cx="8043389" cy="2185214"/>
          </a:xfrm>
          <a:prstGeom prst="rect">
            <a:avLst/>
          </a:prstGeom>
          <a:noFill/>
          <a:ln w="76200" cmpd="thinThick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182880" tIns="91440" rIns="182880" bIns="91440" rtlCol="0" anchor="ctr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u="sng" dirty="0">
                <a:solidFill>
                  <a:srgbClr val="000000"/>
                </a:solidFill>
              </a:rPr>
              <a:t>IMPORTANT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</a:rPr>
              <a:t>It is essential that legal counsel be actively involved in the development of the Governance Decision Authorities Matrix and hold final approval authority for its recommendation to the Board.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</a:rPr>
              <a:t>Legal Counsel should ensure that the Matrix is clear and conforms to the Bylaws, all state and federal laws, and all regulatory requirements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9702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to the Template</a:t>
            </a:r>
            <a:br>
              <a:rPr lang="en-US" dirty="0"/>
            </a:br>
            <a:r>
              <a:rPr lang="en-US" i="1" dirty="0"/>
              <a:t>Governance Decision Authorities Matrix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FDE4-D61B-4F55-8191-2B66EA908CD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1179319"/>
            <a:ext cx="9067800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C00000"/>
              </a:buClr>
              <a:tabLst>
                <a:tab pos="341313" algn="l"/>
              </a:tabLst>
            </a:pPr>
            <a:r>
              <a:rPr lang="en-US" sz="2000" dirty="0">
                <a:latin typeface="+mn-lt"/>
              </a:rPr>
              <a:t>A </a:t>
            </a:r>
            <a:r>
              <a:rPr lang="en-US" sz="2000" i="1" dirty="0">
                <a:latin typeface="+mn-lt"/>
              </a:rPr>
              <a:t>Governance Decision Authorities Matrix </a:t>
            </a:r>
            <a:r>
              <a:rPr lang="en-US" sz="2000" dirty="0">
                <a:latin typeface="+mn-lt"/>
              </a:rPr>
              <a:t>serves to articulate the authorities and roles around </a:t>
            </a:r>
            <a:r>
              <a:rPr lang="en-US" sz="2000" b="1" u="sng" dirty="0">
                <a:latin typeface="+mn-lt"/>
              </a:rPr>
              <a:t>major decision making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for: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Corporate Member, if relevant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health </a:t>
            </a:r>
            <a:r>
              <a:rPr lang="en-US" sz="2000" dirty="0"/>
              <a:t>s</a:t>
            </a:r>
            <a:r>
              <a:rPr lang="en-US" sz="2000" dirty="0">
                <a:latin typeface="+mn-lt"/>
              </a:rPr>
              <a:t>ystem board</a:t>
            </a:r>
            <a:endParaRPr lang="en-US" sz="2000" i="1" dirty="0">
              <a:latin typeface="+mn-lt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Direct subsidiary </a:t>
            </a:r>
            <a:r>
              <a:rPr lang="en-US" sz="2000" dirty="0"/>
              <a:t>b</a:t>
            </a:r>
            <a:r>
              <a:rPr lang="en-US" sz="2000" dirty="0">
                <a:latin typeface="+mn-lt"/>
              </a:rPr>
              <a:t>oards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(As relevant) system </a:t>
            </a:r>
            <a:r>
              <a:rPr lang="en-US" sz="2000" dirty="0"/>
              <a:t>c</a:t>
            </a:r>
            <a:r>
              <a:rPr lang="en-US" sz="2000" dirty="0">
                <a:latin typeface="+mn-lt"/>
              </a:rPr>
              <a:t>ommittees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health system CEO</a:t>
            </a:r>
            <a:endParaRPr lang="en-US" sz="2000" dirty="0">
              <a:latin typeface="+mn-lt"/>
            </a:endParaRPr>
          </a:p>
          <a:p>
            <a:pPr>
              <a:spcAft>
                <a:spcPts val="200"/>
              </a:spcAft>
              <a:buClr>
                <a:srgbClr val="C00000"/>
              </a:buClr>
            </a:pPr>
            <a:endParaRPr lang="en-US" sz="1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2635A8-E63B-4084-A89E-86325EB577E8}"/>
              </a:ext>
            </a:extLst>
          </p:cNvPr>
          <p:cNvSpPr txBox="1"/>
          <p:nvPr/>
        </p:nvSpPr>
        <p:spPr>
          <a:xfrm>
            <a:off x="5029200" y="1681364"/>
            <a:ext cx="3615085" cy="2262158"/>
          </a:xfrm>
          <a:prstGeom prst="rect">
            <a:avLst/>
          </a:prstGeom>
          <a:effectLst>
            <a:outerShdw blurRad="50800" dist="38100" dir="20400000" sx="102000" sy="102000" algn="bl" rotWithShape="0">
              <a:schemeClr val="bg2">
                <a:lumMod val="50000"/>
                <a:alpha val="40000"/>
              </a:scheme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u="sng" dirty="0"/>
              <a:t>Fiduciary Responsibilities</a:t>
            </a:r>
          </a:p>
          <a:p>
            <a:pPr>
              <a:spcAft>
                <a:spcPts val="200"/>
              </a:spcAft>
            </a:pPr>
            <a:r>
              <a:rPr lang="en-US" sz="1700" dirty="0"/>
              <a:t>Matrix is typically organized around:</a:t>
            </a:r>
          </a:p>
          <a:p>
            <a:pPr marL="227013" indent="-227013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Mission/Strategic Planning</a:t>
            </a:r>
          </a:p>
          <a:p>
            <a:pPr marL="227013" indent="-227013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Governance</a:t>
            </a:r>
          </a:p>
          <a:p>
            <a:pPr marL="227013" indent="-227013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Quality Policy/Oversight</a:t>
            </a:r>
          </a:p>
          <a:p>
            <a:pPr marL="227013" indent="-227013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Financial &amp; Compliance Policy/Oversight  </a:t>
            </a:r>
          </a:p>
          <a:p>
            <a:pPr marL="227013" indent="-227013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Community Benefit &amp; Advocacy</a:t>
            </a:r>
          </a:p>
          <a:p>
            <a:pPr marL="227013" indent="-22701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Executive Oversight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6FA883-4D7F-4E3C-B130-542FF4006A36}"/>
              </a:ext>
            </a:extLst>
          </p:cNvPr>
          <p:cNvSpPr txBox="1"/>
          <p:nvPr/>
        </p:nvSpPr>
        <p:spPr>
          <a:xfrm>
            <a:off x="304800" y="4159161"/>
            <a:ext cx="8436942" cy="2241639"/>
          </a:xfrm>
          <a:prstGeom prst="rect">
            <a:avLst/>
          </a:prstGeom>
          <a:noFill/>
          <a:ln w="76200" cmpd="thinThick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u="sng" dirty="0">
                <a:solidFill>
                  <a:srgbClr val="000000"/>
                </a:solidFill>
              </a:rPr>
              <a:t>If You Decide to Include a Column for “System Committees”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The responsibilities outlined in this template Matrix focus on implementation responsibilities for major policies approved by a Board, a Committee, or elsewhere within the governance structure.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The Matrix should be used in conjunction with Committee Charters for a more complete understanding of delegated governance roles and responsibilities. </a:t>
            </a:r>
          </a:p>
          <a:p>
            <a:pPr marL="569913" indent="-285750">
              <a:spcAft>
                <a:spcPts val="400"/>
              </a:spcAft>
              <a:buFont typeface="Calibri" panose="020F0502020204030204" pitchFamily="34" charset="0"/>
              <a:buChar char="‒"/>
            </a:pPr>
            <a:r>
              <a:rPr lang="en-US" sz="1600" dirty="0">
                <a:solidFill>
                  <a:srgbClr val="000000"/>
                </a:solidFill>
              </a:rPr>
              <a:t>Many additional </a:t>
            </a:r>
            <a:r>
              <a:rPr lang="en-US" sz="1600" i="1" dirty="0">
                <a:solidFill>
                  <a:srgbClr val="000000"/>
                </a:solidFill>
              </a:rPr>
              <a:t>responsibilities</a:t>
            </a:r>
            <a:r>
              <a:rPr lang="en-US" sz="1600" dirty="0">
                <a:solidFill>
                  <a:srgbClr val="000000"/>
                </a:solidFill>
              </a:rPr>
              <a:t> that are not outlined in this template Matrix typically are delegated to Committees. </a:t>
            </a:r>
          </a:p>
        </p:txBody>
      </p:sp>
    </p:spTree>
    <p:extLst>
      <p:ext uri="{BB962C8B-B14F-4D97-AF65-F5344CB8AC3E}">
        <p14:creationId xmlns:p14="http://schemas.microsoft.com/office/powerpoint/2010/main" val="300778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22380" y="76200"/>
            <a:ext cx="9067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2600" b="1" dirty="0"/>
              <a:t>Governance Decision Authorities Matrix</a:t>
            </a:r>
            <a:br>
              <a:rPr lang="en-US" sz="3200" b="1" dirty="0"/>
            </a:br>
            <a:r>
              <a:rPr lang="en-US" sz="2000" b="1" i="1" dirty="0"/>
              <a:t>First Step: With Legal Counsel, Define Preferred Terminology &amp; </a:t>
            </a:r>
            <a:br>
              <a:rPr lang="en-US" sz="2000" b="1" i="1" dirty="0"/>
            </a:br>
            <a:r>
              <a:rPr lang="en-US" sz="2000" b="1" i="1" dirty="0"/>
              <a:t>Identify Examples to Help Clarify “How to Read the Matrix”</a:t>
            </a:r>
          </a:p>
          <a:p>
            <a:pPr>
              <a:lnSpc>
                <a:spcPct val="85000"/>
              </a:lnSpc>
            </a:pPr>
            <a:endParaRPr lang="en-US" sz="27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388235"/>
              </p:ext>
            </p:extLst>
          </p:nvPr>
        </p:nvGraphicFramePr>
        <p:xfrm>
          <a:off x="228600" y="1143000"/>
          <a:ext cx="8686800" cy="5257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58514">
                  <a:extLst>
                    <a:ext uri="{9D8B030D-6E8A-4147-A177-3AD203B41FA5}">
                      <a16:colId xmlns:a16="http://schemas.microsoft.com/office/drawing/2014/main" val="1175802775"/>
                    </a:ext>
                  </a:extLst>
                </a:gridCol>
                <a:gridCol w="3219680">
                  <a:extLst>
                    <a:ext uri="{9D8B030D-6E8A-4147-A177-3AD203B41FA5}">
                      <a16:colId xmlns:a16="http://schemas.microsoft.com/office/drawing/2014/main" val="3313375228"/>
                    </a:ext>
                  </a:extLst>
                </a:gridCol>
                <a:gridCol w="4008606">
                  <a:extLst>
                    <a:ext uri="{9D8B030D-6E8A-4147-A177-3AD203B41FA5}">
                      <a16:colId xmlns:a16="http://schemas.microsoft.com/office/drawing/2014/main" val="81691897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Terminology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Definition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Examples/Commentary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42651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1400" b="1" dirty="0"/>
                        <a:t>Ratify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9D6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1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(Typically held by Corporate Member, if any). </a:t>
                      </a:r>
                      <a:b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have final decision-making authority but without the power to initiate or change a recommendation. </a:t>
                      </a:r>
                    </a:p>
                  </a:txBody>
                  <a:tcPr>
                    <a:solidFill>
                      <a:srgbClr val="D9D6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100" i="1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Corporate Member must ratify System Mission and Vision.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1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a Corporate Member exists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for relevant responsibilities the System Board may “approve and recommend.” May be used by System Board where regulatory compliance requires a formal hospital/subsidiary board approval.</a:t>
                      </a:r>
                    </a:p>
                  </a:txBody>
                  <a:tcPr>
                    <a:solidFill>
                      <a:srgbClr val="D9D6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613887"/>
                  </a:ext>
                </a:extLst>
              </a:tr>
              <a:tr h="1303979">
                <a:tc>
                  <a:txBody>
                    <a:bodyPr/>
                    <a:lstStyle/>
                    <a:p>
                      <a:r>
                        <a:rPr lang="en-US" sz="1400" b="1" dirty="0"/>
                        <a:t>Approve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6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review and make the final decision (accept, adopt, amend, disapprove, modify, or send back for further consideration), acting in a manner that reflects the system’s mission, vision, and values and is in the best interest of the system; monitor effectiveness of those responsible for carrying out the decision. </a:t>
                      </a:r>
                      <a:r>
                        <a:rPr lang="en-US" sz="11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(If a Corporate Member exists, for relevant responsibilities the System Board may “approve and recommend.”)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6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1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Board approves the System strategic plan and approves or disapproves recommendations from its Committees or the CEO/management.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1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Most approval authorities are retained by the System Board.</a:t>
                      </a:r>
                      <a:r>
                        <a:rPr lang="en-US" sz="110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matrix outlines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when a specific authority or </a:t>
                      </a:r>
                      <a:r>
                        <a:rPr lang="en-US" sz="11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within what limits</a:t>
                      </a:r>
                      <a:r>
                        <a:rPr lang="en-US" sz="110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authority is delegated to or exercised by a subsidiary board, management, or a committee. 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6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2243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directly participate in discussion, development, and/or evaluation processes. Where indicated, includes formulating a recommendation for System Board approval.</a:t>
                      </a:r>
                      <a:endParaRPr lang="en-US" sz="11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1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Governance Committee participates by reviewing and recommending to the System Board a slate of Board nominees.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1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Finance Committee participates by reviewing and recommending to the System Board annual operating and capital budgets.</a:t>
                      </a: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75969"/>
                  </a:ext>
                </a:extLst>
              </a:tr>
              <a:tr h="8280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Responsible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6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be fully accountable for implementing, monitoring, and/or evaluating. </a:t>
                      </a: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6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100" b="0" i="1" u="sng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Management is delegated many responsibilities</a:t>
                      </a:r>
                      <a:r>
                        <a:rPr lang="en-US" sz="1100" b="0" i="1" u="non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implementing Board policies.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100" b="0" i="1" u="sng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Committees</a:t>
                      </a:r>
                      <a:r>
                        <a:rPr lang="en-US" sz="1100" b="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are delegated many responsibilities </a:t>
                      </a:r>
                      <a:r>
                        <a:rPr lang="en-US" sz="1100" b="0" i="1" u="sng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monitoring or evaluating performance</a:t>
                      </a:r>
                      <a:r>
                        <a:rPr lang="en-US" sz="1100" b="0" i="0" u="non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i="1" u="non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ensure that the organization is achieving its objectives.</a:t>
                      </a:r>
                      <a:endParaRPr lang="en-US" sz="1100" b="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6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932255"/>
                  </a:ext>
                </a:extLst>
              </a:tr>
              <a:tr h="740897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 Input/</a:t>
                      </a:r>
                      <a:b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Receive Information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+mn-lt"/>
                        </a:rPr>
                        <a:t>To receive information and provide comments that are appropriate or necessary to the System Board, the System Chair, the System CEO, or other System senior management.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i="1" dirty="0">
                          <a:latin typeface="+mn-lt"/>
                        </a:rPr>
                        <a:t>Governance Committee provides input to the System Board </a:t>
                      </a:r>
                      <a:br>
                        <a:rPr lang="en-US" sz="1100" i="1" dirty="0">
                          <a:latin typeface="+mn-lt"/>
                        </a:rPr>
                      </a:br>
                      <a:r>
                        <a:rPr lang="en-US" sz="1100" i="1" dirty="0">
                          <a:latin typeface="+mn-lt"/>
                        </a:rPr>
                        <a:t>Chair related to his/her appointment of Board Committee members/Chairs.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535948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B8805-135C-4A4A-9003-213703807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B34-B57F-4115-93F4-945991A5298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3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91"/>
            <a:ext cx="9144000" cy="69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srgbClr val="000000"/>
                </a:solidFill>
              </a:rPr>
              <a:t>INSERT SYSTEM NAME HERE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Governance Decision Authorities Matrix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957152"/>
              </p:ext>
            </p:extLst>
          </p:nvPr>
        </p:nvGraphicFramePr>
        <p:xfrm>
          <a:off x="168230" y="838200"/>
          <a:ext cx="8807539" cy="40266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49739">
                  <a:extLst>
                    <a:ext uri="{9D8B030D-6E8A-4147-A177-3AD203B41FA5}">
                      <a16:colId xmlns:a16="http://schemas.microsoft.com/office/drawing/2014/main" val="64113192"/>
                    </a:ext>
                  </a:extLst>
                </a:gridCol>
                <a:gridCol w="1006431">
                  <a:extLst>
                    <a:ext uri="{9D8B030D-6E8A-4147-A177-3AD203B41FA5}">
                      <a16:colId xmlns:a16="http://schemas.microsoft.com/office/drawing/2014/main" val="28959528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418968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113387935"/>
                    </a:ext>
                  </a:extLst>
                </a:gridCol>
                <a:gridCol w="1050720">
                  <a:extLst>
                    <a:ext uri="{9D8B030D-6E8A-4147-A177-3AD203B41FA5}">
                      <a16:colId xmlns:a16="http://schemas.microsoft.com/office/drawing/2014/main" val="1149017370"/>
                    </a:ext>
                  </a:extLst>
                </a:gridCol>
                <a:gridCol w="990849">
                  <a:extLst>
                    <a:ext uri="{9D8B030D-6E8A-4147-A177-3AD203B41FA5}">
                      <a16:colId xmlns:a16="http://schemas.microsoft.com/office/drawing/2014/main" val="3313544217"/>
                    </a:ext>
                  </a:extLst>
                </a:gridCol>
              </a:tblGrid>
              <a:tr h="41801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Responsibility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Corporate Member</a:t>
                      </a:r>
                      <a:endParaRPr lang="en-US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</a:t>
                      </a:r>
                      <a:b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Board</a:t>
                      </a:r>
                      <a:endParaRPr lang="en-US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Direct Subsidiary Board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Committee 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CEO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742664"/>
                  </a:ext>
                </a:extLst>
              </a:tr>
              <a:tr h="268724">
                <a:tc gridSpan="6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MISSION/STRATEGIC PLANNING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25736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or revision to System’s Mission and Values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 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(recommend)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(recommend)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27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Vision and Strategic Plan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Input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  <a:br>
                        <a:rPr lang="en-US" sz="11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(recommend)</a:t>
                      </a:r>
                      <a:endParaRPr lang="en-US" sz="11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819397"/>
                  </a:ext>
                </a:extLst>
              </a:tr>
              <a:tr h="677617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Agreement of consolidation or merger for System or any subsidiary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Ratify</a:t>
                      </a:r>
                      <a:br>
                        <a:rPr lang="en-US" sz="11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(for System consolidation/</a:t>
                      </a:r>
                      <a:br>
                        <a:rPr lang="en-US" sz="10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merger)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Approve*</a:t>
                      </a:r>
                      <a:b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(ratify for subsidiaries)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  <a:r>
                        <a:rPr lang="en-US" sz="11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US" sz="11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Entity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1" dirty="0"/>
                        <a:t>Finance Committee</a:t>
                      </a:r>
                      <a:br>
                        <a:rPr lang="en-US" sz="1600" b="1" dirty="0"/>
                      </a:br>
                      <a:r>
                        <a:rPr lang="en-US" sz="1100" b="1" dirty="0"/>
                        <a:t>Participate</a:t>
                      </a:r>
                      <a:br>
                        <a:rPr lang="en-US" sz="1100" b="1" dirty="0"/>
                      </a:br>
                      <a:r>
                        <a:rPr lang="en-US" sz="1000" b="0" dirty="0"/>
                        <a:t>(recommend)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736539"/>
                  </a:ext>
                </a:extLst>
              </a:tr>
              <a:tr h="750093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Significant investments in businesses, joint ventures, mergers, acquisitions, and other business combinations involving System or any subsidiaries 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Finance Committee</a:t>
                      </a:r>
                      <a:br>
                        <a:rPr lang="en-US" sz="11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b="1" dirty="0"/>
                        <a:t>Participate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/>
                        <a:t>(recommend)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(recommend)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Responsible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002851"/>
                  </a:ext>
                </a:extLst>
              </a:tr>
              <a:tr h="693905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Determination of service portfolio including discontinuation, addition, or expansion of programs, services, and initiatives offered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Input</a:t>
                      </a:r>
                      <a:b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(re: impact on entity)</a:t>
                      </a:r>
                      <a:endParaRPr lang="en-US" sz="11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i="1" dirty="0"/>
                        <a:t>Finance Committee</a:t>
                      </a:r>
                      <a:br>
                        <a:rPr lang="en-US" sz="1600" dirty="0"/>
                      </a:br>
                      <a:r>
                        <a:rPr lang="en-US" sz="1100" b="1" dirty="0"/>
                        <a:t>Participate</a:t>
                      </a:r>
                      <a:br>
                        <a:rPr lang="en-US" sz="1100" dirty="0"/>
                      </a:br>
                      <a:r>
                        <a:rPr lang="en-US" sz="1000" dirty="0"/>
                        <a:t>(evaluate)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  <a:b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(recommend)</a:t>
                      </a:r>
                      <a:endParaRPr lang="en-US" sz="11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20097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E0B0DCC-A9F4-4F96-B6D4-5278ADADF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337091"/>
              </p:ext>
            </p:extLst>
          </p:nvPr>
        </p:nvGraphicFramePr>
        <p:xfrm>
          <a:off x="184061" y="5190744"/>
          <a:ext cx="8807540" cy="13624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58696">
                  <a:extLst>
                    <a:ext uri="{9D8B030D-6E8A-4147-A177-3AD203B41FA5}">
                      <a16:colId xmlns:a16="http://schemas.microsoft.com/office/drawing/2014/main" val="3036984059"/>
                    </a:ext>
                  </a:extLst>
                </a:gridCol>
                <a:gridCol w="7948844">
                  <a:extLst>
                    <a:ext uri="{9D8B030D-6E8A-4147-A177-3AD203B41FA5}">
                      <a16:colId xmlns:a16="http://schemas.microsoft.com/office/drawing/2014/main" val="149786875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Ratify</a:t>
                      </a:r>
                    </a:p>
                  </a:txBody>
                  <a:tcPr marL="27432" marR="27432" marT="27432" marB="27432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(Typically held by Corporate Member, if any). To have final decision-making authority but without the power to initiate or change a recommendation. </a:t>
                      </a:r>
                    </a:p>
                  </a:txBody>
                  <a:tcPr marL="27432" marR="27432" marT="27432" marB="27432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5718162"/>
                  </a:ext>
                </a:extLst>
              </a:tr>
              <a:tr h="305110"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</a:p>
                  </a:txBody>
                  <a:tcPr marL="27432" marR="27432" marT="27432" marB="27432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review and make final decision (approval or disapproval), acting in a manner that reflects System' Mission, Vision, and Values and is in the best interest of the system; monitor effectiveness of those responsible for carrying out the decision.</a:t>
                      </a:r>
                    </a:p>
                  </a:txBody>
                  <a:tcPr marL="27432" marR="27432" marT="27432" marB="27432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685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</a:p>
                  </a:txBody>
                  <a:tcPr marL="27432" marR="27432" marT="27432" marB="27432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directly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participate in discussion, development, and evaluation processes. May include formulating recommendation for System Board consideration.</a:t>
                      </a:r>
                      <a:endParaRPr lang="en-US" sz="10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27432" marT="27432" marB="27432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173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Responsible</a:t>
                      </a:r>
                    </a:p>
                  </a:txBody>
                  <a:tcPr marL="27432" marR="27432" marT="27432" marB="27432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be fully accountable for implementing, monitoring, and/or evaluating.</a:t>
                      </a:r>
                    </a:p>
                  </a:txBody>
                  <a:tcPr marL="27432" marR="27432" marT="27432" marB="27432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1364316"/>
                  </a:ext>
                </a:extLst>
              </a:tr>
              <a:tr h="301757">
                <a:tc>
                  <a:txBody>
                    <a:bodyPr/>
                    <a:lstStyle/>
                    <a:p>
                      <a:pPr marL="0" indent="0"/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 Input/ Receive Info </a:t>
                      </a:r>
                    </a:p>
                  </a:txBody>
                  <a:tcPr marL="27432" marR="27432" marT="27432" marB="27432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To receive information/provide comments that are appropriate or necessary to the System Board, the System CEO, and other System Senior Management.</a:t>
                      </a:r>
                    </a:p>
                  </a:txBody>
                  <a:tcPr marL="27432" marR="27432" marT="27432" marB="27432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42615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7E5822-ABB8-43BA-ABA8-0CE3944F1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B34-B57F-4115-93F4-945991A5298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AA2DA7-A7FA-4E27-9CAB-CFD66D40E5C7}"/>
              </a:ext>
            </a:extLst>
          </p:cNvPr>
          <p:cNvSpPr txBox="1"/>
          <p:nvPr/>
        </p:nvSpPr>
        <p:spPr>
          <a:xfrm>
            <a:off x="6826392" y="127492"/>
            <a:ext cx="2165208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Content is illustrative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258E02-5D1E-4F3B-AC90-F317E938DA1E}"/>
              </a:ext>
            </a:extLst>
          </p:cNvPr>
          <p:cNvSpPr txBox="1"/>
          <p:nvPr/>
        </p:nvSpPr>
        <p:spPr>
          <a:xfrm>
            <a:off x="76200" y="4859179"/>
            <a:ext cx="74359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*May also require recommendation if there is a Corporate Member.</a:t>
            </a:r>
          </a:p>
        </p:txBody>
      </p:sp>
    </p:spTree>
    <p:extLst>
      <p:ext uri="{BB962C8B-B14F-4D97-AF65-F5344CB8AC3E}">
        <p14:creationId xmlns:p14="http://schemas.microsoft.com/office/powerpoint/2010/main" val="242176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91"/>
            <a:ext cx="9144000" cy="69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srgbClr val="000000"/>
                </a:solidFill>
              </a:rPr>
              <a:t>INSERT SYSTEM NAME HERE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  Governance Decision Authorities Matrix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505587"/>
              </p:ext>
            </p:extLst>
          </p:nvPr>
        </p:nvGraphicFramePr>
        <p:xfrm>
          <a:off x="171450" y="835399"/>
          <a:ext cx="8801100" cy="40414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97380">
                  <a:extLst>
                    <a:ext uri="{9D8B030D-6E8A-4147-A177-3AD203B41FA5}">
                      <a16:colId xmlns:a16="http://schemas.microsoft.com/office/drawing/2014/main" val="64113192"/>
                    </a:ext>
                  </a:extLst>
                </a:gridCol>
                <a:gridCol w="1060744">
                  <a:extLst>
                    <a:ext uri="{9D8B030D-6E8A-4147-A177-3AD203B41FA5}">
                      <a16:colId xmlns:a16="http://schemas.microsoft.com/office/drawing/2014/main" val="4071245201"/>
                    </a:ext>
                  </a:extLst>
                </a:gridCol>
                <a:gridCol w="1060744">
                  <a:extLst>
                    <a:ext uri="{9D8B030D-6E8A-4147-A177-3AD203B41FA5}">
                      <a16:colId xmlns:a16="http://schemas.microsoft.com/office/drawing/2014/main" val="3114248619"/>
                    </a:ext>
                  </a:extLst>
                </a:gridCol>
                <a:gridCol w="1060744">
                  <a:extLst>
                    <a:ext uri="{9D8B030D-6E8A-4147-A177-3AD203B41FA5}">
                      <a16:colId xmlns:a16="http://schemas.microsoft.com/office/drawing/2014/main" val="801860606"/>
                    </a:ext>
                  </a:extLst>
                </a:gridCol>
                <a:gridCol w="1060744">
                  <a:extLst>
                    <a:ext uri="{9D8B030D-6E8A-4147-A177-3AD203B41FA5}">
                      <a16:colId xmlns:a16="http://schemas.microsoft.com/office/drawing/2014/main" val="1149017370"/>
                    </a:ext>
                  </a:extLst>
                </a:gridCol>
                <a:gridCol w="1060744">
                  <a:extLst>
                    <a:ext uri="{9D8B030D-6E8A-4147-A177-3AD203B41FA5}">
                      <a16:colId xmlns:a16="http://schemas.microsoft.com/office/drawing/2014/main" val="3313544217"/>
                    </a:ext>
                  </a:extLst>
                </a:gridCol>
              </a:tblGrid>
              <a:tr h="3948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1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Responsibility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Corporate Member</a:t>
                      </a:r>
                      <a:endParaRPr lang="en-US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</a:t>
                      </a:r>
                      <a:b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Board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Direct Subsidiary Board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Committee 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CEO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742664"/>
                  </a:ext>
                </a:extLst>
              </a:tr>
              <a:tr h="265101">
                <a:tc gridSpan="6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ts val="11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GOVERNANCE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257368"/>
                  </a:ext>
                </a:extLst>
              </a:tr>
              <a:tr h="432186"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3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Appointment and/or removal of Directors of the Corporation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3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1" dirty="0"/>
                        <a:t>Approve</a:t>
                      </a:r>
                      <a:endParaRPr lang="en-US" sz="12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100" b="1" dirty="0"/>
                        <a:t>Approve* &amp; Recommend</a:t>
                      </a:r>
                      <a:endParaRPr lang="en-US" sz="1100" b="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Gov. Committee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  <a:b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(recommend)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100" b="1" dirty="0"/>
                        <a:t>Participate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2347648"/>
                  </a:ext>
                </a:extLst>
              </a:tr>
              <a:tr h="670115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Appointment and/or removal of Directors of Direct Subsidiaries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100" b="1" dirty="0"/>
                        <a:t>Approve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100" b="1" i="0" dirty="0"/>
                        <a:t>Participate</a:t>
                      </a:r>
                      <a:br>
                        <a:rPr lang="en-US" sz="1100" b="1" i="1" dirty="0"/>
                      </a:br>
                      <a:r>
                        <a:rPr lang="en-US" sz="1000" b="0" i="0" dirty="0"/>
                        <a:t>(recommend)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Gov. Committee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  <a:b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(recommend)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100" b="1" dirty="0"/>
                        <a:t>Participate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762386"/>
                  </a:ext>
                </a:extLst>
              </a:tr>
              <a:tr h="397651"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3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Establishment of Committees of the Board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3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100" b="1" dirty="0"/>
                        <a:t>Approve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900" i="1" dirty="0"/>
                        <a:t>System level</a:t>
                      </a:r>
                      <a:endParaRPr lang="en-US" sz="900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  <a:b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9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entity level</a:t>
                      </a:r>
                      <a:endParaRPr kumimoji="0" lang="en-US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Gov. Committee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  <a:b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(recommend)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273"/>
                  </a:ext>
                </a:extLst>
              </a:tr>
              <a:tr h="678818"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3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200" spc="-30" baseline="0" dirty="0"/>
                        <a:t>Appointment and/or removal of Chairs and members of all Standing Committees and all special committees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3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200" spc="-30" baseline="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System Board Chair</a:t>
                      </a:r>
                      <a:br>
                        <a:rPr lang="en-US" sz="1100" dirty="0"/>
                      </a:br>
                      <a:r>
                        <a:rPr lang="en-US" sz="1100" b="1" dirty="0"/>
                        <a:t>Appoints</a:t>
                      </a:r>
                      <a:br>
                        <a:rPr lang="en-US" sz="1100" b="1" dirty="0"/>
                      </a:br>
                      <a:r>
                        <a:rPr lang="en-US" sz="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System Cmtes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Entity Board Chair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Appoints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 Entity Cmtes</a:t>
                      </a:r>
                      <a:endParaRPr lang="en-US" sz="11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Gov. Committee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Input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100" b="1" dirty="0"/>
                        <a:t>Input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6797"/>
                  </a:ext>
                </a:extLst>
              </a:tr>
              <a:tr h="390287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ts val="13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Revisions to Governance Authorities Matrix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ts val="13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1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100"/>
                        </a:lnSpc>
                        <a:buFont typeface="Arial" panose="020B0604020202020204" pitchFamily="34" charset="0"/>
                        <a:buNone/>
                      </a:pP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Gov. Committee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ts val="11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Input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1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Input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909850"/>
                  </a:ext>
                </a:extLst>
              </a:tr>
              <a:tr h="389165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ts val="13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Revisions to or restatements or repeal of Bylaws or Articles of Incorporation for System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300"/>
                        </a:lnSpc>
                        <a:buFontTx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Ratify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1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Approve*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0" i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100"/>
                        </a:lnSpc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1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  <a:br>
                        <a:rPr lang="en-US" sz="11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(recommend)</a:t>
                      </a:r>
                      <a:endParaRPr lang="en-US" sz="11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20097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7E5822-ABB8-43BA-ABA8-0CE3944F1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B34-B57F-4115-93F4-945991A5298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AD657D-D41C-4683-B208-C29C72CF2314}"/>
              </a:ext>
            </a:extLst>
          </p:cNvPr>
          <p:cNvSpPr txBox="1"/>
          <p:nvPr/>
        </p:nvSpPr>
        <p:spPr>
          <a:xfrm>
            <a:off x="6826392" y="127492"/>
            <a:ext cx="2165208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Content is illustrative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7A8622-08F2-4B1D-878C-E2E3E964A1E4}"/>
              </a:ext>
            </a:extLst>
          </p:cNvPr>
          <p:cNvSpPr txBox="1"/>
          <p:nvPr/>
        </p:nvSpPr>
        <p:spPr>
          <a:xfrm>
            <a:off x="211494" y="6383179"/>
            <a:ext cx="74359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*May also require recommendation if there is a Corporate Member.</a:t>
            </a:r>
          </a:p>
        </p:txBody>
      </p:sp>
    </p:spTree>
    <p:extLst>
      <p:ext uri="{BB962C8B-B14F-4D97-AF65-F5344CB8AC3E}">
        <p14:creationId xmlns:p14="http://schemas.microsoft.com/office/powerpoint/2010/main" val="68194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91"/>
            <a:ext cx="9144000" cy="69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srgbClr val="000000"/>
                </a:solidFill>
              </a:rPr>
              <a:t>INSERT SYSTEM NAME HERE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  Governance Decision Authorities Matrix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663089"/>
              </p:ext>
            </p:extLst>
          </p:nvPr>
        </p:nvGraphicFramePr>
        <p:xfrm>
          <a:off x="204269" y="838200"/>
          <a:ext cx="8787331" cy="44683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29531">
                  <a:extLst>
                    <a:ext uri="{9D8B030D-6E8A-4147-A177-3AD203B41FA5}">
                      <a16:colId xmlns:a16="http://schemas.microsoft.com/office/drawing/2014/main" val="64113192"/>
                    </a:ext>
                  </a:extLst>
                </a:gridCol>
                <a:gridCol w="1072696">
                  <a:extLst>
                    <a:ext uri="{9D8B030D-6E8A-4147-A177-3AD203B41FA5}">
                      <a16:colId xmlns:a16="http://schemas.microsoft.com/office/drawing/2014/main" val="1985268639"/>
                    </a:ext>
                  </a:extLst>
                </a:gridCol>
                <a:gridCol w="1046276">
                  <a:extLst>
                    <a:ext uri="{9D8B030D-6E8A-4147-A177-3AD203B41FA5}">
                      <a16:colId xmlns:a16="http://schemas.microsoft.com/office/drawing/2014/main" val="3114248619"/>
                    </a:ext>
                  </a:extLst>
                </a:gridCol>
                <a:gridCol w="1046276">
                  <a:extLst>
                    <a:ext uri="{9D8B030D-6E8A-4147-A177-3AD203B41FA5}">
                      <a16:colId xmlns:a16="http://schemas.microsoft.com/office/drawing/2014/main" val="3113387935"/>
                    </a:ext>
                  </a:extLst>
                </a:gridCol>
                <a:gridCol w="1046276">
                  <a:extLst>
                    <a:ext uri="{9D8B030D-6E8A-4147-A177-3AD203B41FA5}">
                      <a16:colId xmlns:a16="http://schemas.microsoft.com/office/drawing/2014/main" val="1149017370"/>
                    </a:ext>
                  </a:extLst>
                </a:gridCol>
                <a:gridCol w="1046276">
                  <a:extLst>
                    <a:ext uri="{9D8B030D-6E8A-4147-A177-3AD203B41FA5}">
                      <a16:colId xmlns:a16="http://schemas.microsoft.com/office/drawing/2014/main" val="3313544217"/>
                    </a:ext>
                  </a:extLst>
                </a:gridCol>
              </a:tblGrid>
              <a:tr h="23606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Responsibility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Corporate Member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</a:t>
                      </a:r>
                      <a:b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Board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Direct Subsidiary Board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Committee 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CEO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742664"/>
                  </a:ext>
                </a:extLst>
              </a:tr>
              <a:tr h="292631">
                <a:tc gridSpan="6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QUALITY POLICY/OVERSIGHT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257368"/>
                  </a:ext>
                </a:extLst>
              </a:tr>
              <a:tr h="487718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a multi-year System Quality &amp; Value Work Plan with long-term and annual improvement targets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including</a:t>
                      </a: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9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entity “Quality  Improvement Programs”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Approve &amp; </a:t>
                      </a:r>
                      <a:r>
                        <a:rPr lang="en-US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Recommend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Entity “Quality Improvement Programs”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5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Quality/ Value Cmte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 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(recommend)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  <a:endParaRPr lang="en-US" sz="10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6647974"/>
                  </a:ext>
                </a:extLst>
              </a:tr>
              <a:tr h="292631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performance objectives and plans for sustaining high levels of physician, employee, and patient satisfaction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9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5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Quality/ Value Cmte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Participate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(recommend)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Responsible</a:t>
                      </a:r>
                      <a:endParaRPr lang="en-US" sz="10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507841"/>
                  </a:ext>
                </a:extLst>
              </a:tr>
              <a:tr h="292631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Establishment of standards for practitioner credentialing across the health system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  <a:b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(approve</a:t>
                      </a:r>
                      <a:r>
                        <a:rPr lang="en-US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US" sz="1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Entity</a:t>
                      </a:r>
                      <a:endParaRPr lang="en-US" sz="11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5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Quality/Value Cmte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  <a:b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(recommend)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Responsible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8350686"/>
                  </a:ext>
                </a:extLst>
              </a:tr>
              <a:tr h="292631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Appointments, reappointments, or revocation or restrictions of appointment to the Hospital Medical Staff, upon recommendations from the Hospital Medical Executive Committee</a:t>
                      </a:r>
                      <a:endParaRPr lang="en-US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  <a:endParaRPr lang="en-US" sz="1000" i="1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Responsible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0811398"/>
                  </a:ext>
                </a:extLst>
              </a:tr>
              <a:tr h="292631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Amendments to Hospital Medical Staff Bylaws, prepared by the Medical Staff</a:t>
                      </a:r>
                      <a:endParaRPr lang="en-US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9422804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7E5822-ABB8-43BA-ABA8-0CE3944F1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B34-B57F-4115-93F4-945991A5298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12F802-4783-40C3-840D-3E78FAF7CA8B}"/>
              </a:ext>
            </a:extLst>
          </p:cNvPr>
          <p:cNvSpPr txBox="1"/>
          <p:nvPr/>
        </p:nvSpPr>
        <p:spPr>
          <a:xfrm>
            <a:off x="6826392" y="127492"/>
            <a:ext cx="2165208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Content is illustrative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94A648-0095-459A-9ACD-BD0840C71783}"/>
              </a:ext>
            </a:extLst>
          </p:cNvPr>
          <p:cNvSpPr txBox="1"/>
          <p:nvPr/>
        </p:nvSpPr>
        <p:spPr>
          <a:xfrm>
            <a:off x="228600" y="6383179"/>
            <a:ext cx="74359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*May also require recommendation if there is a Corporate Member.</a:t>
            </a:r>
          </a:p>
        </p:txBody>
      </p:sp>
    </p:spTree>
    <p:extLst>
      <p:ext uri="{BB962C8B-B14F-4D97-AF65-F5344CB8AC3E}">
        <p14:creationId xmlns:p14="http://schemas.microsoft.com/office/powerpoint/2010/main" val="3653022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91"/>
            <a:ext cx="9144000" cy="69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srgbClr val="000000"/>
                </a:solidFill>
              </a:rPr>
              <a:t>INSERT SYSTEM NAME HERE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  Governance Decision Authorities Matrix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821771"/>
              </p:ext>
            </p:extLst>
          </p:nvPr>
        </p:nvGraphicFramePr>
        <p:xfrm>
          <a:off x="173974" y="838200"/>
          <a:ext cx="8796053" cy="49301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57513">
                  <a:extLst>
                    <a:ext uri="{9D8B030D-6E8A-4147-A177-3AD203B41FA5}">
                      <a16:colId xmlns:a16="http://schemas.microsoft.com/office/drawing/2014/main" val="64113192"/>
                    </a:ext>
                  </a:extLst>
                </a:gridCol>
                <a:gridCol w="1047708">
                  <a:extLst>
                    <a:ext uri="{9D8B030D-6E8A-4147-A177-3AD203B41FA5}">
                      <a16:colId xmlns:a16="http://schemas.microsoft.com/office/drawing/2014/main" val="287139906"/>
                    </a:ext>
                  </a:extLst>
                </a:gridCol>
                <a:gridCol w="1047708">
                  <a:extLst>
                    <a:ext uri="{9D8B030D-6E8A-4147-A177-3AD203B41FA5}">
                      <a16:colId xmlns:a16="http://schemas.microsoft.com/office/drawing/2014/main" val="3114248619"/>
                    </a:ext>
                  </a:extLst>
                </a:gridCol>
                <a:gridCol w="1047708">
                  <a:extLst>
                    <a:ext uri="{9D8B030D-6E8A-4147-A177-3AD203B41FA5}">
                      <a16:colId xmlns:a16="http://schemas.microsoft.com/office/drawing/2014/main" val="3113387935"/>
                    </a:ext>
                  </a:extLst>
                </a:gridCol>
                <a:gridCol w="1047708">
                  <a:extLst>
                    <a:ext uri="{9D8B030D-6E8A-4147-A177-3AD203B41FA5}">
                      <a16:colId xmlns:a16="http://schemas.microsoft.com/office/drawing/2014/main" val="1149017370"/>
                    </a:ext>
                  </a:extLst>
                </a:gridCol>
                <a:gridCol w="1047708">
                  <a:extLst>
                    <a:ext uri="{9D8B030D-6E8A-4147-A177-3AD203B41FA5}">
                      <a16:colId xmlns:a16="http://schemas.microsoft.com/office/drawing/2014/main" val="331354421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Responsibility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Corporate Member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</a:t>
                      </a:r>
                      <a:b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Board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Direct Subsidiary Board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Committee 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CEO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742664"/>
                  </a:ext>
                </a:extLst>
              </a:tr>
              <a:tr h="227876">
                <a:tc gridSpan="6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FINANCIAL &amp; COMPLIANCE POLICY/OVERSIGHT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257368"/>
                  </a:ext>
                </a:extLst>
              </a:tr>
              <a:tr h="227876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Establishment of annual System operating and capital budget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Finance Cmte</a:t>
                      </a:r>
                      <a:b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  <a:b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(recommend)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273"/>
                  </a:ext>
                </a:extLst>
              </a:tr>
              <a:tr h="227876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Establishment of or revisions to System Investment policies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Finance Cmte</a:t>
                      </a:r>
                      <a:b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  <a:b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(recommend)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277986"/>
                  </a:ext>
                </a:extLst>
              </a:tr>
              <a:tr h="149132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Establishment or revisions to Retirement Plan policies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Finance Cmte</a:t>
                      </a:r>
                      <a:b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  <a:b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(recommend)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680874"/>
                  </a:ext>
                </a:extLst>
              </a:tr>
              <a:tr h="149132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Incurrence of debt (including but not limited to loans, notes, bonds, and mortgages)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Participate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(recommend) </a:t>
                      </a:r>
                      <a:b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entity’s revenues or assets are pledged/</a:t>
                      </a:r>
                      <a:br>
                        <a:rPr lang="en-US" sz="9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encumbered</a:t>
                      </a:r>
                      <a:endParaRPr lang="en-US" sz="11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0" lang="en-US" sz="9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Finance Cmte</a:t>
                      </a:r>
                      <a:b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  <a:b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(recommend)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997563"/>
                  </a:ext>
                </a:extLst>
              </a:tr>
              <a:tr h="149132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Sale, lease, exchange, or other disposition of </a:t>
                      </a:r>
                      <a:r>
                        <a:rPr lang="en-US" sz="12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or substantially all</a:t>
                      </a:r>
                      <a:r>
                        <a:rPr lang="en-US" sz="120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the property and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assets of the Corporation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i="0" dirty="0"/>
                        <a:t>Ratify </a:t>
                      </a:r>
                      <a:br>
                        <a:rPr lang="en-US" sz="1100" b="0" i="1" dirty="0"/>
                      </a:br>
                      <a:r>
                        <a:rPr lang="en-US" sz="1100" b="0" i="1" dirty="0"/>
                        <a:t>if &gt;50% of System property or assets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Approve*</a:t>
                      </a:r>
                      <a:r>
                        <a:rPr lang="en-US" sz="1100" dirty="0"/>
                        <a:t> </a:t>
                      </a:r>
                    </a:p>
                    <a:p>
                      <a:pPr algn="ctr"/>
                      <a:r>
                        <a:rPr lang="en-US" sz="1100" b="0" i="1" dirty="0"/>
                        <a:t>(Ratify for subsidiaries)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Participate</a:t>
                      </a:r>
                      <a:br>
                        <a:rPr lang="en-US" sz="1100" b="1" dirty="0"/>
                      </a:br>
                      <a:r>
                        <a:rPr lang="en-US" sz="1000" b="0" dirty="0"/>
                        <a:t>(recommend)</a:t>
                      </a:r>
                      <a:br>
                        <a:rPr lang="en-US" sz="1100" dirty="0"/>
                      </a:br>
                      <a:r>
                        <a:rPr lang="en-US" sz="900" i="1" dirty="0"/>
                        <a:t>for entity’s assets</a:t>
                      </a:r>
                      <a:endParaRPr lang="en-US" sz="1100" i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 dirty="0"/>
                        <a:t>Finance Cmte</a:t>
                      </a:r>
                      <a:br>
                        <a:rPr lang="en-US" sz="1100" dirty="0"/>
                      </a:br>
                      <a:r>
                        <a:rPr lang="en-US" sz="1100" b="1" dirty="0"/>
                        <a:t>Participate</a:t>
                      </a:r>
                      <a:br>
                        <a:rPr lang="en-US" sz="1100" dirty="0"/>
                      </a:b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(recommend)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Participate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058873"/>
                  </a:ext>
                </a:extLst>
              </a:tr>
              <a:tr h="14913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Approval of annual compliance plan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Compliance Cmte</a:t>
                      </a:r>
                      <a:b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  <a:b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recommend)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13939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7E5822-ABB8-43BA-ABA8-0CE3944F1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B34-B57F-4115-93F4-945991A5298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AB6AEA-6EDA-4969-BC3F-BE63FFF120AC}"/>
              </a:ext>
            </a:extLst>
          </p:cNvPr>
          <p:cNvSpPr txBox="1"/>
          <p:nvPr/>
        </p:nvSpPr>
        <p:spPr>
          <a:xfrm>
            <a:off x="8077200" y="6316959"/>
            <a:ext cx="909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</a:rPr>
              <a:t>(Continued)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779488-5A9E-4DB8-A327-79D30D88380F}"/>
              </a:ext>
            </a:extLst>
          </p:cNvPr>
          <p:cNvSpPr txBox="1"/>
          <p:nvPr/>
        </p:nvSpPr>
        <p:spPr>
          <a:xfrm>
            <a:off x="6826392" y="127492"/>
            <a:ext cx="2165208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Content is illustrative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459CA6-EC81-4B6B-B92D-67D52C91C9DF}"/>
              </a:ext>
            </a:extLst>
          </p:cNvPr>
          <p:cNvSpPr txBox="1"/>
          <p:nvPr/>
        </p:nvSpPr>
        <p:spPr>
          <a:xfrm>
            <a:off x="211494" y="6383179"/>
            <a:ext cx="74359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*May also require recommendation if there is a Corporate Member.</a:t>
            </a:r>
          </a:p>
        </p:txBody>
      </p:sp>
    </p:spTree>
    <p:extLst>
      <p:ext uri="{BB962C8B-B14F-4D97-AF65-F5344CB8AC3E}">
        <p14:creationId xmlns:p14="http://schemas.microsoft.com/office/powerpoint/2010/main" val="1422162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91"/>
            <a:ext cx="9144000" cy="69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srgbClr val="000000"/>
                </a:solidFill>
              </a:rPr>
              <a:t>INSERT SYSTEM NAME HERE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  Governance Decision Authorities Matrix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746763"/>
              </p:ext>
            </p:extLst>
          </p:nvPr>
        </p:nvGraphicFramePr>
        <p:xfrm>
          <a:off x="181947" y="838200"/>
          <a:ext cx="8801097" cy="36634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43297">
                  <a:extLst>
                    <a:ext uri="{9D8B030D-6E8A-4147-A177-3AD203B41FA5}">
                      <a16:colId xmlns:a16="http://schemas.microsoft.com/office/drawing/2014/main" val="64113192"/>
                    </a:ext>
                  </a:extLst>
                </a:gridCol>
                <a:gridCol w="999156">
                  <a:extLst>
                    <a:ext uri="{9D8B030D-6E8A-4147-A177-3AD203B41FA5}">
                      <a16:colId xmlns:a16="http://schemas.microsoft.com/office/drawing/2014/main" val="209661043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114248619"/>
                    </a:ext>
                  </a:extLst>
                </a:gridCol>
                <a:gridCol w="1135396">
                  <a:extLst>
                    <a:ext uri="{9D8B030D-6E8A-4147-A177-3AD203B41FA5}">
                      <a16:colId xmlns:a16="http://schemas.microsoft.com/office/drawing/2014/main" val="3113387935"/>
                    </a:ext>
                  </a:extLst>
                </a:gridCol>
                <a:gridCol w="990124">
                  <a:extLst>
                    <a:ext uri="{9D8B030D-6E8A-4147-A177-3AD203B41FA5}">
                      <a16:colId xmlns:a16="http://schemas.microsoft.com/office/drawing/2014/main" val="1149017370"/>
                    </a:ext>
                  </a:extLst>
                </a:gridCol>
                <a:gridCol w="990124">
                  <a:extLst>
                    <a:ext uri="{9D8B030D-6E8A-4147-A177-3AD203B41FA5}">
                      <a16:colId xmlns:a16="http://schemas.microsoft.com/office/drawing/2014/main" val="331354421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Responsibility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Corporate Member</a:t>
                      </a:r>
                      <a:endParaRPr lang="en-US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</a:t>
                      </a:r>
                      <a:b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Board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Direct Subsidiary Board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Committee 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CEO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742664"/>
                  </a:ext>
                </a:extLst>
              </a:tr>
              <a:tr h="302938">
                <a:tc gridSpan="6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COMMUNITY BENEFIT &amp; ADVOCACY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257368"/>
                  </a:ext>
                </a:extLst>
              </a:tr>
              <a:tr h="591099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Adoption of Community Health Needs Assessment(s) (CHNAs) developed in compliance with federal, stat, and/or regulatory requirements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Hospital CHNA Report</a:t>
                      </a:r>
                      <a:endParaRPr lang="en-US" sz="11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Quality/Value Cmte</a:t>
                      </a:r>
                      <a:b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Input &amp; Coordination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Responsible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0813717"/>
                  </a:ext>
                </a:extLst>
              </a:tr>
              <a:tr h="723686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Adoption of CHNA Implementation Plan, consistent with requirements of federal, state, and/or regulatory requirements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  <a:b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Hospital CHNA Implementation Plan</a:t>
                      </a:r>
                      <a:endParaRPr lang="en-US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Quality/Value Cmte</a:t>
                      </a:r>
                      <a:b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Input &amp; Coordination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Responsible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756632"/>
                  </a:ext>
                </a:extLst>
              </a:tr>
              <a:tr h="619296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Establishment of </a:t>
                      </a:r>
                      <a:r>
                        <a:rPr lang="en-US" sz="120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overall System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philanthropic/</a:t>
                      </a:r>
                      <a:b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fundraising plan</a:t>
                      </a:r>
                      <a:endParaRPr lang="en-US" sz="1200" kern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Finance Cmte</a:t>
                      </a:r>
                      <a:b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Input 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Responsible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236438"/>
                  </a:ext>
                </a:extLst>
              </a:tr>
              <a:tr h="706856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Establishment of annual goals for system’s public advocacy efforts, including interactions and participation with state and local government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Responsible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179097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7E5822-ABB8-43BA-ABA8-0CE3944F1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B34-B57F-4115-93F4-945991A5298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94E5F5-2361-4B41-BD46-27BEC8ED8BB8}"/>
              </a:ext>
            </a:extLst>
          </p:cNvPr>
          <p:cNvSpPr txBox="1"/>
          <p:nvPr/>
        </p:nvSpPr>
        <p:spPr>
          <a:xfrm>
            <a:off x="6826392" y="127492"/>
            <a:ext cx="2165208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Content is illustrative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61A71F-8DCE-4463-A6C4-A66B35B51262}"/>
              </a:ext>
            </a:extLst>
          </p:cNvPr>
          <p:cNvSpPr txBox="1"/>
          <p:nvPr/>
        </p:nvSpPr>
        <p:spPr>
          <a:xfrm>
            <a:off x="211494" y="6383179"/>
            <a:ext cx="74359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*May also require recommendation if there is a Corporate Member.</a:t>
            </a:r>
          </a:p>
        </p:txBody>
      </p:sp>
    </p:spTree>
    <p:extLst>
      <p:ext uri="{BB962C8B-B14F-4D97-AF65-F5344CB8AC3E}">
        <p14:creationId xmlns:p14="http://schemas.microsoft.com/office/powerpoint/2010/main" val="1200752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91"/>
            <a:ext cx="9144000" cy="69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srgbClr val="000000"/>
                </a:solidFill>
              </a:rPr>
              <a:t>INSERT SYSTEM NAME HERE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  Governance Decision Authorities Matrix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4871"/>
              </p:ext>
            </p:extLst>
          </p:nvPr>
        </p:nvGraphicFramePr>
        <p:xfrm>
          <a:off x="228598" y="838200"/>
          <a:ext cx="8686801" cy="5181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05202">
                  <a:extLst>
                    <a:ext uri="{9D8B030D-6E8A-4147-A177-3AD203B41FA5}">
                      <a16:colId xmlns:a16="http://schemas.microsoft.com/office/drawing/2014/main" val="64113192"/>
                    </a:ext>
                  </a:extLst>
                </a:gridCol>
                <a:gridCol w="1035031">
                  <a:extLst>
                    <a:ext uri="{9D8B030D-6E8A-4147-A177-3AD203B41FA5}">
                      <a16:colId xmlns:a16="http://schemas.microsoft.com/office/drawing/2014/main" val="1117291748"/>
                    </a:ext>
                  </a:extLst>
                </a:gridCol>
                <a:gridCol w="1116708">
                  <a:extLst>
                    <a:ext uri="{9D8B030D-6E8A-4147-A177-3AD203B41FA5}">
                      <a16:colId xmlns:a16="http://schemas.microsoft.com/office/drawing/2014/main" val="3458113044"/>
                    </a:ext>
                  </a:extLst>
                </a:gridCol>
                <a:gridCol w="1105268">
                  <a:extLst>
                    <a:ext uri="{9D8B030D-6E8A-4147-A177-3AD203B41FA5}">
                      <a16:colId xmlns:a16="http://schemas.microsoft.com/office/drawing/2014/main" val="2398087797"/>
                    </a:ext>
                  </a:extLst>
                </a:gridCol>
                <a:gridCol w="962296">
                  <a:extLst>
                    <a:ext uri="{9D8B030D-6E8A-4147-A177-3AD203B41FA5}">
                      <a16:colId xmlns:a16="http://schemas.microsoft.com/office/drawing/2014/main" val="1149017370"/>
                    </a:ext>
                  </a:extLst>
                </a:gridCol>
                <a:gridCol w="962296">
                  <a:extLst>
                    <a:ext uri="{9D8B030D-6E8A-4147-A177-3AD203B41FA5}">
                      <a16:colId xmlns:a16="http://schemas.microsoft.com/office/drawing/2014/main" val="331354421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Responsibility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Corporate Member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</a:t>
                      </a:r>
                      <a:b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Board</a:t>
                      </a:r>
                      <a:endParaRPr lang="en-US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Direct Subsidiary Board</a:t>
                      </a:r>
                      <a:endParaRPr lang="en-US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Committee 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System CEO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742664"/>
                  </a:ext>
                </a:extLst>
              </a:tr>
              <a:tr h="227876">
                <a:tc gridSpan="6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EXECUTIVE OVERSIGHT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257368"/>
                  </a:ext>
                </a:extLst>
              </a:tr>
              <a:tr h="227876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Selection and appointment of System CEO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Ratify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Approve*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 Comp</a:t>
                      </a:r>
                      <a:b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Recommend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487480"/>
                  </a:ext>
                </a:extLst>
              </a:tr>
              <a:tr h="227876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Selection and appointment of senior management other than System CEO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Input</a:t>
                      </a:r>
                      <a:b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(Entity President)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5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5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562398"/>
                  </a:ext>
                </a:extLst>
              </a:tr>
              <a:tr h="227876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Establishment of total compensation philosophy and compensative practices for senior executives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 Comp</a:t>
                      </a:r>
                      <a:b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Recommend &amp; Monitor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273"/>
                  </a:ext>
                </a:extLst>
              </a:tr>
              <a:tr h="227876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Retention of qualified independent compensation consultant and other expert advisors as the Executive Compensation Committee deems necessary to fulfill its responsibilities; and determination of the compensation of such advisors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 Comp</a:t>
                      </a:r>
                      <a:b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Input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926404"/>
                  </a:ext>
                </a:extLst>
              </a:tr>
              <a:tr h="227876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System CEO: Annual performance objectives, performance assessment, and determination of total compensation package including any variable pay awards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 Comp</a:t>
                      </a:r>
                      <a:b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</a:t>
                      </a:r>
                      <a:b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(recommend)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Input </a:t>
                      </a:r>
                      <a:b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goal setting &amp; </a:t>
                      </a:r>
                      <a:r>
                        <a:rPr lang="en-US" sz="85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perf. Evaluation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277986"/>
                  </a:ext>
                </a:extLst>
              </a:tr>
              <a:tr h="227876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senior management other than System CEO: Annual performance objectives, performance assessment, and determination of base compensation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Input</a:t>
                      </a:r>
                      <a:b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(Entity President)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 Comp: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Input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Approve</a:t>
                      </a:r>
                      <a:endParaRPr kumimoji="0" lang="en-US" sz="1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559437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7E5822-ABB8-43BA-ABA8-0CE3944F1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B34-B57F-4115-93F4-945991A5298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7FB77A-D4C6-4967-A224-0CA33CA3DD5A}"/>
              </a:ext>
            </a:extLst>
          </p:cNvPr>
          <p:cNvSpPr txBox="1"/>
          <p:nvPr/>
        </p:nvSpPr>
        <p:spPr>
          <a:xfrm>
            <a:off x="6826392" y="127492"/>
            <a:ext cx="2165208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Content is illustrative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A0AF74-BE9E-4CDA-9ABC-53123C5A7086}"/>
              </a:ext>
            </a:extLst>
          </p:cNvPr>
          <p:cNvSpPr txBox="1"/>
          <p:nvPr/>
        </p:nvSpPr>
        <p:spPr>
          <a:xfrm>
            <a:off x="211494" y="6383179"/>
            <a:ext cx="74359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*May also require recommendation if there is a Corporate Member.</a:t>
            </a:r>
          </a:p>
        </p:txBody>
      </p:sp>
    </p:spTree>
    <p:extLst>
      <p:ext uri="{BB962C8B-B14F-4D97-AF65-F5344CB8AC3E}">
        <p14:creationId xmlns:p14="http://schemas.microsoft.com/office/powerpoint/2010/main" val="1591369814"/>
      </p:ext>
    </p:extLst>
  </p:cSld>
  <p:clrMapOvr>
    <a:masterClrMapping/>
  </p:clrMapOvr>
</p:sld>
</file>

<file path=ppt/theme/theme1.xml><?xml version="1.0" encoding="utf-8"?>
<a:theme xmlns:a="http://schemas.openxmlformats.org/drawingml/2006/main" name="MJC Theme">
  <a:themeElements>
    <a:clrScheme name="Watery Edge MJC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ACACC0"/>
      </a:accent1>
      <a:accent2>
        <a:srgbClr val="020331"/>
      </a:accent2>
      <a:accent3>
        <a:srgbClr val="9093FA"/>
      </a:accent3>
      <a:accent4>
        <a:srgbClr val="563D2D"/>
      </a:accent4>
      <a:accent5>
        <a:srgbClr val="7C8BBF"/>
      </a:accent5>
      <a:accent6>
        <a:srgbClr val="D5BDAF"/>
      </a:accent6>
      <a:hlink>
        <a:srgbClr val="5F5F5F"/>
      </a:hlink>
      <a:folHlink>
        <a:srgbClr val="919191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bg2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CJ Report Template 2017_v2a.potx" id="{B9B4D422-1523-427B-B1CB-9451C3E6980F}" vid="{E7EDA605-547F-4C73-ABF7-92350F7725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MCJ%20Report%20Template%202017_v2a</Template>
  <TotalTime>11483</TotalTime>
  <Words>1659</Words>
  <Application>Microsoft Office PowerPoint</Application>
  <PresentationFormat>On-screen Show (4:3)</PresentationFormat>
  <Paragraphs>292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MJC Theme</vt:lpstr>
      <vt:lpstr>Introduction to the Template Governance Decision Authorities Matrix</vt:lpstr>
      <vt:lpstr>Introduction to the Template Governance Decision Authorities Matrix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 Decision Authorities Matrix</dc:title>
  <dc:subject>SSHS</dc:subject>
  <dc:creator>Marian Jennings</dc:creator>
  <cp:keywords>DRAFT V.1</cp:keywords>
  <cp:lastModifiedBy>Kayla Wagner</cp:lastModifiedBy>
  <cp:revision>964</cp:revision>
  <cp:lastPrinted>2019-03-19T18:31:58Z</cp:lastPrinted>
  <dcterms:created xsi:type="dcterms:W3CDTF">2017-03-24T13:36:50Z</dcterms:created>
  <dcterms:modified xsi:type="dcterms:W3CDTF">2019-03-19T21:26:36Z</dcterms:modified>
</cp:coreProperties>
</file>