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72" r:id="rId5"/>
  </p:sldMasterIdLst>
  <p:notesMasterIdLst>
    <p:notesMasterId r:id="rId38"/>
  </p:notesMasterIdLst>
  <p:handoutMasterIdLst>
    <p:handoutMasterId r:id="rId39"/>
  </p:handoutMasterIdLst>
  <p:sldIdLst>
    <p:sldId id="336" r:id="rId6"/>
    <p:sldId id="302" r:id="rId7"/>
    <p:sldId id="303" r:id="rId8"/>
    <p:sldId id="304" r:id="rId9"/>
    <p:sldId id="311" r:id="rId10"/>
    <p:sldId id="310" r:id="rId11"/>
    <p:sldId id="289" r:id="rId12"/>
    <p:sldId id="288" r:id="rId13"/>
    <p:sldId id="280" r:id="rId14"/>
    <p:sldId id="305" r:id="rId15"/>
    <p:sldId id="281" r:id="rId16"/>
    <p:sldId id="282" r:id="rId17"/>
    <p:sldId id="337" r:id="rId18"/>
    <p:sldId id="313" r:id="rId19"/>
    <p:sldId id="316" r:id="rId20"/>
    <p:sldId id="319" r:id="rId21"/>
    <p:sldId id="283" r:id="rId22"/>
    <p:sldId id="299" r:id="rId23"/>
    <p:sldId id="317" r:id="rId24"/>
    <p:sldId id="321" r:id="rId25"/>
    <p:sldId id="291" r:id="rId26"/>
    <p:sldId id="284" r:id="rId27"/>
    <p:sldId id="322" r:id="rId28"/>
    <p:sldId id="293" r:id="rId29"/>
    <p:sldId id="294" r:id="rId30"/>
    <p:sldId id="306" r:id="rId31"/>
    <p:sldId id="301" r:id="rId32"/>
    <p:sldId id="307" r:id="rId33"/>
    <p:sldId id="323" r:id="rId34"/>
    <p:sldId id="308" r:id="rId35"/>
    <p:sldId id="309" r:id="rId36"/>
    <p:sldId id="298" r:id="rId37"/>
  </p:sldIdLst>
  <p:sldSz cx="12192000" cy="6858000"/>
  <p:notesSz cx="6858000" cy="9144000"/>
  <p:defaultTextStyle>
    <a:defPPr>
      <a:defRPr lang="en-US"/>
    </a:defPPr>
    <a:lvl1pPr marL="0" algn="l" defTabSz="608959" rtl="0" eaLnBrk="1" latinLnBrk="0" hangingPunct="1">
      <a:defRPr sz="2398" kern="1200">
        <a:solidFill>
          <a:schemeClr val="tx1"/>
        </a:solidFill>
        <a:latin typeface="+mn-lt"/>
        <a:ea typeface="+mn-ea"/>
        <a:cs typeface="+mn-cs"/>
      </a:defRPr>
    </a:lvl1pPr>
    <a:lvl2pPr marL="608959" algn="l" defTabSz="608959" rtl="0" eaLnBrk="1" latinLnBrk="0" hangingPunct="1">
      <a:defRPr sz="2398" kern="1200">
        <a:solidFill>
          <a:schemeClr val="tx1"/>
        </a:solidFill>
        <a:latin typeface="+mn-lt"/>
        <a:ea typeface="+mn-ea"/>
        <a:cs typeface="+mn-cs"/>
      </a:defRPr>
    </a:lvl2pPr>
    <a:lvl3pPr marL="1217919" algn="l" defTabSz="608959" rtl="0" eaLnBrk="1" latinLnBrk="0" hangingPunct="1">
      <a:defRPr sz="2398" kern="1200">
        <a:solidFill>
          <a:schemeClr val="tx1"/>
        </a:solidFill>
        <a:latin typeface="+mn-lt"/>
        <a:ea typeface="+mn-ea"/>
        <a:cs typeface="+mn-cs"/>
      </a:defRPr>
    </a:lvl3pPr>
    <a:lvl4pPr marL="1826878" algn="l" defTabSz="608959" rtl="0" eaLnBrk="1" latinLnBrk="0" hangingPunct="1">
      <a:defRPr sz="2398" kern="1200">
        <a:solidFill>
          <a:schemeClr val="tx1"/>
        </a:solidFill>
        <a:latin typeface="+mn-lt"/>
        <a:ea typeface="+mn-ea"/>
        <a:cs typeface="+mn-cs"/>
      </a:defRPr>
    </a:lvl4pPr>
    <a:lvl5pPr marL="2435838" algn="l" defTabSz="608959" rtl="0" eaLnBrk="1" latinLnBrk="0" hangingPunct="1">
      <a:defRPr sz="2398" kern="1200">
        <a:solidFill>
          <a:schemeClr val="tx1"/>
        </a:solidFill>
        <a:latin typeface="+mn-lt"/>
        <a:ea typeface="+mn-ea"/>
        <a:cs typeface="+mn-cs"/>
      </a:defRPr>
    </a:lvl5pPr>
    <a:lvl6pPr marL="3044798" algn="l" defTabSz="608959" rtl="0" eaLnBrk="1" latinLnBrk="0" hangingPunct="1">
      <a:defRPr sz="2398" kern="1200">
        <a:solidFill>
          <a:schemeClr val="tx1"/>
        </a:solidFill>
        <a:latin typeface="+mn-lt"/>
        <a:ea typeface="+mn-ea"/>
        <a:cs typeface="+mn-cs"/>
      </a:defRPr>
    </a:lvl6pPr>
    <a:lvl7pPr marL="3653757" algn="l" defTabSz="608959" rtl="0" eaLnBrk="1" latinLnBrk="0" hangingPunct="1">
      <a:defRPr sz="2398" kern="1200">
        <a:solidFill>
          <a:schemeClr val="tx1"/>
        </a:solidFill>
        <a:latin typeface="+mn-lt"/>
        <a:ea typeface="+mn-ea"/>
        <a:cs typeface="+mn-cs"/>
      </a:defRPr>
    </a:lvl7pPr>
    <a:lvl8pPr marL="4262717" algn="l" defTabSz="608959" rtl="0" eaLnBrk="1" latinLnBrk="0" hangingPunct="1">
      <a:defRPr sz="2398" kern="1200">
        <a:solidFill>
          <a:schemeClr val="tx1"/>
        </a:solidFill>
        <a:latin typeface="+mn-lt"/>
        <a:ea typeface="+mn-ea"/>
        <a:cs typeface="+mn-cs"/>
      </a:defRPr>
    </a:lvl8pPr>
    <a:lvl9pPr marL="4871676" algn="l" defTabSz="608959" rtl="0" eaLnBrk="1" latinLnBrk="0" hangingPunct="1">
      <a:defRPr sz="239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BB24B-8A83-7744-BE8C-2985E9995C0F}">
          <p14:sldIdLst>
            <p14:sldId id="336"/>
            <p14:sldId id="302"/>
            <p14:sldId id="303"/>
            <p14:sldId id="304"/>
            <p14:sldId id="311"/>
            <p14:sldId id="310"/>
            <p14:sldId id="289"/>
            <p14:sldId id="288"/>
            <p14:sldId id="280"/>
            <p14:sldId id="305"/>
            <p14:sldId id="281"/>
            <p14:sldId id="282"/>
            <p14:sldId id="337"/>
            <p14:sldId id="313"/>
            <p14:sldId id="316"/>
            <p14:sldId id="319"/>
            <p14:sldId id="283"/>
            <p14:sldId id="299"/>
            <p14:sldId id="317"/>
            <p14:sldId id="321"/>
            <p14:sldId id="291"/>
            <p14:sldId id="284"/>
            <p14:sldId id="322"/>
            <p14:sldId id="293"/>
            <p14:sldId id="294"/>
            <p14:sldId id="306"/>
            <p14:sldId id="301"/>
            <p14:sldId id="307"/>
            <p14:sldId id="323"/>
            <p14:sldId id="308"/>
            <p14:sldId id="309"/>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Justin Schuerman" initials="JS"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EA7600"/>
    <a:srgbClr val="ED8B00"/>
    <a:srgbClr val="F57B00"/>
    <a:srgbClr val="FAFBF8"/>
    <a:srgbClr val="75787B"/>
    <a:srgbClr val="595D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6" autoAdjust="0"/>
    <p:restoredTop sz="70165"/>
  </p:normalViewPr>
  <p:slideViewPr>
    <p:cSldViewPr snapToGrid="0" snapToObjects="1">
      <p:cViewPr varScale="1">
        <p:scale>
          <a:sx n="47" d="100"/>
          <a:sy n="47" d="100"/>
        </p:scale>
        <p:origin x="1548" y="3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12E1-4362-DB4F-A0E3-985DBC83A8FC}" type="datetimeFigureOut">
              <a:rPr lang="en-US" smtClean="0"/>
              <a:t>3/16/2021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05C58-A0E7-4042-8518-E16EE6CF2FCE}" type="slidenum">
              <a:rPr lang="en-US" smtClean="0"/>
              <a:t>‹#›</a:t>
            </a:fld>
            <a:endParaRPr lang="en-US"/>
          </a:p>
        </p:txBody>
      </p:sp>
    </p:spTree>
    <p:extLst>
      <p:ext uri="{BB962C8B-B14F-4D97-AF65-F5344CB8AC3E}">
        <p14:creationId xmlns:p14="http://schemas.microsoft.com/office/powerpoint/2010/main" val="12781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84950-6E4C-F24D-907D-BDC7CD2D01E0}" type="datetimeFigureOut">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5F82-5048-504B-A26C-93852C1E7B68}" type="slidenum">
              <a:t>‹#›</a:t>
            </a:fld>
            <a:endParaRPr lang="en-US"/>
          </a:p>
        </p:txBody>
      </p:sp>
    </p:spTree>
    <p:extLst>
      <p:ext uri="{BB962C8B-B14F-4D97-AF65-F5344CB8AC3E}">
        <p14:creationId xmlns:p14="http://schemas.microsoft.com/office/powerpoint/2010/main" val="220939501"/>
      </p:ext>
    </p:extLst>
  </p:cSld>
  <p:clrMap bg1="lt1" tx1="dk1" bg2="lt2" tx2="dk2" accent1="accent1" accent2="accent2" accent3="accent3" accent4="accent4" accent5="accent5" accent6="accent6" hlink="hlink" folHlink="folHlink"/>
  <p:notesStyle>
    <a:lvl1pPr marL="0" algn="l" defTabSz="1217919" rtl="0" eaLnBrk="1" latinLnBrk="0" hangingPunct="1">
      <a:defRPr sz="1599" kern="1200">
        <a:solidFill>
          <a:schemeClr val="tx1"/>
        </a:solidFill>
        <a:latin typeface="+mn-lt"/>
        <a:ea typeface="+mn-ea"/>
        <a:cs typeface="+mn-cs"/>
      </a:defRPr>
    </a:lvl1pPr>
    <a:lvl2pPr marL="608959" algn="l" defTabSz="1217919" rtl="0" eaLnBrk="1" latinLnBrk="0" hangingPunct="1">
      <a:defRPr sz="1599" kern="1200">
        <a:solidFill>
          <a:schemeClr val="tx1"/>
        </a:solidFill>
        <a:latin typeface="+mn-lt"/>
        <a:ea typeface="+mn-ea"/>
        <a:cs typeface="+mn-cs"/>
      </a:defRPr>
    </a:lvl2pPr>
    <a:lvl3pPr marL="1217919" algn="l" defTabSz="1217919" rtl="0" eaLnBrk="1" latinLnBrk="0" hangingPunct="1">
      <a:defRPr sz="1599" kern="1200">
        <a:solidFill>
          <a:schemeClr val="tx1"/>
        </a:solidFill>
        <a:latin typeface="+mn-lt"/>
        <a:ea typeface="+mn-ea"/>
        <a:cs typeface="+mn-cs"/>
      </a:defRPr>
    </a:lvl3pPr>
    <a:lvl4pPr marL="1826878" algn="l" defTabSz="1217919" rtl="0" eaLnBrk="1" latinLnBrk="0" hangingPunct="1">
      <a:defRPr sz="1599" kern="1200">
        <a:solidFill>
          <a:schemeClr val="tx1"/>
        </a:solidFill>
        <a:latin typeface="+mn-lt"/>
        <a:ea typeface="+mn-ea"/>
        <a:cs typeface="+mn-cs"/>
      </a:defRPr>
    </a:lvl4pPr>
    <a:lvl5pPr marL="2435838" algn="l" defTabSz="1217919" rtl="0" eaLnBrk="1" latinLnBrk="0" hangingPunct="1">
      <a:defRPr sz="1599" kern="1200">
        <a:solidFill>
          <a:schemeClr val="tx1"/>
        </a:solidFill>
        <a:latin typeface="+mn-lt"/>
        <a:ea typeface="+mn-ea"/>
        <a:cs typeface="+mn-cs"/>
      </a:defRPr>
    </a:lvl5pPr>
    <a:lvl6pPr marL="3044798" algn="l" defTabSz="1217919" rtl="0" eaLnBrk="1" latinLnBrk="0" hangingPunct="1">
      <a:defRPr sz="1599" kern="1200">
        <a:solidFill>
          <a:schemeClr val="tx1"/>
        </a:solidFill>
        <a:latin typeface="+mn-lt"/>
        <a:ea typeface="+mn-ea"/>
        <a:cs typeface="+mn-cs"/>
      </a:defRPr>
    </a:lvl6pPr>
    <a:lvl7pPr marL="3653757" algn="l" defTabSz="1217919" rtl="0" eaLnBrk="1" latinLnBrk="0" hangingPunct="1">
      <a:defRPr sz="1599" kern="1200">
        <a:solidFill>
          <a:schemeClr val="tx1"/>
        </a:solidFill>
        <a:latin typeface="+mn-lt"/>
        <a:ea typeface="+mn-ea"/>
        <a:cs typeface="+mn-cs"/>
      </a:defRPr>
    </a:lvl7pPr>
    <a:lvl8pPr marL="4262717" algn="l" defTabSz="1217919" rtl="0" eaLnBrk="1" latinLnBrk="0" hangingPunct="1">
      <a:defRPr sz="1599" kern="1200">
        <a:solidFill>
          <a:schemeClr val="tx1"/>
        </a:solidFill>
        <a:latin typeface="+mn-lt"/>
        <a:ea typeface="+mn-ea"/>
        <a:cs typeface="+mn-cs"/>
      </a:defRPr>
    </a:lvl8pPr>
    <a:lvl9pPr marL="4871676" algn="l" defTabSz="1217919" rtl="0" eaLnBrk="1" latinLnBrk="0" hangingPunct="1">
      <a:defRPr sz="1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6EA5ED5-225F-4505-9667-D86DFBACB474}" type="slidenum">
              <a:rPr lang="en-US" smtClean="0"/>
              <a:t>4</a:t>
            </a:fld>
            <a:endParaRPr lang="en-US"/>
          </a:p>
        </p:txBody>
      </p:sp>
    </p:spTree>
    <p:extLst>
      <p:ext uri="{BB962C8B-B14F-4D97-AF65-F5344CB8AC3E}">
        <p14:creationId xmlns:p14="http://schemas.microsoft.com/office/powerpoint/2010/main" val="232803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The winner receives a certificate, a lapel pin and recognition from our CEO, as well as an opportunity to have a small-group meeting with our CEO and other SS winners.  The award is also displayed on their external website profile.</a:t>
            </a:r>
          </a:p>
        </p:txBody>
      </p:sp>
      <p:sp>
        <p:nvSpPr>
          <p:cNvPr id="4" name="Slide Number Placeholder 3"/>
          <p:cNvSpPr>
            <a:spLocks noGrp="1"/>
          </p:cNvSpPr>
          <p:nvPr>
            <p:ph type="sldNum" sz="quarter" idx="5"/>
          </p:nvPr>
        </p:nvSpPr>
        <p:spPr/>
        <p:txBody>
          <a:bodyPr/>
          <a:lstStyle/>
          <a:p>
            <a:fld id="{26EA5ED5-225F-4505-9667-D86DFBACB474}" type="slidenum">
              <a:rPr lang="en-US" smtClean="0"/>
              <a:t>18</a:t>
            </a:fld>
            <a:endParaRPr lang="en-US"/>
          </a:p>
        </p:txBody>
      </p:sp>
    </p:spTree>
    <p:extLst>
      <p:ext uri="{BB962C8B-B14F-4D97-AF65-F5344CB8AC3E}">
        <p14:creationId xmlns:p14="http://schemas.microsoft.com/office/powerpoint/2010/main" val="74176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We also wanted to recognize the divisions and providers who have garnered the largest improvements in their ratings over the course of the year.  While we previously had branded this our Crusader award, we have decided to rebrand the award as "Rising Star"</a:t>
            </a:r>
          </a:p>
        </p:txBody>
      </p:sp>
      <p:sp>
        <p:nvSpPr>
          <p:cNvPr id="4" name="Slide Number Placeholder 3"/>
          <p:cNvSpPr>
            <a:spLocks noGrp="1"/>
          </p:cNvSpPr>
          <p:nvPr>
            <p:ph type="sldNum" sz="quarter" idx="5"/>
          </p:nvPr>
        </p:nvSpPr>
        <p:spPr/>
        <p:txBody>
          <a:bodyPr/>
          <a:lstStyle/>
          <a:p>
            <a:fld id="{26EA5ED5-225F-4505-9667-D86DFBACB474}" type="slidenum">
              <a:rPr lang="en-US" smtClean="0"/>
              <a:t>21</a:t>
            </a:fld>
            <a:endParaRPr lang="en-US"/>
          </a:p>
        </p:txBody>
      </p:sp>
    </p:spTree>
    <p:extLst>
      <p:ext uri="{BB962C8B-B14F-4D97-AF65-F5344CB8AC3E}">
        <p14:creationId xmlns:p14="http://schemas.microsoft.com/office/powerpoint/2010/main" val="126037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cs typeface="Calibri"/>
              </a:rPr>
              <a:t>Play fun music, </a:t>
            </a:r>
            <a:endParaRPr lang="en-US"/>
          </a:p>
          <a:p>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24</a:t>
            </a:fld>
            <a:endParaRPr lang="en-US"/>
          </a:p>
        </p:txBody>
      </p:sp>
    </p:spTree>
    <p:extLst>
      <p:ext uri="{BB962C8B-B14F-4D97-AF65-F5344CB8AC3E}">
        <p14:creationId xmlns:p14="http://schemas.microsoft.com/office/powerpoint/2010/main" val="334038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t>share out if able...via chat or raise hand?</a:t>
            </a:r>
          </a:p>
          <a:p>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25</a:t>
            </a:fld>
            <a:endParaRPr lang="en-US"/>
          </a:p>
        </p:txBody>
      </p:sp>
    </p:spTree>
    <p:extLst>
      <p:ext uri="{BB962C8B-B14F-4D97-AF65-F5344CB8AC3E}">
        <p14:creationId xmlns:p14="http://schemas.microsoft.com/office/powerpoint/2010/main" val="102330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26</a:t>
            </a:fld>
            <a:endParaRPr lang="en-US"/>
          </a:p>
        </p:txBody>
      </p:sp>
    </p:spTree>
    <p:extLst>
      <p:ext uri="{BB962C8B-B14F-4D97-AF65-F5344CB8AC3E}">
        <p14:creationId xmlns:p14="http://schemas.microsoft.com/office/powerpoint/2010/main" val="378073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Katie to update</a:t>
            </a:r>
          </a:p>
        </p:txBody>
      </p:sp>
      <p:sp>
        <p:nvSpPr>
          <p:cNvPr id="4" name="Slide Number Placeholder 3"/>
          <p:cNvSpPr>
            <a:spLocks noGrp="1"/>
          </p:cNvSpPr>
          <p:nvPr>
            <p:ph type="sldNum" sz="quarter" idx="5"/>
          </p:nvPr>
        </p:nvSpPr>
        <p:spPr/>
        <p:txBody>
          <a:bodyPr/>
          <a:lstStyle/>
          <a:p>
            <a:fld id="{26EA5ED5-225F-4505-9667-D86DFBACB474}" type="slidenum">
              <a:rPr lang="en-US" smtClean="0"/>
              <a:t>28</a:t>
            </a:fld>
            <a:endParaRPr lang="en-US"/>
          </a:p>
        </p:txBody>
      </p:sp>
    </p:spTree>
    <p:extLst>
      <p:ext uri="{BB962C8B-B14F-4D97-AF65-F5344CB8AC3E}">
        <p14:creationId xmlns:p14="http://schemas.microsoft.com/office/powerpoint/2010/main" val="188876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30</a:t>
            </a:fld>
            <a:endParaRPr lang="en-US"/>
          </a:p>
        </p:txBody>
      </p:sp>
    </p:spTree>
    <p:extLst>
      <p:ext uri="{BB962C8B-B14F-4D97-AF65-F5344CB8AC3E}">
        <p14:creationId xmlns:p14="http://schemas.microsoft.com/office/powerpoint/2010/main" val="134588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PK on pursuit of perfect patient experience </a:t>
            </a:r>
          </a:p>
          <a:p>
            <a:r>
              <a:rPr lang="en-US" i="1"/>
              <a:t> </a:t>
            </a:r>
            <a:r>
              <a:rPr lang="en-US"/>
              <a:t> </a:t>
            </a:r>
          </a:p>
          <a:p>
            <a:r>
              <a:rPr lang="en-US"/>
              <a:t>Patient family engagement starts with organizational culture and leadership.”</a:t>
            </a:r>
            <a:br>
              <a:rPr lang="en-US"/>
            </a:br>
            <a:r>
              <a:rPr lang="en-US"/>
              <a:t>- Paul Kempinski, Children’s Mercy President &amp; CEO </a:t>
            </a:r>
          </a:p>
        </p:txBody>
      </p:sp>
      <p:sp>
        <p:nvSpPr>
          <p:cNvPr id="4" name="Slide Number Placeholder 3"/>
          <p:cNvSpPr>
            <a:spLocks noGrp="1"/>
          </p:cNvSpPr>
          <p:nvPr>
            <p:ph type="sldNum" sz="quarter" idx="5"/>
          </p:nvPr>
        </p:nvSpPr>
        <p:spPr/>
        <p:txBody>
          <a:bodyPr/>
          <a:lstStyle/>
          <a:p>
            <a:fld id="{26EA5ED5-225F-4505-9667-D86DFBACB474}" type="slidenum">
              <a:rPr lang="en-US" smtClean="0"/>
              <a:t>31</a:t>
            </a:fld>
            <a:endParaRPr lang="en-US"/>
          </a:p>
        </p:txBody>
      </p:sp>
    </p:spTree>
    <p:extLst>
      <p:ext uri="{BB962C8B-B14F-4D97-AF65-F5344CB8AC3E}">
        <p14:creationId xmlns:p14="http://schemas.microsoft.com/office/powerpoint/2010/main" val="376865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6EA5ED5-225F-4505-9667-D86DFBACB474}" type="slidenum">
              <a:rPr lang="en-US" smtClean="0"/>
              <a:t>32</a:t>
            </a:fld>
            <a:endParaRPr lang="en-US"/>
          </a:p>
        </p:txBody>
      </p:sp>
    </p:spTree>
    <p:extLst>
      <p:ext uri="{BB962C8B-B14F-4D97-AF65-F5344CB8AC3E}">
        <p14:creationId xmlns:p14="http://schemas.microsoft.com/office/powerpoint/2010/main" val="115727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Why does recognition matter? </a:t>
            </a:r>
            <a:r>
              <a:rPr lang="en-US">
                <a:sym typeface="Wingdings" pitchFamily="2" charset="2"/>
              </a:rPr>
              <a:t> increased engagement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several years, employee engagement has been a hot topic in the executive suite because there is mounting evidence that employee engagement correlates to individual, group, and organizational performance in the areas of productivity, retention, turnover, customer service, and loyalty </a:t>
            </a:r>
            <a:endParaRPr lang="en-US"/>
          </a:p>
          <a:p>
            <a:endParaRPr lang="en-US"/>
          </a:p>
          <a:p>
            <a:r>
              <a:rPr lang="en-US"/>
              <a:t>Recognition was a stronger motivator than a 5% salary bonus</a:t>
            </a:r>
          </a:p>
          <a:p>
            <a:pPr marL="742950" lvl="1" indent="-285750"/>
            <a:r>
              <a:rPr lang="en-US"/>
              <a:t>Increased Efficiency</a:t>
            </a:r>
          </a:p>
          <a:p>
            <a:pPr marL="742950" lvl="1" indent="-285750"/>
            <a:r>
              <a:rPr lang="en-US"/>
              <a:t>Innovative Work</a:t>
            </a:r>
          </a:p>
          <a:p>
            <a:pPr marL="742950" lvl="1" indent="-285750"/>
            <a:r>
              <a:rPr lang="en-US"/>
              <a:t>Improved Team Dynamic</a:t>
            </a:r>
          </a:p>
          <a:p>
            <a:endParaRPr lang="en-US"/>
          </a:p>
          <a:p>
            <a:r>
              <a:rPr lang="en-US"/>
              <a:t>Sense of calling was strongly positively associated with </a:t>
            </a:r>
            <a:br>
              <a:rPr lang="en-US"/>
            </a:br>
            <a:r>
              <a:rPr lang="en-US"/>
              <a:t>high life meaning (odds ratio [OR] 5.14, 95% confidence interval [95% CI] 2.87–9.19) and </a:t>
            </a:r>
            <a:br>
              <a:rPr lang="en-US"/>
            </a:br>
            <a:r>
              <a:rPr lang="en-US"/>
              <a:t>commitment to direct patient care (OR 2.50, 95% CI 1.53–4.07). </a:t>
            </a:r>
          </a:p>
        </p:txBody>
      </p:sp>
      <p:sp>
        <p:nvSpPr>
          <p:cNvPr id="4" name="Slide Number Placeholder 3"/>
          <p:cNvSpPr>
            <a:spLocks noGrp="1"/>
          </p:cNvSpPr>
          <p:nvPr>
            <p:ph type="sldNum" sz="quarter" idx="5"/>
          </p:nvPr>
        </p:nvSpPr>
        <p:spPr/>
        <p:txBody>
          <a:bodyPr/>
          <a:lstStyle/>
          <a:p>
            <a:fld id="{26EA5ED5-225F-4505-9667-D86DFBACB474}" type="slidenum">
              <a:rPr lang="en-US" smtClean="0"/>
              <a:t>5</a:t>
            </a:fld>
            <a:endParaRPr lang="en-US"/>
          </a:p>
        </p:txBody>
      </p:sp>
    </p:spTree>
    <p:extLst>
      <p:ext uri="{BB962C8B-B14F-4D97-AF65-F5344CB8AC3E}">
        <p14:creationId xmlns:p14="http://schemas.microsoft.com/office/powerpoint/2010/main" val="121600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Important Effects in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Specifically with respect to health care institutions, the same analysis found that units in the upper quartile in engagement had a median 41% fewer patient safety incidents than units in the bottom quartile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 population of 225 hospital doctors and general practitioners, 82 of whom reported recent incidents where they considered that symptoms of stress had negatively affected their patient care. Half of these effects concerned lowered standards of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1. Firth-Cozens J, Greenhalgh J. Doctors’ perceptions of the links between stress and lowered clinical care. </a:t>
            </a:r>
            <a:r>
              <a:rPr lang="en-US" i="1" err="1">
                <a:effectLst/>
              </a:rPr>
              <a:t>Soc</a:t>
            </a:r>
            <a:r>
              <a:rPr lang="en-US" i="1">
                <a:effectLst/>
              </a:rPr>
              <a:t> Sci Med</a:t>
            </a:r>
            <a:r>
              <a:rPr lang="en-US">
                <a:effectLst/>
              </a:rPr>
              <a:t>. 1997;44(7):1017-1022. </a:t>
            </a:r>
            <a:r>
              <a:rPr lang="en-US" err="1">
                <a:effectLst/>
              </a:rPr>
              <a:t>doi:https</a:t>
            </a:r>
            <a:r>
              <a:rPr lang="en-US">
                <a:effectLst/>
              </a:rPr>
              <a:t>://</a:t>
            </a:r>
            <a:r>
              <a:rPr lang="en-US" err="1">
                <a:effectLst/>
              </a:rPr>
              <a:t>doi.org</a:t>
            </a:r>
            <a:r>
              <a:rPr lang="en-US">
                <a:effectLst/>
              </a:rPr>
              <a:t>/10.1016/S0277-9536(96)00227-4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Experience: Cleveland clinics investment in employee engagement showed almost 1.0 positive correlation btw improved employee engagement/satisfaction/WR</a:t>
            </a:r>
            <a:endParaRPr lang="en-US"/>
          </a:p>
          <a:p>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6</a:t>
            </a:fld>
            <a:endParaRPr lang="en-US"/>
          </a:p>
        </p:txBody>
      </p:sp>
    </p:spTree>
    <p:extLst>
      <p:ext uri="{BB962C8B-B14F-4D97-AF65-F5344CB8AC3E}">
        <p14:creationId xmlns:p14="http://schemas.microsoft.com/office/powerpoint/2010/main" val="314744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Regardless of Type of recognition if they had strongly agreed they had received recognition (8-10) </a:t>
            </a:r>
            <a:r>
              <a:rPr lang="en-US">
                <a:sym typeface="Wingdings" panose="05000000000000000000" pitchFamily="2" charset="2"/>
              </a:rPr>
              <a:t> lead to improved engagement</a:t>
            </a:r>
          </a:p>
          <a:p>
            <a:r>
              <a:rPr lang="en-US">
                <a:sym typeface="Wingdings" panose="05000000000000000000" pitchFamily="2" charset="2"/>
              </a:rPr>
              <a:t>When you collapse this down those who strongly agreed they had received recognition were 3x more likely to be highly engaged</a:t>
            </a:r>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7</a:t>
            </a:fld>
            <a:endParaRPr lang="en-US"/>
          </a:p>
        </p:txBody>
      </p:sp>
    </p:spTree>
    <p:extLst>
      <p:ext uri="{BB962C8B-B14F-4D97-AF65-F5344CB8AC3E}">
        <p14:creationId xmlns:p14="http://schemas.microsoft.com/office/powerpoint/2010/main" val="268935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What is the basis and on what frequency: too frequent can seem disingenuous and costly, too rare and some can feel slighted (that will never be me).  In general ABP should be less frequent (monthly/quarterly/yearly), while (OGE) multiple times a month/monthly) best comes from the direct manager/team member.</a:t>
            </a:r>
          </a:p>
        </p:txBody>
      </p:sp>
      <p:sp>
        <p:nvSpPr>
          <p:cNvPr id="4" name="Slide Number Placeholder 3"/>
          <p:cNvSpPr>
            <a:spLocks noGrp="1"/>
          </p:cNvSpPr>
          <p:nvPr>
            <p:ph type="sldNum" sz="quarter" idx="5"/>
          </p:nvPr>
        </p:nvSpPr>
        <p:spPr/>
        <p:txBody>
          <a:bodyPr/>
          <a:lstStyle/>
          <a:p>
            <a:fld id="{26EA5ED5-225F-4505-9667-D86DFBACB474}" type="slidenum">
              <a:rPr lang="en-US" smtClean="0"/>
              <a:t>8</a:t>
            </a:fld>
            <a:endParaRPr lang="en-US"/>
          </a:p>
        </p:txBody>
      </p:sp>
    </p:spTree>
    <p:extLst>
      <p:ext uri="{BB962C8B-B14F-4D97-AF65-F5344CB8AC3E}">
        <p14:creationId xmlns:p14="http://schemas.microsoft.com/office/powerpoint/2010/main" val="272819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6EA5ED5-225F-4505-9667-D86DFBACB474}" type="slidenum">
              <a:rPr lang="en-US" smtClean="0"/>
              <a:t>9</a:t>
            </a:fld>
            <a:endParaRPr lang="en-US"/>
          </a:p>
        </p:txBody>
      </p:sp>
    </p:spTree>
    <p:extLst>
      <p:ext uri="{BB962C8B-B14F-4D97-AF65-F5344CB8AC3E}">
        <p14:creationId xmlns:p14="http://schemas.microsoft.com/office/powerpoint/2010/main" val="250224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Established 2018, launched 2019</a:t>
            </a:r>
          </a:p>
          <a:p>
            <a:endParaRPr lang="en-US"/>
          </a:p>
        </p:txBody>
      </p:sp>
      <p:sp>
        <p:nvSpPr>
          <p:cNvPr id="4" name="Slide Number Placeholder 3"/>
          <p:cNvSpPr>
            <a:spLocks noGrp="1"/>
          </p:cNvSpPr>
          <p:nvPr>
            <p:ph type="sldNum" sz="quarter" idx="5"/>
          </p:nvPr>
        </p:nvSpPr>
        <p:spPr/>
        <p:txBody>
          <a:bodyPr/>
          <a:lstStyle/>
          <a:p>
            <a:fld id="{26EA5ED5-225F-4505-9667-D86DFBACB474}" type="slidenum">
              <a:rPr lang="en-US" smtClean="0"/>
              <a:t>11</a:t>
            </a:fld>
            <a:endParaRPr lang="en-US"/>
          </a:p>
        </p:txBody>
      </p:sp>
    </p:spTree>
    <p:extLst>
      <p:ext uri="{BB962C8B-B14F-4D97-AF65-F5344CB8AC3E}">
        <p14:creationId xmlns:p14="http://schemas.microsoft.com/office/powerpoint/2010/main" val="27355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You may need to describe these last 2 steps in more detail</a:t>
            </a:r>
          </a:p>
        </p:txBody>
      </p:sp>
      <p:sp>
        <p:nvSpPr>
          <p:cNvPr id="4" name="Slide Number Placeholder 3"/>
          <p:cNvSpPr>
            <a:spLocks noGrp="1"/>
          </p:cNvSpPr>
          <p:nvPr>
            <p:ph type="sldNum" sz="quarter" idx="5"/>
          </p:nvPr>
        </p:nvSpPr>
        <p:spPr/>
        <p:txBody>
          <a:bodyPr/>
          <a:lstStyle/>
          <a:p>
            <a:fld id="{26EA5ED5-225F-4505-9667-D86DFBACB474}" type="slidenum">
              <a:rPr lang="en-US" smtClean="0"/>
              <a:t>14</a:t>
            </a:fld>
            <a:endParaRPr lang="en-US"/>
          </a:p>
        </p:txBody>
      </p:sp>
    </p:spTree>
    <p:extLst>
      <p:ext uri="{BB962C8B-B14F-4D97-AF65-F5344CB8AC3E}">
        <p14:creationId xmlns:p14="http://schemas.microsoft.com/office/powerpoint/2010/main" val="296343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The award recognizes the top-rated provider for the last 12 months – essentially the top provider for the year gets to be celebrated every month!</a:t>
            </a:r>
          </a:p>
          <a:p>
            <a:r>
              <a:rPr lang="en-US">
                <a:cs typeface="Calibri"/>
              </a:rPr>
              <a:t>That provider is celebrated in front of their local care team and hospital leadership is invited as well to show gratitude for our care providers that have consistently connected with patients and families. --- You might want to include the top portion of our script? ----</a:t>
            </a:r>
          </a:p>
        </p:txBody>
      </p:sp>
      <p:sp>
        <p:nvSpPr>
          <p:cNvPr id="4" name="Slide Number Placeholder 3"/>
          <p:cNvSpPr>
            <a:spLocks noGrp="1"/>
          </p:cNvSpPr>
          <p:nvPr>
            <p:ph type="sldNum" sz="quarter" idx="5"/>
          </p:nvPr>
        </p:nvSpPr>
        <p:spPr/>
        <p:txBody>
          <a:bodyPr/>
          <a:lstStyle/>
          <a:p>
            <a:fld id="{26EA5ED5-225F-4505-9667-D86DFBACB474}" type="slidenum">
              <a:rPr lang="en-US" smtClean="0"/>
              <a:t>17</a:t>
            </a:fld>
            <a:endParaRPr lang="en-US"/>
          </a:p>
        </p:txBody>
      </p:sp>
    </p:spTree>
    <p:extLst>
      <p:ext uri="{BB962C8B-B14F-4D97-AF65-F5344CB8AC3E}">
        <p14:creationId xmlns:p14="http://schemas.microsoft.com/office/powerpoint/2010/main" val="226002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8.svg"/><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11.svg"/><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75CD7957-9C05-144C-AEB0-ED9D20AAFF06}"/>
              </a:ext>
            </a:extLst>
          </p:cNvPr>
          <p:cNvSpPr>
            <a:spLocks noGrp="1"/>
          </p:cNvSpPr>
          <p:nvPr>
            <p:ph type="body" sz="quarter" idx="11" hasCustomPrompt="1"/>
          </p:nvPr>
        </p:nvSpPr>
        <p:spPr>
          <a:xfrm>
            <a:off x="304801" y="1488215"/>
            <a:ext cx="11582400" cy="363730"/>
          </a:xfrm>
        </p:spPr>
        <p:txBody>
          <a:bodyPr anchor="ctr">
            <a:noAutofit/>
          </a:bodyPr>
          <a:lstStyle>
            <a:lvl1pPr marL="0" indent="0" algn="l">
              <a:buFontTx/>
              <a:buNone/>
              <a:defRPr sz="1866" spc="133" baseline="0">
                <a:solidFill>
                  <a:schemeClr val="accent1">
                    <a:lumMod val="40000"/>
                    <a:lumOff val="60000"/>
                  </a:schemeClr>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dirty="0"/>
              <a:t>OPTIONAL LABEL</a:t>
            </a:r>
          </a:p>
        </p:txBody>
      </p:sp>
      <p:sp>
        <p:nvSpPr>
          <p:cNvPr id="7" name="Subtitle 2">
            <a:extLst>
              <a:ext uri="{FF2B5EF4-FFF2-40B4-BE49-F238E27FC236}">
                <a16:creationId xmlns:a16="http://schemas.microsoft.com/office/drawing/2014/main" id="{30EACBB6-F085-3840-8B0B-E20AEEDDA51E}"/>
              </a:ext>
            </a:extLst>
          </p:cNvPr>
          <p:cNvSpPr>
            <a:spLocks noGrp="1"/>
          </p:cNvSpPr>
          <p:nvPr>
            <p:ph type="subTitle" idx="1" hasCustomPrompt="1"/>
          </p:nvPr>
        </p:nvSpPr>
        <p:spPr>
          <a:xfrm>
            <a:off x="304800" y="4112381"/>
            <a:ext cx="11532409" cy="433186"/>
          </a:xfrm>
        </p:spPr>
        <p:txBody>
          <a:bodyPr anchor="t">
            <a:normAutofit/>
          </a:bodyPr>
          <a:lstStyle>
            <a:lvl1pPr marL="0" indent="0" algn="l">
              <a:buNone/>
              <a:defRPr sz="2133" b="1">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name</a:t>
            </a:r>
          </a:p>
        </p:txBody>
      </p:sp>
      <p:sp>
        <p:nvSpPr>
          <p:cNvPr id="8" name="Text Placeholder 2">
            <a:extLst>
              <a:ext uri="{FF2B5EF4-FFF2-40B4-BE49-F238E27FC236}">
                <a16:creationId xmlns:a16="http://schemas.microsoft.com/office/drawing/2014/main" id="{4DB36E4A-2D6D-C444-AA0D-608BC08088CC}"/>
              </a:ext>
            </a:extLst>
          </p:cNvPr>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
        <p:nvSpPr>
          <p:cNvPr id="9" name="Text Placeholder 2">
            <a:extLst>
              <a:ext uri="{FF2B5EF4-FFF2-40B4-BE49-F238E27FC236}">
                <a16:creationId xmlns:a16="http://schemas.microsoft.com/office/drawing/2014/main" id="{0FDF6BF9-6ADC-C64F-B62A-727F4A7E6D53}"/>
              </a:ext>
            </a:extLst>
          </p:cNvPr>
          <p:cNvSpPr>
            <a:spLocks noGrp="1"/>
          </p:cNvSpPr>
          <p:nvPr>
            <p:ph type="body" sz="quarter" idx="18" hasCustomPrompt="1"/>
          </p:nvPr>
        </p:nvSpPr>
        <p:spPr>
          <a:xfrm>
            <a:off x="304802" y="4545570"/>
            <a:ext cx="11531601" cy="1217016"/>
          </a:xfrm>
        </p:spPr>
        <p:txBody>
          <a:bodyPr tIns="0" bIns="0">
            <a:normAutofit/>
          </a:bodyPr>
          <a:lstStyle>
            <a:lvl1pPr marL="0" marR="0" indent="0" algn="l" defTabSz="609589" rtl="0" eaLnBrk="1" fontAlgn="auto" latinLnBrk="0" hangingPunct="1">
              <a:lnSpc>
                <a:spcPct val="100000"/>
              </a:lnSpc>
              <a:spcBef>
                <a:spcPts val="0"/>
              </a:spcBef>
              <a:spcAft>
                <a:spcPts val="0"/>
              </a:spcAft>
              <a:buClrTx/>
              <a:buSzTx/>
              <a:buFontTx/>
              <a:buNone/>
              <a:tabLst/>
              <a:defRPr sz="1866">
                <a:solidFill>
                  <a:schemeClr val="bg1"/>
                </a:solidFill>
                <a:latin typeface="Arial" panose="020B0604020202020204" pitchFamily="34" charset="0"/>
                <a:cs typeface="Arial" panose="020B0604020202020204" pitchFamily="34" charset="0"/>
              </a:defRPr>
            </a:lvl1pPr>
          </a:lstStyle>
          <a:p>
            <a:r>
              <a:rPr lang="en-US" sz="1866" dirty="0"/>
              <a:t>Click to edit title, organization, or short description</a:t>
            </a:r>
          </a:p>
        </p:txBody>
      </p:sp>
    </p:spTree>
    <p:extLst>
      <p:ext uri="{BB962C8B-B14F-4D97-AF65-F5344CB8AC3E}">
        <p14:creationId xmlns:p14="http://schemas.microsoft.com/office/powerpoint/2010/main" val="1072145518"/>
      </p:ext>
    </p:extLst>
  </p:cSld>
  <p:clrMapOvr>
    <a:masterClrMapping/>
  </p:clrMapOvr>
  <p:extLst>
    <p:ext uri="{DCECCB84-F9BA-43D5-87BE-67443E8EF086}">
      <p15:sldGuideLst xmlns:p15="http://schemas.microsoft.com/office/powerpoint/2012/main">
        <p15:guide id="1" orient="horz" pos="2159" userDrawn="1">
          <p15:clr>
            <a:srgbClr val="FBAE40"/>
          </p15:clr>
        </p15:guide>
        <p15:guide id="2" pos="3841"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609600" y="1602952"/>
            <a:ext cx="10972800" cy="4263251"/>
          </a:xfrm>
        </p:spPr>
        <p:txBody>
          <a:bodyPr wrap="square" tIns="274320" bIns="274320" anchor="ctr">
            <a:normAutofit/>
          </a:bodyPr>
          <a:lstStyle>
            <a:lvl1pPr>
              <a:defRPr sz="4000"/>
            </a:lvl1pPr>
            <a:lvl2pPr>
              <a:defRPr sz="3466"/>
            </a:lvl2pPr>
            <a:lvl3pPr>
              <a:defRPr sz="2667"/>
            </a:lvl3pPr>
            <a:lvl4pPr>
              <a:defRPr sz="2667"/>
            </a:lvl4pPr>
            <a:lvl5pP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1275CFF-4AF9-1B41-95B1-4C87E101C6EA}"/>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CDE2B44F-6B2E-A848-9335-43B58A9FCD99}"/>
              </a:ext>
            </a:extLst>
          </p:cNvPr>
          <p:cNvSpPr>
            <a:spLocks noGrp="1"/>
          </p:cNvSpPr>
          <p:nvPr>
            <p:ph type="title"/>
          </p:nvPr>
        </p:nvSpPr>
        <p:spPr>
          <a:xfrm>
            <a:off x="304800" y="384877"/>
            <a:ext cx="11582400" cy="913554"/>
          </a:xfrm>
        </p:spPr>
        <p:txBody>
          <a:bodyPr/>
          <a:lstStyle/>
          <a:p>
            <a:endParaRPr lang="en-US" dirty="0"/>
          </a:p>
        </p:txBody>
      </p:sp>
    </p:spTree>
    <p:extLst>
      <p:ext uri="{BB962C8B-B14F-4D97-AF65-F5344CB8AC3E}">
        <p14:creationId xmlns:p14="http://schemas.microsoft.com/office/powerpoint/2010/main" val="15982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Layout + Intro">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7924803" y="2821021"/>
            <a:ext cx="3657599" cy="609036"/>
          </a:xfrm>
        </p:spPr>
        <p:txBody>
          <a:bodyPr anchor="b">
            <a:normAutofit/>
          </a:bodyPr>
          <a:lstStyle>
            <a:lvl1pPr marL="0" indent="0">
              <a:buNone/>
              <a:defRPr sz="2133" b="1" cap="all" baseline="0"/>
            </a:lvl1pPr>
          </a:lstStyle>
          <a:p>
            <a:pPr lvl="0"/>
            <a:r>
              <a:rPr lang="en-US"/>
              <a:t>Header</a:t>
            </a:r>
          </a:p>
        </p:txBody>
      </p:sp>
      <p:sp>
        <p:nvSpPr>
          <p:cNvPr id="17" name="Text Placeholder 16"/>
          <p:cNvSpPr>
            <a:spLocks noGrp="1"/>
          </p:cNvSpPr>
          <p:nvPr>
            <p:ph type="body" sz="quarter" idx="13"/>
          </p:nvPr>
        </p:nvSpPr>
        <p:spPr>
          <a:xfrm>
            <a:off x="609602" y="3733520"/>
            <a:ext cx="3657599" cy="2131626"/>
          </a:xfrm>
        </p:spPr>
        <p:txBody>
          <a:bodyPr rIns="182880" anchor="t">
            <a:normAutofit/>
          </a:bodyPr>
          <a:lstStyle>
            <a:lvl1pPr marL="0" indent="0">
              <a:buNone/>
              <a:defRPr sz="2400"/>
            </a:lvl1pPr>
          </a:lstStyle>
          <a:p>
            <a:pPr lvl="0"/>
            <a:endParaRPr lang="en-US"/>
          </a:p>
        </p:txBody>
      </p:sp>
      <p:sp>
        <p:nvSpPr>
          <p:cNvPr id="18" name="Text Placeholder 16"/>
          <p:cNvSpPr>
            <a:spLocks noGrp="1"/>
          </p:cNvSpPr>
          <p:nvPr>
            <p:ph type="body" sz="quarter" idx="14"/>
          </p:nvPr>
        </p:nvSpPr>
        <p:spPr>
          <a:xfrm>
            <a:off x="4267203" y="3734575"/>
            <a:ext cx="3657599" cy="2131626"/>
          </a:xfrm>
        </p:spPr>
        <p:txBody>
          <a:bodyPr rIns="182880" anchor="t">
            <a:normAutofit/>
          </a:bodyPr>
          <a:lstStyle>
            <a:lvl1pPr marL="0" indent="0">
              <a:buNone/>
              <a:defRPr sz="2400"/>
            </a:lvl1pPr>
          </a:lstStyle>
          <a:p>
            <a:pPr lvl="0"/>
            <a:endParaRPr lang="en-US"/>
          </a:p>
        </p:txBody>
      </p:sp>
      <p:sp>
        <p:nvSpPr>
          <p:cNvPr id="22" name="Text Placeholder 14"/>
          <p:cNvSpPr>
            <a:spLocks noGrp="1"/>
          </p:cNvSpPr>
          <p:nvPr>
            <p:ph type="body" sz="quarter" idx="15" hasCustomPrompt="1"/>
          </p:nvPr>
        </p:nvSpPr>
        <p:spPr>
          <a:xfrm>
            <a:off x="609602" y="2821021"/>
            <a:ext cx="3657599" cy="609036"/>
          </a:xfrm>
        </p:spPr>
        <p:txBody>
          <a:bodyPr anchor="b">
            <a:normAutofit/>
          </a:bodyPr>
          <a:lstStyle>
            <a:lvl1pPr marL="0" indent="0">
              <a:buNone/>
              <a:defRPr sz="2133" b="1" cap="all" baseline="0"/>
            </a:lvl1pPr>
          </a:lstStyle>
          <a:p>
            <a:pPr lvl="0"/>
            <a:r>
              <a:rPr lang="en-US"/>
              <a:t>Header</a:t>
            </a:r>
          </a:p>
        </p:txBody>
      </p:sp>
      <p:sp>
        <p:nvSpPr>
          <p:cNvPr id="23" name="Text Placeholder 14"/>
          <p:cNvSpPr>
            <a:spLocks noGrp="1"/>
          </p:cNvSpPr>
          <p:nvPr>
            <p:ph type="body" sz="quarter" idx="16" hasCustomPrompt="1"/>
          </p:nvPr>
        </p:nvSpPr>
        <p:spPr>
          <a:xfrm>
            <a:off x="4267203" y="2821021"/>
            <a:ext cx="3657599" cy="609036"/>
          </a:xfrm>
        </p:spPr>
        <p:txBody>
          <a:bodyPr anchor="b">
            <a:normAutofit/>
          </a:bodyPr>
          <a:lstStyle>
            <a:lvl1pPr marL="0" indent="0">
              <a:buNone/>
              <a:defRPr sz="2133" b="1" cap="all" baseline="0"/>
            </a:lvl1pPr>
          </a:lstStyle>
          <a:p>
            <a:pPr lvl="0"/>
            <a:r>
              <a:rPr lang="en-US"/>
              <a:t>Header</a:t>
            </a:r>
          </a:p>
        </p:txBody>
      </p:sp>
      <p:sp>
        <p:nvSpPr>
          <p:cNvPr id="24" name="Text Placeholder 16"/>
          <p:cNvSpPr>
            <a:spLocks noGrp="1"/>
          </p:cNvSpPr>
          <p:nvPr>
            <p:ph type="body" sz="quarter" idx="17"/>
          </p:nvPr>
        </p:nvSpPr>
        <p:spPr>
          <a:xfrm>
            <a:off x="7924803" y="3734575"/>
            <a:ext cx="3657599" cy="2131626"/>
          </a:xfrm>
        </p:spPr>
        <p:txBody>
          <a:bodyPr rIns="182880" anchor="t">
            <a:normAutofit/>
          </a:bodyPr>
          <a:lstStyle>
            <a:lvl1pPr marL="0" indent="0">
              <a:buNone/>
              <a:defRPr sz="2400"/>
            </a:lvl1pPr>
          </a:lstStyle>
          <a:p>
            <a:pPr lvl="0"/>
            <a:endParaRPr lang="en-US"/>
          </a:p>
        </p:txBody>
      </p:sp>
      <p:sp>
        <p:nvSpPr>
          <p:cNvPr id="27" name="Text Placeholder 26"/>
          <p:cNvSpPr>
            <a:spLocks noGrp="1"/>
          </p:cNvSpPr>
          <p:nvPr>
            <p:ph type="body" sz="quarter" idx="18" hasCustomPrompt="1"/>
          </p:nvPr>
        </p:nvSpPr>
        <p:spPr>
          <a:xfrm>
            <a:off x="304801" y="1602949"/>
            <a:ext cx="11582400" cy="913554"/>
          </a:xfrm>
        </p:spPr>
        <p:txBody>
          <a:bodyPr>
            <a:normAutofit/>
          </a:bodyPr>
          <a:lstStyle>
            <a:lvl1pPr marL="0" indent="0">
              <a:buNone/>
              <a:defRPr sz="2400"/>
            </a:lvl1pPr>
          </a:lstStyle>
          <a:p>
            <a:pPr lvl="0"/>
            <a:r>
              <a:rPr lang="en-US"/>
              <a:t>Introductory paragraph </a:t>
            </a:r>
          </a:p>
        </p:txBody>
      </p:sp>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304800" y="384877"/>
            <a:ext cx="11582400" cy="913554"/>
          </a:xfrm>
        </p:spPr>
        <p:txBody>
          <a:bodyPr/>
          <a:lstStyle/>
          <a:p>
            <a:endParaRPr lang="en-US" dirty="0"/>
          </a:p>
        </p:txBody>
      </p:sp>
      <p:sp>
        <p:nvSpPr>
          <p:cNvPr id="13" name="Rectangle 12">
            <a:extLst>
              <a:ext uri="{FF2B5EF4-FFF2-40B4-BE49-F238E27FC236}">
                <a16:creationId xmlns:a16="http://schemas.microsoft.com/office/drawing/2014/main" id="{6AE73C58-3543-E348-8ED9-8F344AC06A8D}"/>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6646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2 Column">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609600" y="1602949"/>
            <a:ext cx="5486400" cy="4263252"/>
          </a:xfrm>
        </p:spPr>
        <p:txBody>
          <a:bodyPr wrap="square" tIns="274320" rIns="274320" bIns="274320" anchor="ctr">
            <a:normAutofit/>
          </a:bodyPr>
          <a:lstStyle>
            <a:lvl1pPr>
              <a:defRPr sz="3734"/>
            </a:lvl1pPr>
            <a:lvl2pPr>
              <a:defRPr sz="3200"/>
            </a:lvl2pPr>
            <a:lvl3pPr>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hasCustomPrompt="1"/>
          </p:nvPr>
        </p:nvSpPr>
        <p:spPr>
          <a:xfrm>
            <a:off x="6096001" y="1602949"/>
            <a:ext cx="5486400" cy="4263252"/>
          </a:xfrm>
        </p:spPr>
        <p:txBody>
          <a:bodyPr wrap="square" tIns="274320" rIns="274320" bIns="274320" anchor="ctr">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734"/>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3734"/>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32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667"/>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25A0986E-9B61-004F-AE05-8C74560E5140}"/>
              </a:ext>
            </a:extLst>
          </p:cNvPr>
          <p:cNvSpPr>
            <a:spLocks noGrp="1"/>
          </p:cNvSpPr>
          <p:nvPr>
            <p:ph type="title"/>
          </p:nvPr>
        </p:nvSpPr>
        <p:spPr>
          <a:xfrm>
            <a:off x="304800" y="384877"/>
            <a:ext cx="11582400" cy="913554"/>
          </a:xfrm>
        </p:spPr>
        <p:txBody>
          <a:bodyPr/>
          <a:lstStyle/>
          <a:p>
            <a:endParaRPr lang="en-US"/>
          </a:p>
        </p:txBody>
      </p:sp>
      <p:sp>
        <p:nvSpPr>
          <p:cNvPr id="13" name="Rectangle 12">
            <a:extLst>
              <a:ext uri="{FF2B5EF4-FFF2-40B4-BE49-F238E27FC236}">
                <a16:creationId xmlns:a16="http://schemas.microsoft.com/office/drawing/2014/main" id="{31669861-6449-F044-93EA-41F64FCBFAF2}"/>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8732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2 Column Object Left">
    <p:spTree>
      <p:nvGrpSpPr>
        <p:cNvPr id="1" name=""/>
        <p:cNvGrpSpPr/>
        <p:nvPr/>
      </p:nvGrpSpPr>
      <p:grpSpPr>
        <a:xfrm>
          <a:off x="0" y="0"/>
          <a:ext cx="0" cy="0"/>
          <a:chOff x="0" y="0"/>
          <a:chExt cx="0" cy="0"/>
        </a:xfrm>
      </p:grpSpPr>
      <p:sp>
        <p:nvSpPr>
          <p:cNvPr id="11" name="Text Placeholder 4"/>
          <p:cNvSpPr>
            <a:spLocks noGrp="1"/>
          </p:cNvSpPr>
          <p:nvPr>
            <p:ph type="body" sz="quarter" idx="11" hasCustomPrompt="1"/>
          </p:nvPr>
        </p:nvSpPr>
        <p:spPr>
          <a:xfrm>
            <a:off x="6104711" y="1602950"/>
            <a:ext cx="5782493" cy="1022768"/>
          </a:xfrm>
        </p:spPr>
        <p:txBody>
          <a:bodyPr tIns="9144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9" name="Content Placeholder 15"/>
          <p:cNvSpPr>
            <a:spLocks noGrp="1"/>
          </p:cNvSpPr>
          <p:nvPr>
            <p:ph sz="quarter" idx="18" hasCustomPrompt="1"/>
          </p:nvPr>
        </p:nvSpPr>
        <p:spPr>
          <a:xfrm>
            <a:off x="304801" y="1602950"/>
            <a:ext cx="5486400" cy="4263252"/>
          </a:xfrm>
        </p:spPr>
        <p:txBody>
          <a:bodyPr>
            <a:normAutofit/>
          </a:bodyPr>
          <a:lstStyle>
            <a:lvl1pPr marL="0" indent="0" algn="ctr">
              <a:buFontTx/>
              <a:buNone/>
              <a:defRPr sz="2667">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5" name="Content Placeholder 4"/>
          <p:cNvSpPr>
            <a:spLocks noGrp="1"/>
          </p:cNvSpPr>
          <p:nvPr>
            <p:ph sz="quarter" idx="19"/>
          </p:nvPr>
        </p:nvSpPr>
        <p:spPr>
          <a:xfrm>
            <a:off x="6104709" y="2667756"/>
            <a:ext cx="5782493" cy="3198446"/>
          </a:xfrm>
        </p:spPr>
        <p:txBody>
          <a:bodyPr wrap="square" tIns="91440" bIns="0" anchor="t" anchorCtr="0">
            <a:normAutofit/>
          </a:bodyPr>
          <a:lstStyle>
            <a:lvl1pPr>
              <a:defRPr sz="3200">
                <a:solidFill>
                  <a:schemeClr val="tx1">
                    <a:lumMod val="75000"/>
                  </a:schemeClr>
                </a:solidFill>
              </a:defRPr>
            </a:lvl1pPr>
            <a:lvl2pPr>
              <a:defRPr sz="2667">
                <a:solidFill>
                  <a:schemeClr val="tx1">
                    <a:lumMod val="75000"/>
                  </a:schemeClr>
                </a:solidFill>
              </a:defRPr>
            </a:lvl2pPr>
            <a:lvl3pPr>
              <a:defRPr sz="24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B7D33FF9-20D6-DA49-8863-3C84200B66DB}"/>
              </a:ext>
            </a:extLst>
          </p:cNvPr>
          <p:cNvSpPr>
            <a:spLocks noGrp="1"/>
          </p:cNvSpPr>
          <p:nvPr>
            <p:ph type="title"/>
          </p:nvPr>
        </p:nvSpPr>
        <p:spPr>
          <a:xfrm>
            <a:off x="304800" y="384877"/>
            <a:ext cx="11582400" cy="913554"/>
          </a:xfrm>
        </p:spPr>
        <p:txBody>
          <a:bodyPr/>
          <a:lstStyle/>
          <a:p>
            <a:endParaRPr lang="en-US"/>
          </a:p>
        </p:txBody>
      </p:sp>
      <p:sp>
        <p:nvSpPr>
          <p:cNvPr id="12" name="Rectangle 11">
            <a:extLst>
              <a:ext uri="{FF2B5EF4-FFF2-40B4-BE49-F238E27FC236}">
                <a16:creationId xmlns:a16="http://schemas.microsoft.com/office/drawing/2014/main" id="{0EAC1831-14ED-0340-9406-B6CCE9725503}"/>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52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2 Column">
    <p:spTree>
      <p:nvGrpSpPr>
        <p:cNvPr id="1" name=""/>
        <p:cNvGrpSpPr/>
        <p:nvPr/>
      </p:nvGrpSpPr>
      <p:grpSpPr>
        <a:xfrm>
          <a:off x="0" y="0"/>
          <a:ext cx="0" cy="0"/>
          <a:chOff x="0" y="0"/>
          <a:chExt cx="0" cy="0"/>
        </a:xfrm>
      </p:grpSpPr>
      <p:sp>
        <p:nvSpPr>
          <p:cNvPr id="8" name="Content Placeholder 4"/>
          <p:cNvSpPr>
            <a:spLocks noGrp="1"/>
          </p:cNvSpPr>
          <p:nvPr>
            <p:ph sz="quarter" idx="19" hasCustomPrompt="1"/>
          </p:nvPr>
        </p:nvSpPr>
        <p:spPr>
          <a:xfrm>
            <a:off x="6104709" y="2667756"/>
            <a:ext cx="5782491" cy="3198446"/>
          </a:xfrm>
        </p:spPr>
        <p:txBody>
          <a:bodyPr wrap="square" tIns="91440" rIns="274320" bIns="0" anchor="t" anchorCtr="0">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200"/>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2667"/>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24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400"/>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0" hasCustomPrompt="1"/>
          </p:nvPr>
        </p:nvSpPr>
        <p:spPr>
          <a:xfrm>
            <a:off x="304799" y="1602952"/>
            <a:ext cx="5782492" cy="1022769"/>
          </a:xfrm>
        </p:spPr>
        <p:txBody>
          <a:bodyPr tIns="91440" rIns="27432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0" name="Content Placeholder 4"/>
          <p:cNvSpPr>
            <a:spLocks noGrp="1"/>
          </p:cNvSpPr>
          <p:nvPr>
            <p:ph sz="quarter" idx="21" hasCustomPrompt="1"/>
          </p:nvPr>
        </p:nvSpPr>
        <p:spPr>
          <a:xfrm>
            <a:off x="304800" y="2667756"/>
            <a:ext cx="5782491" cy="3198446"/>
          </a:xfrm>
        </p:spPr>
        <p:txBody>
          <a:bodyPr wrap="square" tIns="91440" rIns="274320" bIns="0" anchor="t" anchorCtr="0">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200"/>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2667"/>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24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400"/>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82BD4E4C-BE75-854A-82C2-DF7FDD983F0B}"/>
              </a:ext>
            </a:extLst>
          </p:cNvPr>
          <p:cNvSpPr>
            <a:spLocks noGrp="1"/>
          </p:cNvSpPr>
          <p:nvPr>
            <p:ph type="body" sz="quarter" idx="23" hasCustomPrompt="1"/>
          </p:nvPr>
        </p:nvSpPr>
        <p:spPr>
          <a:xfrm>
            <a:off x="6100416" y="1602952"/>
            <a:ext cx="5782492" cy="1022769"/>
          </a:xfrm>
        </p:spPr>
        <p:txBody>
          <a:bodyPr tIns="91440" rIns="27432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5" name="Title 1">
            <a:extLst>
              <a:ext uri="{FF2B5EF4-FFF2-40B4-BE49-F238E27FC236}">
                <a16:creationId xmlns:a16="http://schemas.microsoft.com/office/drawing/2014/main" id="{2B9A7323-50E7-A24E-88EF-FF9D70686F41}"/>
              </a:ext>
            </a:extLst>
          </p:cNvPr>
          <p:cNvSpPr>
            <a:spLocks noGrp="1"/>
          </p:cNvSpPr>
          <p:nvPr>
            <p:ph type="title"/>
          </p:nvPr>
        </p:nvSpPr>
        <p:spPr>
          <a:xfrm>
            <a:off x="304800" y="384877"/>
            <a:ext cx="11582400" cy="913554"/>
          </a:xfrm>
        </p:spPr>
        <p:txBody>
          <a:bodyPr/>
          <a:lstStyle/>
          <a:p>
            <a:endParaRPr lang="en-US"/>
          </a:p>
        </p:txBody>
      </p:sp>
      <p:sp>
        <p:nvSpPr>
          <p:cNvPr id="16" name="Rectangle 15">
            <a:extLst>
              <a:ext uri="{FF2B5EF4-FFF2-40B4-BE49-F238E27FC236}">
                <a16:creationId xmlns:a16="http://schemas.microsoft.com/office/drawing/2014/main" id="{F8C30FE7-FC11-2345-88EA-726F1C712BD6}"/>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991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Object Feature">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3352799" y="610043"/>
            <a:ext cx="8839200" cy="5256159"/>
          </a:xfrm>
        </p:spPr>
        <p:txBody>
          <a:bodyPr>
            <a:normAutofit/>
          </a:bodyPr>
          <a:lstStyle>
            <a:lvl1pPr marL="0" indent="0">
              <a:buFontTx/>
              <a:buNone/>
              <a:defRPr sz="2133">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7" name="Text Placeholder 4"/>
          <p:cNvSpPr>
            <a:spLocks noGrp="1"/>
          </p:cNvSpPr>
          <p:nvPr>
            <p:ph type="body" sz="quarter" idx="15" hasCustomPrompt="1"/>
          </p:nvPr>
        </p:nvSpPr>
        <p:spPr>
          <a:xfrm>
            <a:off x="304799" y="610043"/>
            <a:ext cx="2743200" cy="5256159"/>
          </a:xfrm>
        </p:spPr>
        <p:txBody>
          <a:bodyPr lIns="91440" rIns="91440" bIns="182880" anchor="ctr" anchorCtr="0">
            <a:normAutofit/>
          </a:bodyPr>
          <a:lstStyle>
            <a:lvl1pPr marL="0" indent="0">
              <a:buFontTx/>
              <a:buNone/>
              <a:defRPr sz="3734">
                <a:solidFill>
                  <a:schemeClr val="tx1">
                    <a:lumMod val="75000"/>
                  </a:schemeClr>
                </a:solidFill>
                <a:latin typeface="Georgia" charset="0"/>
                <a:ea typeface="Georgia" charset="0"/>
                <a:cs typeface="Georgia"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text</a:t>
            </a:r>
          </a:p>
        </p:txBody>
      </p:sp>
      <p:sp>
        <p:nvSpPr>
          <p:cNvPr id="9" name="Rectangle 8">
            <a:extLst>
              <a:ext uri="{FF2B5EF4-FFF2-40B4-BE49-F238E27FC236}">
                <a16:creationId xmlns:a16="http://schemas.microsoft.com/office/drawing/2014/main" id="{9A35F6C4-B7FA-7D44-BE9C-52E24EFEBB68}"/>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687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Object Feature 2">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6096000" y="610043"/>
            <a:ext cx="6095999" cy="5256159"/>
          </a:xfrm>
        </p:spPr>
        <p:txBody>
          <a:bodyPr>
            <a:normAutofit/>
          </a:bodyPr>
          <a:lstStyle>
            <a:lvl1pPr marL="0" indent="0">
              <a:buFontTx/>
              <a:buNone/>
              <a:defRPr sz="2133">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7" name="Text Placeholder 4"/>
          <p:cNvSpPr>
            <a:spLocks noGrp="1"/>
          </p:cNvSpPr>
          <p:nvPr>
            <p:ph type="body" sz="quarter" idx="15" hasCustomPrompt="1"/>
          </p:nvPr>
        </p:nvSpPr>
        <p:spPr>
          <a:xfrm>
            <a:off x="304801" y="610043"/>
            <a:ext cx="5486401" cy="5256159"/>
          </a:xfrm>
        </p:spPr>
        <p:txBody>
          <a:bodyPr lIns="91440" rIns="91440" bIns="182880" anchor="ctr" anchorCtr="0">
            <a:normAutofit/>
          </a:bodyPr>
          <a:lstStyle>
            <a:lvl1pPr marL="0" indent="0">
              <a:buFontTx/>
              <a:buNone/>
              <a:defRPr sz="4267">
                <a:solidFill>
                  <a:schemeClr val="tx1">
                    <a:lumMod val="75000"/>
                  </a:schemeClr>
                </a:solidFill>
                <a:latin typeface="Georgia" charset="0"/>
                <a:ea typeface="Georgia" charset="0"/>
                <a:cs typeface="Georgia"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text</a:t>
            </a:r>
          </a:p>
        </p:txBody>
      </p:sp>
      <p:sp>
        <p:nvSpPr>
          <p:cNvPr id="11" name="Rectangle 10">
            <a:extLst>
              <a:ext uri="{FF2B5EF4-FFF2-40B4-BE49-F238E27FC236}">
                <a16:creationId xmlns:a16="http://schemas.microsoft.com/office/drawing/2014/main" id="{DB41CE28-C31C-1E49-B30A-100F2265821C}"/>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6444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604BBD-E5A5-EC43-8AA1-CC6E2241E01E}"/>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325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
    <p:spTree>
      <p:nvGrpSpPr>
        <p:cNvPr id="1" name=""/>
        <p:cNvGrpSpPr/>
        <p:nvPr/>
      </p:nvGrpSpPr>
      <p:grpSpPr>
        <a:xfrm>
          <a:off x="0" y="0"/>
          <a:ext cx="0" cy="0"/>
          <a:chOff x="0" y="0"/>
          <a:chExt cx="0" cy="0"/>
        </a:xfrm>
      </p:grpSpPr>
      <p:cxnSp>
        <p:nvCxnSpPr>
          <p:cNvPr id="11" name="Straight Connector 10"/>
          <p:cNvCxnSpPr/>
          <p:nvPr userDrawn="1"/>
        </p:nvCxnSpPr>
        <p:spPr>
          <a:xfrm>
            <a:off x="1392294" y="6259761"/>
            <a:ext cx="0" cy="493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750647" y="6316638"/>
            <a:ext cx="2095500" cy="367959"/>
          </a:xfrm>
          <a:noFill/>
          <a:ln>
            <a:noFill/>
          </a:ln>
        </p:spPr>
        <p:txBody>
          <a:bodyPr anchor="ctr" anchorCtr="0">
            <a:noAutofit/>
          </a:bodyPr>
          <a:lstStyle>
            <a:lvl1pPr marL="0" indent="0" algn="ctr">
              <a:buNone/>
              <a:defRPr sz="1067"/>
            </a:lvl1pPr>
            <a:lvl2pPr marL="609589" indent="0">
              <a:buNone/>
              <a:defRPr sz="1067"/>
            </a:lvl2pPr>
            <a:lvl3pPr marL="1219178" indent="0">
              <a:buNone/>
              <a:defRPr sz="1067"/>
            </a:lvl3pPr>
            <a:lvl4pPr marL="1828765" indent="0">
              <a:buNone/>
              <a:defRPr sz="1067"/>
            </a:lvl4pPr>
            <a:lvl5pPr marL="2438356" indent="0">
              <a:buNone/>
              <a:defRPr sz="1067"/>
            </a:lvl5pPr>
          </a:lstStyle>
          <a:p>
            <a:pPr lvl="0"/>
            <a:r>
              <a:rPr lang="en-US"/>
              <a:t>Optional partner logo</a:t>
            </a:r>
          </a:p>
        </p:txBody>
      </p:sp>
      <p:sp>
        <p:nvSpPr>
          <p:cNvPr id="8" name="Text Placeholder 12">
            <a:extLst>
              <a:ext uri="{FF2B5EF4-FFF2-40B4-BE49-F238E27FC236}">
                <a16:creationId xmlns:a16="http://schemas.microsoft.com/office/drawing/2014/main" id="{AE994D2D-A295-1847-891D-8DEA02437BD9}"/>
              </a:ext>
            </a:extLst>
          </p:cNvPr>
          <p:cNvSpPr>
            <a:spLocks noGrp="1"/>
          </p:cNvSpPr>
          <p:nvPr>
            <p:ph type="body" sz="quarter" idx="11" hasCustomPrompt="1"/>
          </p:nvPr>
        </p:nvSpPr>
        <p:spPr>
          <a:xfrm>
            <a:off x="304801" y="1488215"/>
            <a:ext cx="11582400" cy="363730"/>
          </a:xfrm>
        </p:spPr>
        <p:txBody>
          <a:bodyPr anchor="ctr">
            <a:noAutofit/>
          </a:bodyPr>
          <a:lstStyle>
            <a:lvl1pPr marL="0" indent="0" algn="l">
              <a:buFontTx/>
              <a:buNone/>
              <a:defRPr sz="1866" spc="133" baseline="0">
                <a:solidFill>
                  <a:schemeClr val="accent1">
                    <a:lumMod val="40000"/>
                    <a:lumOff val="60000"/>
                  </a:schemeClr>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marL="0" marR="0" lvl="0" indent="0" algn="l" defTabSz="609589" rtl="0" eaLnBrk="1" fontAlgn="auto" latinLnBrk="0" hangingPunct="1">
              <a:lnSpc>
                <a:spcPct val="100000"/>
              </a:lnSpc>
              <a:spcBef>
                <a:spcPct val="20000"/>
              </a:spcBef>
              <a:spcAft>
                <a:spcPts val="0"/>
              </a:spcAft>
              <a:buClrTx/>
              <a:buSzTx/>
              <a:buFontTx/>
              <a:buNone/>
              <a:tabLst/>
              <a:defRPr/>
            </a:pPr>
            <a:r>
              <a:rPr lang="en-US"/>
              <a:t>OPTIONAL LABEL</a:t>
            </a:r>
          </a:p>
        </p:txBody>
      </p:sp>
      <p:sp>
        <p:nvSpPr>
          <p:cNvPr id="9" name="Subtitle 2">
            <a:extLst>
              <a:ext uri="{FF2B5EF4-FFF2-40B4-BE49-F238E27FC236}">
                <a16:creationId xmlns:a16="http://schemas.microsoft.com/office/drawing/2014/main" id="{A30F5831-B6E5-184B-A33E-393F95731387}"/>
              </a:ext>
            </a:extLst>
          </p:cNvPr>
          <p:cNvSpPr>
            <a:spLocks noGrp="1"/>
          </p:cNvSpPr>
          <p:nvPr>
            <p:ph type="subTitle" idx="1" hasCustomPrompt="1"/>
          </p:nvPr>
        </p:nvSpPr>
        <p:spPr>
          <a:xfrm>
            <a:off x="304800" y="4112381"/>
            <a:ext cx="11532409" cy="433186"/>
          </a:xfrm>
        </p:spPr>
        <p:txBody>
          <a:bodyPr anchor="t">
            <a:normAutofit/>
          </a:bodyPr>
          <a:lstStyle>
            <a:lvl1pPr marL="0" indent="0" algn="l">
              <a:buNone/>
              <a:defRPr sz="2133" b="1">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name</a:t>
            </a:r>
          </a:p>
        </p:txBody>
      </p:sp>
      <p:sp>
        <p:nvSpPr>
          <p:cNvPr id="14" name="Text Placeholder 2">
            <a:extLst>
              <a:ext uri="{FF2B5EF4-FFF2-40B4-BE49-F238E27FC236}">
                <a16:creationId xmlns:a16="http://schemas.microsoft.com/office/drawing/2014/main" id="{00A14482-F905-7A43-94C4-8F2738CFC4A0}"/>
              </a:ext>
            </a:extLst>
          </p:cNvPr>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
        <p:nvSpPr>
          <p:cNvPr id="16" name="Text Placeholder 2">
            <a:extLst>
              <a:ext uri="{FF2B5EF4-FFF2-40B4-BE49-F238E27FC236}">
                <a16:creationId xmlns:a16="http://schemas.microsoft.com/office/drawing/2014/main" id="{60387251-62A2-4A4C-AB26-D379061C04D3}"/>
              </a:ext>
            </a:extLst>
          </p:cNvPr>
          <p:cNvSpPr>
            <a:spLocks noGrp="1"/>
          </p:cNvSpPr>
          <p:nvPr>
            <p:ph type="body" sz="quarter" idx="18" hasCustomPrompt="1"/>
          </p:nvPr>
        </p:nvSpPr>
        <p:spPr>
          <a:xfrm>
            <a:off x="304802" y="4545570"/>
            <a:ext cx="11531601" cy="1217016"/>
          </a:xfrm>
        </p:spPr>
        <p:txBody>
          <a:bodyPr tIns="0" bIns="0">
            <a:normAutofit/>
          </a:bodyPr>
          <a:lstStyle>
            <a:lvl1pPr marL="0" marR="0" indent="0" algn="l" defTabSz="609589" rtl="0" eaLnBrk="1" fontAlgn="auto" latinLnBrk="0" hangingPunct="1">
              <a:lnSpc>
                <a:spcPct val="100000"/>
              </a:lnSpc>
              <a:spcBef>
                <a:spcPts val="0"/>
              </a:spcBef>
              <a:spcAft>
                <a:spcPts val="0"/>
              </a:spcAft>
              <a:buClrTx/>
              <a:buSzTx/>
              <a:buFontTx/>
              <a:buNone/>
              <a:tabLst/>
              <a:defRPr sz="1866">
                <a:solidFill>
                  <a:schemeClr val="bg1"/>
                </a:solidFill>
                <a:latin typeface="Arial" panose="020B0604020202020204" pitchFamily="34" charset="0"/>
                <a:cs typeface="Arial" panose="020B0604020202020204" pitchFamily="34" charset="0"/>
              </a:defRPr>
            </a:lvl1pPr>
          </a:lstStyle>
          <a:p>
            <a:r>
              <a:rPr lang="en-US" sz="1866"/>
              <a:t>Click to edit title, organization, or short description</a:t>
            </a:r>
          </a:p>
        </p:txBody>
      </p:sp>
    </p:spTree>
    <p:extLst>
      <p:ext uri="{BB962C8B-B14F-4D97-AF65-F5344CB8AC3E}">
        <p14:creationId xmlns:p14="http://schemas.microsoft.com/office/powerpoint/2010/main" val="6373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rtner Logo + Image">
    <p:spTree>
      <p:nvGrpSpPr>
        <p:cNvPr id="1" name=""/>
        <p:cNvGrpSpPr/>
        <p:nvPr/>
      </p:nvGrpSpPr>
      <p:grpSpPr>
        <a:xfrm>
          <a:off x="0" y="0"/>
          <a:ext cx="0" cy="0"/>
          <a:chOff x="0" y="0"/>
          <a:chExt cx="0" cy="0"/>
        </a:xfrm>
      </p:grpSpPr>
      <p:cxnSp>
        <p:nvCxnSpPr>
          <p:cNvPr id="11" name="Straight Connector 10"/>
          <p:cNvCxnSpPr/>
          <p:nvPr userDrawn="1"/>
        </p:nvCxnSpPr>
        <p:spPr>
          <a:xfrm>
            <a:off x="1392294" y="6259761"/>
            <a:ext cx="0" cy="493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9FDC4B42-B49E-C142-BE1C-8B020F197746}"/>
              </a:ext>
            </a:extLst>
          </p:cNvPr>
          <p:cNvSpPr>
            <a:spLocks noGrp="1"/>
          </p:cNvSpPr>
          <p:nvPr>
            <p:ph type="pic" sz="quarter" idx="10"/>
          </p:nvPr>
        </p:nvSpPr>
        <p:spPr>
          <a:xfrm>
            <a:off x="7620000" y="-1"/>
            <a:ext cx="4572000" cy="6145726"/>
          </a:xfrm>
        </p:spPr>
        <p:txBody>
          <a:bodyPr anchor="ctr"/>
          <a:lstStyle>
            <a:lvl1pPr marL="0" indent="0" algn="ctr">
              <a:buNone/>
              <a:defRPr>
                <a:solidFill>
                  <a:schemeClr val="bg1"/>
                </a:solidFill>
              </a:defRPr>
            </a:lvl1pPr>
          </a:lstStyle>
          <a:p>
            <a:r>
              <a:rPr lang="en-US"/>
              <a:t>Click icon to add picture</a:t>
            </a:r>
          </a:p>
        </p:txBody>
      </p:sp>
      <p:sp>
        <p:nvSpPr>
          <p:cNvPr id="21" name="Picture Placeholder 9">
            <a:extLst>
              <a:ext uri="{FF2B5EF4-FFF2-40B4-BE49-F238E27FC236}">
                <a16:creationId xmlns:a16="http://schemas.microsoft.com/office/drawing/2014/main" id="{120C6209-54E7-A340-A06A-BA28C1E5C7EC}"/>
              </a:ext>
            </a:extLst>
          </p:cNvPr>
          <p:cNvSpPr>
            <a:spLocks noGrp="1"/>
          </p:cNvSpPr>
          <p:nvPr>
            <p:ph type="pic" sz="quarter" idx="17" hasCustomPrompt="1"/>
          </p:nvPr>
        </p:nvSpPr>
        <p:spPr>
          <a:xfrm>
            <a:off x="1750647" y="6316636"/>
            <a:ext cx="2097024" cy="365422"/>
          </a:xfrm>
        </p:spPr>
        <p:txBody>
          <a:bodyPr anchor="ctr">
            <a:normAutofit/>
          </a:bodyPr>
          <a:lstStyle>
            <a:lvl1pPr marL="0" indent="0" algn="ctr">
              <a:buNone/>
              <a:defRPr sz="1200">
                <a:solidFill>
                  <a:schemeClr val="tx1"/>
                </a:solidFill>
              </a:defRPr>
            </a:lvl1pPr>
          </a:lstStyle>
          <a:p>
            <a:r>
              <a:rPr lang="en-US"/>
              <a:t>Optional partner logo</a:t>
            </a:r>
          </a:p>
        </p:txBody>
      </p:sp>
    </p:spTree>
    <p:extLst>
      <p:ext uri="{BB962C8B-B14F-4D97-AF65-F5344CB8AC3E}">
        <p14:creationId xmlns:p14="http://schemas.microsoft.com/office/powerpoint/2010/main" val="341964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24654B-E8DC-0242-BBB6-E36A12556260}"/>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Graphic 4">
            <a:extLst>
              <a:ext uri="{FF2B5EF4-FFF2-40B4-BE49-F238E27FC236}">
                <a16:creationId xmlns:a16="http://schemas.microsoft.com/office/drawing/2014/main" id="{378A8110-F737-47EF-88AC-F5BBBE8595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6" name="Graphic 13">
            <a:extLst>
              <a:ext uri="{FF2B5EF4-FFF2-40B4-BE49-F238E27FC236}">
                <a16:creationId xmlns:a16="http://schemas.microsoft.com/office/drawing/2014/main" id="{824ED6ED-77DA-4FB9-996A-8BED2072F2A5}"/>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4534B931-1720-4898-A75F-AD5B395B432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8" name="Graphic 7">
            <a:extLst>
              <a:ext uri="{FF2B5EF4-FFF2-40B4-BE49-F238E27FC236}">
                <a16:creationId xmlns:a16="http://schemas.microsoft.com/office/drawing/2014/main" id="{CEA0408E-D5B7-4C36-A971-D5539B918C9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9" name="Graphic 8">
            <a:extLst>
              <a:ext uri="{FF2B5EF4-FFF2-40B4-BE49-F238E27FC236}">
                <a16:creationId xmlns:a16="http://schemas.microsoft.com/office/drawing/2014/main" id="{A16F0E62-7EA7-4212-A111-746333FD8179}"/>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1" name="Graphic 10">
            <a:extLst>
              <a:ext uri="{FF2B5EF4-FFF2-40B4-BE49-F238E27FC236}">
                <a16:creationId xmlns:a16="http://schemas.microsoft.com/office/drawing/2014/main" id="{D2D33FB1-02E8-4EB2-A662-B7C29053D4AE}"/>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2" name="Graphic 11">
            <a:extLst>
              <a:ext uri="{FF2B5EF4-FFF2-40B4-BE49-F238E27FC236}">
                <a16:creationId xmlns:a16="http://schemas.microsoft.com/office/drawing/2014/main" id="{E2D5CF44-A980-4284-8224-2D8F61DDA7E4}"/>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3876" r="-3003" b="-9578"/>
          <a:stretch/>
        </p:blipFill>
        <p:spPr>
          <a:xfrm>
            <a:off x="0" y="1554480"/>
            <a:ext cx="2011680" cy="3474720"/>
          </a:xfrm>
          <a:prstGeom prst="rect">
            <a:avLst/>
          </a:prstGeom>
        </p:spPr>
      </p:pic>
      <p:sp>
        <p:nvSpPr>
          <p:cNvPr id="10" name="Picture Placeholder 9"/>
          <p:cNvSpPr>
            <a:spLocks noGrp="1"/>
          </p:cNvSpPr>
          <p:nvPr>
            <p:ph type="pic" sz="quarter" idx="10"/>
          </p:nvPr>
        </p:nvSpPr>
        <p:spPr>
          <a:xfrm>
            <a:off x="7111999" y="-1"/>
            <a:ext cx="5080001" cy="6858000"/>
          </a:xfrm>
        </p:spPr>
        <p:txBody>
          <a:bodyPr anchor="ctr"/>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34901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6BC38-F398-2745-BA6B-A6363B356175}"/>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p:nvPicPr>
        <p:blipFill>
          <a:blip r:embed="rId2"/>
          <a:stretch>
            <a:fillRect/>
          </a:stretch>
        </p:blipFill>
        <p:spPr>
          <a:xfrm>
            <a:off x="389969" y="5685670"/>
            <a:ext cx="957908" cy="488469"/>
          </a:xfrm>
          <a:prstGeom prst="rect">
            <a:avLst/>
          </a:prstGeom>
        </p:spPr>
      </p:pic>
      <p:pic>
        <p:nvPicPr>
          <p:cNvPr id="11" name="Graphic 10">
            <a:extLst>
              <a:ext uri="{FF2B5EF4-FFF2-40B4-BE49-F238E27FC236}">
                <a16:creationId xmlns:a16="http://schemas.microsoft.com/office/drawing/2014/main" id="{E7EE4AAE-314F-47E9-B311-A620382019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91651" y="5360810"/>
            <a:ext cx="1533525" cy="1533525"/>
          </a:xfrm>
          <a:prstGeom prst="rect">
            <a:avLst/>
          </a:prstGeom>
        </p:spPr>
      </p:pic>
      <p:sp>
        <p:nvSpPr>
          <p:cNvPr id="14" name="Graphic 13">
            <a:extLst>
              <a:ext uri="{FF2B5EF4-FFF2-40B4-BE49-F238E27FC236}">
                <a16:creationId xmlns:a16="http://schemas.microsoft.com/office/drawing/2014/main" id="{99B59D64-D7D7-4FA5-8AE2-B3A57429957D}"/>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a:p>
        </p:txBody>
      </p:sp>
      <p:pic>
        <p:nvPicPr>
          <p:cNvPr id="88" name="Graphic 87">
            <a:extLst>
              <a:ext uri="{FF2B5EF4-FFF2-40B4-BE49-F238E27FC236}">
                <a16:creationId xmlns:a16="http://schemas.microsoft.com/office/drawing/2014/main" id="{5C66D825-E5C7-47B5-84AE-585D4C172F4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5549" t="26732" r="-35549" b="-26732"/>
          <a:stretch/>
        </p:blipFill>
        <p:spPr>
          <a:xfrm>
            <a:off x="0" y="0"/>
            <a:ext cx="1533525" cy="1533525"/>
          </a:xfrm>
          <a:prstGeom prst="rect">
            <a:avLst/>
          </a:prstGeom>
        </p:spPr>
      </p:pic>
      <p:pic>
        <p:nvPicPr>
          <p:cNvPr id="89" name="Graphic 88">
            <a:extLst>
              <a:ext uri="{FF2B5EF4-FFF2-40B4-BE49-F238E27FC236}">
                <a16:creationId xmlns:a16="http://schemas.microsoft.com/office/drawing/2014/main" id="{31C50595-0626-45C0-B8E5-3FF614507E9D}"/>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76" t="32246" r="1505" b="-5104"/>
          <a:stretch/>
        </p:blipFill>
        <p:spPr>
          <a:xfrm>
            <a:off x="5897880" y="0"/>
            <a:ext cx="2103120" cy="1554480"/>
          </a:xfrm>
          <a:prstGeom prst="rect">
            <a:avLst/>
          </a:prstGeom>
        </p:spPr>
      </p:pic>
      <p:pic>
        <p:nvPicPr>
          <p:cNvPr id="90" name="Graphic 89">
            <a:extLst>
              <a:ext uri="{FF2B5EF4-FFF2-40B4-BE49-F238E27FC236}">
                <a16:creationId xmlns:a16="http://schemas.microsoft.com/office/drawing/2014/main" id="{1B74C6A2-D7AC-4C4C-85CC-D0D5A3083454}"/>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t="8130" r="25357" b="-8130"/>
          <a:stretch/>
        </p:blipFill>
        <p:spPr>
          <a:xfrm>
            <a:off x="9914981" y="0"/>
            <a:ext cx="2286000" cy="3062618"/>
          </a:xfrm>
          <a:prstGeom prst="rect">
            <a:avLst/>
          </a:prstGeom>
        </p:spPr>
      </p:pic>
      <p:pic>
        <p:nvPicPr>
          <p:cNvPr id="91" name="Graphic 90">
            <a:extLst>
              <a:ext uri="{FF2B5EF4-FFF2-40B4-BE49-F238E27FC236}">
                <a16:creationId xmlns:a16="http://schemas.microsoft.com/office/drawing/2014/main" id="{466924BD-53AD-406E-9224-7BE1416EB5F9}"/>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003" r="38003"/>
          <a:stretch/>
        </p:blipFill>
        <p:spPr>
          <a:xfrm>
            <a:off x="10732770" y="3852793"/>
            <a:ext cx="1463040" cy="2286000"/>
          </a:xfrm>
          <a:prstGeom prst="rect">
            <a:avLst/>
          </a:prstGeom>
        </p:spPr>
      </p:pic>
      <p:pic>
        <p:nvPicPr>
          <p:cNvPr id="92" name="Graphic 91">
            <a:extLst>
              <a:ext uri="{FF2B5EF4-FFF2-40B4-BE49-F238E27FC236}">
                <a16:creationId xmlns:a16="http://schemas.microsoft.com/office/drawing/2014/main" id="{BA20CAA7-3A2F-43CE-B5D3-9F7FD91D990C}"/>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37320" t="-3876" r="-3003" b="-9578"/>
          <a:stretch/>
        </p:blipFill>
        <p:spPr>
          <a:xfrm>
            <a:off x="0" y="1554480"/>
            <a:ext cx="2011680" cy="3474720"/>
          </a:xfrm>
          <a:prstGeom prst="rect">
            <a:avLst/>
          </a:prstGeom>
        </p:spPr>
      </p:pic>
      <p:sp>
        <p:nvSpPr>
          <p:cNvPr id="9" name="Text Placeholder 12"/>
          <p:cNvSpPr>
            <a:spLocks noGrp="1"/>
          </p:cNvSpPr>
          <p:nvPr>
            <p:ph type="body" sz="quarter" idx="11" hasCustomPrompt="1"/>
          </p:nvPr>
        </p:nvSpPr>
        <p:spPr>
          <a:xfrm>
            <a:off x="304801" y="1765782"/>
            <a:ext cx="11582400" cy="363730"/>
          </a:xfrm>
        </p:spPr>
        <p:txBody>
          <a:bodyPr anchor="ctr">
            <a:normAutofit/>
          </a:bodyPr>
          <a:lstStyle>
            <a:lvl1pPr marL="0" indent="0" algn="l">
              <a:buFontTx/>
              <a:buNone/>
              <a:defRPr sz="1200" baseline="0">
                <a:solidFill>
                  <a:schemeClr val="bg1"/>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304800" y="4112383"/>
            <a:ext cx="11532409" cy="889423"/>
          </a:xfrm>
        </p:spPr>
        <p:txBody>
          <a:bodyPr anchor="t">
            <a:normAutofit/>
          </a:bodyPr>
          <a:lstStyle>
            <a:lvl1pPr marL="0" indent="0" algn="l">
              <a:buNone/>
              <a:defRPr sz="2133">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Subtitle</a:t>
            </a:r>
          </a:p>
        </p:txBody>
      </p:sp>
      <p:sp>
        <p:nvSpPr>
          <p:cNvPr id="12" name="Text Placeholder 2"/>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 Partner Lo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0DD99-47C0-B742-A71C-EA3BA9629C46}"/>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Graphic 9">
            <a:extLst>
              <a:ext uri="{FF2B5EF4-FFF2-40B4-BE49-F238E27FC236}">
                <a16:creationId xmlns:a16="http://schemas.microsoft.com/office/drawing/2014/main" id="{0EE68424-4CD9-4B32-9EEB-5D7A91D01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14" name="Graphic 13">
            <a:extLst>
              <a:ext uri="{FF2B5EF4-FFF2-40B4-BE49-F238E27FC236}">
                <a16:creationId xmlns:a16="http://schemas.microsoft.com/office/drawing/2014/main" id="{454B6EE0-CCCB-4A3E-A538-D012B0136511}"/>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7243ADB5-7FA7-4C2D-AAE6-93B6C1C609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16" name="Graphic 15">
            <a:extLst>
              <a:ext uri="{FF2B5EF4-FFF2-40B4-BE49-F238E27FC236}">
                <a16:creationId xmlns:a16="http://schemas.microsoft.com/office/drawing/2014/main" id="{3D3A7E05-F9FC-4AC7-9018-0A476A97048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17" name="Graphic 16">
            <a:extLst>
              <a:ext uri="{FF2B5EF4-FFF2-40B4-BE49-F238E27FC236}">
                <a16:creationId xmlns:a16="http://schemas.microsoft.com/office/drawing/2014/main" id="{F80888E3-281A-47E3-BEE8-C1A32906AA5F}"/>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8" name="Graphic 17">
            <a:extLst>
              <a:ext uri="{FF2B5EF4-FFF2-40B4-BE49-F238E27FC236}">
                <a16:creationId xmlns:a16="http://schemas.microsoft.com/office/drawing/2014/main" id="{09529C66-5171-4402-AF25-F26009F1BA17}"/>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9" name="Graphic 18">
            <a:extLst>
              <a:ext uri="{FF2B5EF4-FFF2-40B4-BE49-F238E27FC236}">
                <a16:creationId xmlns:a16="http://schemas.microsoft.com/office/drawing/2014/main" id="{D58B1346-9492-4C35-AA0A-679D0A558A23}"/>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9846" r="-3003" b="-6595"/>
          <a:stretch/>
        </p:blipFill>
        <p:spPr>
          <a:xfrm>
            <a:off x="0" y="1371600"/>
            <a:ext cx="2011680" cy="3566160"/>
          </a:xfrm>
          <a:prstGeom prst="rect">
            <a:avLst/>
          </a:prstGeom>
        </p:spPr>
      </p:pic>
      <p:pic>
        <p:nvPicPr>
          <p:cNvPr id="3" name="Picture 2"/>
          <p:cNvPicPr>
            <a:picLocks noChangeAspect="1"/>
          </p:cNvPicPr>
          <p:nvPr/>
        </p:nvPicPr>
        <p:blipFill>
          <a:blip r:embed="rId12"/>
          <a:stretch>
            <a:fillRect/>
          </a:stretch>
        </p:blipFill>
        <p:spPr>
          <a:xfrm>
            <a:off x="389969" y="5685670"/>
            <a:ext cx="957908" cy="488469"/>
          </a:xfrm>
          <a:prstGeom prst="rect">
            <a:avLst/>
          </a:prstGeom>
        </p:spPr>
      </p:pic>
      <p:sp>
        <p:nvSpPr>
          <p:cNvPr id="7" name="Subtitle 2"/>
          <p:cNvSpPr>
            <a:spLocks noGrp="1"/>
          </p:cNvSpPr>
          <p:nvPr>
            <p:ph type="subTitle" idx="1" hasCustomPrompt="1"/>
          </p:nvPr>
        </p:nvSpPr>
        <p:spPr>
          <a:xfrm>
            <a:off x="304800" y="4112383"/>
            <a:ext cx="11532409" cy="889423"/>
          </a:xfrm>
        </p:spPr>
        <p:txBody>
          <a:bodyPr anchor="t">
            <a:normAutofit/>
          </a:bodyPr>
          <a:lstStyle>
            <a:lvl1pPr marL="0" indent="0" algn="l">
              <a:buNone/>
              <a:defRPr sz="2133">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Subtitle</a:t>
            </a:r>
          </a:p>
        </p:txBody>
      </p:sp>
      <p:sp>
        <p:nvSpPr>
          <p:cNvPr id="9" name="Text Placeholder 12"/>
          <p:cNvSpPr>
            <a:spLocks noGrp="1"/>
          </p:cNvSpPr>
          <p:nvPr>
            <p:ph type="body" sz="quarter" idx="11" hasCustomPrompt="1"/>
          </p:nvPr>
        </p:nvSpPr>
        <p:spPr>
          <a:xfrm>
            <a:off x="304801" y="1765782"/>
            <a:ext cx="11582400" cy="363730"/>
          </a:xfrm>
        </p:spPr>
        <p:txBody>
          <a:bodyPr anchor="ctr">
            <a:normAutofit/>
          </a:bodyPr>
          <a:lstStyle>
            <a:lvl1pPr marL="0" indent="0" algn="l">
              <a:buFontTx/>
              <a:buNone/>
              <a:defRPr sz="1200" baseline="0">
                <a:solidFill>
                  <a:schemeClr val="bg1"/>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DATE</a:t>
            </a:r>
          </a:p>
        </p:txBody>
      </p:sp>
      <p:cxnSp>
        <p:nvCxnSpPr>
          <p:cNvPr id="5" name="Straight Connector 4"/>
          <p:cNvCxnSpPr/>
          <p:nvPr userDrawn="1"/>
        </p:nvCxnSpPr>
        <p:spPr>
          <a:xfrm>
            <a:off x="1744134" y="5612782"/>
            <a:ext cx="0" cy="609036"/>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2140393" y="5612784"/>
            <a:ext cx="2095500" cy="604142"/>
          </a:xfrm>
          <a:noFill/>
          <a:ln>
            <a:noFill/>
          </a:ln>
        </p:spPr>
        <p:txBody>
          <a:bodyPr anchor="ctr" anchorCtr="0">
            <a:noAutofit/>
          </a:bodyPr>
          <a:lstStyle>
            <a:lvl1pPr marL="0" indent="0" algn="ctr">
              <a:buNone/>
              <a:defRPr sz="1467">
                <a:solidFill>
                  <a:schemeClr val="bg1"/>
                </a:solidFill>
                <a:latin typeface="Arial" charset="0"/>
                <a:ea typeface="Arial" charset="0"/>
                <a:cs typeface="Arial" charset="0"/>
              </a:defRPr>
            </a:lvl1pPr>
            <a:lvl2pPr marL="609589" indent="0">
              <a:buNone/>
              <a:defRPr sz="1067"/>
            </a:lvl2pPr>
            <a:lvl3pPr marL="1219178" indent="0">
              <a:buNone/>
              <a:defRPr sz="1067"/>
            </a:lvl3pPr>
            <a:lvl4pPr marL="1828765" indent="0">
              <a:buNone/>
              <a:defRPr sz="1067"/>
            </a:lvl4pPr>
            <a:lvl5pPr marL="2438356" indent="0">
              <a:buNone/>
              <a:defRPr sz="1067"/>
            </a:lvl5pPr>
          </a:lstStyle>
          <a:p>
            <a:pPr lvl="0"/>
            <a:r>
              <a:rPr lang="en-US"/>
              <a:t>Optional partner logo</a:t>
            </a:r>
          </a:p>
        </p:txBody>
      </p:sp>
      <p:sp>
        <p:nvSpPr>
          <p:cNvPr id="11" name="Text Placeholder 2"/>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E112F9-46F0-A740-9EF6-3023B65D2BF9}"/>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56F77018-BD09-40DC-96D2-955A93BCCF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8" name="Graphic 13">
            <a:extLst>
              <a:ext uri="{FF2B5EF4-FFF2-40B4-BE49-F238E27FC236}">
                <a16:creationId xmlns:a16="http://schemas.microsoft.com/office/drawing/2014/main" id="{860D7CCC-E910-46D5-B63F-34E710FE9DF1}"/>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a:p>
        </p:txBody>
      </p:sp>
      <p:pic>
        <p:nvPicPr>
          <p:cNvPr id="9" name="Graphic 8">
            <a:extLst>
              <a:ext uri="{FF2B5EF4-FFF2-40B4-BE49-F238E27FC236}">
                <a16:creationId xmlns:a16="http://schemas.microsoft.com/office/drawing/2014/main" id="{B11892DB-49E1-4651-9238-5466F00269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12" name="Graphic 11">
            <a:extLst>
              <a:ext uri="{FF2B5EF4-FFF2-40B4-BE49-F238E27FC236}">
                <a16:creationId xmlns:a16="http://schemas.microsoft.com/office/drawing/2014/main" id="{040882A3-57DD-485B-A5D7-B7E87F77CCE6}"/>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13" name="Graphic 12">
            <a:extLst>
              <a:ext uri="{FF2B5EF4-FFF2-40B4-BE49-F238E27FC236}">
                <a16:creationId xmlns:a16="http://schemas.microsoft.com/office/drawing/2014/main" id="{FA5573EA-ADB8-439B-9355-E65A9E3AFDCD}"/>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4" name="Graphic 13">
            <a:extLst>
              <a:ext uri="{FF2B5EF4-FFF2-40B4-BE49-F238E27FC236}">
                <a16:creationId xmlns:a16="http://schemas.microsoft.com/office/drawing/2014/main" id="{4584030A-ABA8-4246-9F4D-0A9E67081EC4}"/>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5" name="Graphic 14">
            <a:extLst>
              <a:ext uri="{FF2B5EF4-FFF2-40B4-BE49-F238E27FC236}">
                <a16:creationId xmlns:a16="http://schemas.microsoft.com/office/drawing/2014/main" id="{3176E2C5-EDCF-4C9B-A6E0-2EEB6E6E290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3876" r="-3003" b="-6593"/>
          <a:stretch/>
        </p:blipFill>
        <p:spPr>
          <a:xfrm>
            <a:off x="0" y="1554480"/>
            <a:ext cx="2011680" cy="3383280"/>
          </a:xfrm>
          <a:prstGeom prst="rect">
            <a:avLst/>
          </a:prstGeom>
        </p:spPr>
      </p:pic>
      <p:pic>
        <p:nvPicPr>
          <p:cNvPr id="10" name="Picture 9"/>
          <p:cNvPicPr>
            <a:picLocks noChangeAspect="1"/>
          </p:cNvPicPr>
          <p:nvPr/>
        </p:nvPicPr>
        <p:blipFill>
          <a:blip r:embed="rId12"/>
          <a:stretch>
            <a:fillRect/>
          </a:stretch>
        </p:blipFill>
        <p:spPr>
          <a:xfrm>
            <a:off x="384855" y="3412431"/>
            <a:ext cx="1984221" cy="399379"/>
          </a:xfrm>
          <a:prstGeom prst="rect">
            <a:avLst/>
          </a:prstGeom>
        </p:spPr>
      </p:pic>
      <p:sp>
        <p:nvSpPr>
          <p:cNvPr id="11" name="Title 3"/>
          <p:cNvSpPr txBox="1">
            <a:spLocks/>
          </p:cNvSpPr>
          <p:nvPr/>
        </p:nvSpPr>
        <p:spPr>
          <a:xfrm>
            <a:off x="260567" y="4204777"/>
            <a:ext cx="3407029" cy="1046260"/>
          </a:xfrm>
          <a:prstGeom prst="rect">
            <a:avLst/>
          </a:prstGeom>
        </p:spPr>
        <p:txBody>
          <a:bodyPr vert="horz" lIns="121912" tIns="60957" rIns="121912" bIns="60957"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67"/>
              </a:lnSpc>
            </a:pPr>
            <a:r>
              <a:rPr lang="en-US" sz="1067" kern="600" spc="0">
                <a:solidFill>
                  <a:schemeClr val="bg1"/>
                </a:solidFill>
                <a:latin typeface="Arial" charset="0"/>
                <a:ea typeface="Arial" charset="0"/>
                <a:cs typeface="Arial" charset="0"/>
              </a:rPr>
              <a:t>Corporate Headquarters</a:t>
            </a:r>
          </a:p>
          <a:p>
            <a:pPr algn="l">
              <a:lnSpc>
                <a:spcPts val="1467"/>
              </a:lnSpc>
            </a:pPr>
            <a:r>
              <a:rPr lang="en-US" sz="1067" kern="600" spc="0">
                <a:solidFill>
                  <a:schemeClr val="bg1"/>
                </a:solidFill>
                <a:latin typeface="Arial" charset="0"/>
                <a:ea typeface="Arial" charset="0"/>
                <a:cs typeface="Arial" charset="0"/>
              </a:rPr>
              <a:t>1245 Q</a:t>
            </a:r>
            <a:r>
              <a:rPr lang="en-US" sz="1067" kern="600" spc="0" baseline="0">
                <a:solidFill>
                  <a:schemeClr val="bg1"/>
                </a:solidFill>
                <a:latin typeface="Arial" charset="0"/>
                <a:ea typeface="Arial" charset="0"/>
                <a:cs typeface="Arial" charset="0"/>
              </a:rPr>
              <a:t> St. Lincoln, NE 68508</a:t>
            </a:r>
          </a:p>
          <a:p>
            <a:pPr algn="l">
              <a:lnSpc>
                <a:spcPts val="1467"/>
              </a:lnSpc>
            </a:pPr>
            <a:r>
              <a:rPr lang="en-US" sz="1067" kern="600" spc="0" baseline="0">
                <a:solidFill>
                  <a:schemeClr val="bg1"/>
                </a:solidFill>
                <a:latin typeface="Arial" charset="0"/>
                <a:ea typeface="Arial" charset="0"/>
                <a:cs typeface="Arial" charset="0"/>
              </a:rPr>
              <a:t>800.388.4264</a:t>
            </a:r>
          </a:p>
          <a:p>
            <a:pPr algn="l">
              <a:lnSpc>
                <a:spcPts val="1467"/>
              </a:lnSpc>
            </a:pPr>
            <a:r>
              <a:rPr lang="en-US" sz="1067" kern="600" spc="0" baseline="0">
                <a:solidFill>
                  <a:schemeClr val="bg1"/>
                </a:solidFill>
                <a:latin typeface="Arial" charset="0"/>
                <a:ea typeface="Arial" charset="0"/>
                <a:cs typeface="Arial" charset="0"/>
              </a:rPr>
              <a:t>Local: 402.475.2525</a:t>
            </a:r>
            <a:endParaRPr lang="en-US" sz="1067" kern="600" spc="0">
              <a:solidFill>
                <a:schemeClr val="bg1"/>
              </a:solidFill>
              <a:latin typeface="Arial" charset="0"/>
              <a:ea typeface="Arial" charset="0"/>
              <a:cs typeface="Arial" charset="0"/>
            </a:endParaRPr>
          </a:p>
        </p:txBody>
      </p:sp>
      <p:sp>
        <p:nvSpPr>
          <p:cNvPr id="5" name="Title 3">
            <a:extLst>
              <a:ext uri="{FF2B5EF4-FFF2-40B4-BE49-F238E27FC236}">
                <a16:creationId xmlns:a16="http://schemas.microsoft.com/office/drawing/2014/main" id="{D2C7D453-A464-E642-AE83-8FA7075B5C5B}"/>
              </a:ext>
            </a:extLst>
          </p:cNvPr>
          <p:cNvSpPr txBox="1">
            <a:spLocks/>
          </p:cNvSpPr>
          <p:nvPr userDrawn="1"/>
        </p:nvSpPr>
        <p:spPr>
          <a:xfrm>
            <a:off x="260567" y="6289351"/>
            <a:ext cx="3407029" cy="282892"/>
          </a:xfrm>
          <a:prstGeom prst="rect">
            <a:avLst/>
          </a:prstGeom>
        </p:spPr>
        <p:txBody>
          <a:bodyPr vert="horz" lIns="121912" tIns="60957" rIns="121912" bIns="60957" rtlCol="0" anchor="b">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67"/>
              </a:lnSpc>
            </a:pPr>
            <a:r>
              <a:rPr lang="en-US" sz="533" kern="600" spc="0" dirty="0">
                <a:solidFill>
                  <a:schemeClr val="bg1">
                    <a:alpha val="50000"/>
                  </a:schemeClr>
                </a:solidFill>
                <a:latin typeface="Arial" charset="0"/>
                <a:ea typeface="Arial" charset="0"/>
                <a:cs typeface="Arial" charset="0"/>
              </a:rPr>
              <a:t>19.0.1</a:t>
            </a:r>
          </a:p>
        </p:txBody>
      </p:sp>
    </p:spTree>
    <p:extLst>
      <p:ext uri="{BB962C8B-B14F-4D97-AF65-F5344CB8AC3E}">
        <p14:creationId xmlns:p14="http://schemas.microsoft.com/office/powerpoint/2010/main" val="52954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7C6339-51CD-F446-A389-643087E39CC6}"/>
              </a:ext>
            </a:extLst>
          </p:cNvPr>
          <p:cNvSpPr/>
          <p:nvPr userDrawn="1"/>
        </p:nvSpPr>
        <p:spPr>
          <a:xfrm>
            <a:off x="4" y="4"/>
            <a:ext cx="12191999" cy="3979681"/>
          </a:xfrm>
          <a:prstGeom prst="rect">
            <a:avLst/>
          </a:prstGeom>
          <a:gradFill flip="none" rotWithShape="1">
            <a:gsLst>
              <a:gs pos="0">
                <a:srgbClr val="EA6F00"/>
              </a:gs>
              <a:gs pos="48000">
                <a:srgbClr val="EB8000"/>
              </a:gs>
              <a:gs pos="22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0" name="Graphic 49">
            <a:extLst>
              <a:ext uri="{FF2B5EF4-FFF2-40B4-BE49-F238E27FC236}">
                <a16:creationId xmlns:a16="http://schemas.microsoft.com/office/drawing/2014/main" id="{1DDFE716-6141-4E26-87A0-1CA9F1740B0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549" t="26732" r="-35549" b="-26732"/>
          <a:stretch/>
        </p:blipFill>
        <p:spPr>
          <a:xfrm>
            <a:off x="0" y="0"/>
            <a:ext cx="1533525" cy="1533525"/>
          </a:xfrm>
          <a:prstGeom prst="rect">
            <a:avLst/>
          </a:prstGeom>
        </p:spPr>
      </p:pic>
      <p:pic>
        <p:nvPicPr>
          <p:cNvPr id="51" name="Graphic 50">
            <a:extLst>
              <a:ext uri="{FF2B5EF4-FFF2-40B4-BE49-F238E27FC236}">
                <a16:creationId xmlns:a16="http://schemas.microsoft.com/office/drawing/2014/main" id="{F4A510A5-B072-45DB-93E8-18023152EF3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76" t="32246" r="1505" b="-5104"/>
          <a:stretch/>
        </p:blipFill>
        <p:spPr>
          <a:xfrm>
            <a:off x="5897880" y="0"/>
            <a:ext cx="2103120" cy="1554480"/>
          </a:xfrm>
          <a:prstGeom prst="rect">
            <a:avLst/>
          </a:prstGeom>
        </p:spPr>
      </p:pic>
      <p:pic>
        <p:nvPicPr>
          <p:cNvPr id="52" name="Graphic 51">
            <a:extLst>
              <a:ext uri="{FF2B5EF4-FFF2-40B4-BE49-F238E27FC236}">
                <a16:creationId xmlns:a16="http://schemas.microsoft.com/office/drawing/2014/main" id="{0476ACCC-8600-4F5C-A44C-95A565911C1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8130" r="25357" b="-8130"/>
          <a:stretch/>
        </p:blipFill>
        <p:spPr>
          <a:xfrm>
            <a:off x="9914981" y="0"/>
            <a:ext cx="2286000" cy="3062618"/>
          </a:xfrm>
          <a:prstGeom prst="rect">
            <a:avLst/>
          </a:prstGeom>
        </p:spPr>
      </p:pic>
      <p:sp>
        <p:nvSpPr>
          <p:cNvPr id="7" name="Text Placeholder 2"/>
          <p:cNvSpPr>
            <a:spLocks noGrp="1"/>
          </p:cNvSpPr>
          <p:nvPr>
            <p:ph type="body" sz="quarter" idx="12" hasCustomPrompt="1"/>
          </p:nvPr>
        </p:nvSpPr>
        <p:spPr>
          <a:xfrm>
            <a:off x="304801" y="1712745"/>
            <a:ext cx="11582400" cy="1824096"/>
          </a:xfrm>
        </p:spPr>
        <p:txBody>
          <a:bodyPr anchor="b">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270201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9" name="Text Placeholder 2"/>
          <p:cNvSpPr>
            <a:spLocks noGrp="1"/>
          </p:cNvSpPr>
          <p:nvPr>
            <p:ph type="body" sz="quarter" idx="12" hasCustomPrompt="1"/>
          </p:nvPr>
        </p:nvSpPr>
        <p:spPr>
          <a:xfrm>
            <a:off x="304801" y="384877"/>
            <a:ext cx="11582400" cy="5481324"/>
          </a:xfrm>
        </p:spPr>
        <p:txBody>
          <a:bodyPr tIns="182880" bIns="274320">
            <a:normAutofit/>
          </a:bodyPr>
          <a:lstStyle>
            <a:lvl1pPr marL="0" indent="0">
              <a:spcBef>
                <a:spcPts val="0"/>
              </a:spcBef>
              <a:buNone/>
              <a:defRPr sz="5867" baseline="0">
                <a:solidFill>
                  <a:schemeClr val="accent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dirty="0"/>
              <a:t>Click to Edit Text</a:t>
            </a:r>
          </a:p>
        </p:txBody>
      </p:sp>
      <p:sp>
        <p:nvSpPr>
          <p:cNvPr id="8" name="Rectangle 7">
            <a:extLst>
              <a:ext uri="{FF2B5EF4-FFF2-40B4-BE49-F238E27FC236}">
                <a16:creationId xmlns:a16="http://schemas.microsoft.com/office/drawing/2014/main" id="{C3184C70-7A8E-9647-814F-D747C762A485}"/>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8763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17" Type="http://schemas.openxmlformats.org/officeDocument/2006/relationships/image" Target="../media/image9.emf"/><Relationship Id="rId2" Type="http://schemas.openxmlformats.org/officeDocument/2006/relationships/slideLayout" Target="../slideLayouts/slideLayout2.xml"/><Relationship Id="rId16"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9.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338395-2FF8-5D4C-BC4A-1828371FA75D}"/>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Graphic 15">
            <a:extLst>
              <a:ext uri="{FF2B5EF4-FFF2-40B4-BE49-F238E27FC236}">
                <a16:creationId xmlns:a16="http://schemas.microsoft.com/office/drawing/2014/main" id="{046234AD-46FB-407C-9BA2-46147F69267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28244" y="5532296"/>
            <a:ext cx="552450" cy="552450"/>
          </a:xfrm>
          <a:prstGeom prst="rect">
            <a:avLst/>
          </a:prstGeom>
        </p:spPr>
      </p:pic>
      <p:pic>
        <p:nvPicPr>
          <p:cNvPr id="18" name="Graphic 17">
            <a:extLst>
              <a:ext uri="{FF2B5EF4-FFF2-40B4-BE49-F238E27FC236}">
                <a16:creationId xmlns:a16="http://schemas.microsoft.com/office/drawing/2014/main" id="{61795605-E420-4C9F-8252-42DE29B3C8FA}"/>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35549" t="26732" r="-35549" b="-26732"/>
          <a:stretch/>
        </p:blipFill>
        <p:spPr>
          <a:xfrm>
            <a:off x="0" y="0"/>
            <a:ext cx="1533525" cy="1533525"/>
          </a:xfrm>
          <a:prstGeom prst="rect">
            <a:avLst/>
          </a:prstGeom>
        </p:spPr>
      </p:pic>
      <p:sp>
        <p:nvSpPr>
          <p:cNvPr id="23" name="Graphic 13">
            <a:extLst>
              <a:ext uri="{FF2B5EF4-FFF2-40B4-BE49-F238E27FC236}">
                <a16:creationId xmlns:a16="http://schemas.microsoft.com/office/drawing/2014/main" id="{2E2C2D66-618B-45E0-B795-C0CCF4213B06}"/>
              </a:ext>
            </a:extLst>
          </p:cNvPr>
          <p:cNvSpPr/>
          <p:nvPr/>
        </p:nvSpPr>
        <p:spPr>
          <a:xfrm>
            <a:off x="2728687" y="5692551"/>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chemeClr val="accent1">
                <a:alpha val="61000"/>
              </a:schemeClr>
            </a:solidFill>
            <a:prstDash val="solid"/>
            <a:miter/>
          </a:ln>
        </p:spPr>
        <p:txBody>
          <a:bodyPr rtlCol="0" anchor="ctr"/>
          <a:lstStyle/>
          <a:p>
            <a:endParaRPr lang="en-US"/>
          </a:p>
        </p:txBody>
      </p:sp>
      <p:pic>
        <p:nvPicPr>
          <p:cNvPr id="5" name="Graphic 4">
            <a:extLst>
              <a:ext uri="{FF2B5EF4-FFF2-40B4-BE49-F238E27FC236}">
                <a16:creationId xmlns:a16="http://schemas.microsoft.com/office/drawing/2014/main" id="{B5F92722-D5FA-4A8B-AC34-08FAC760BB49}"/>
              </a:ext>
            </a:extLst>
          </p:cNvPr>
          <p:cNvPicPr>
            <a:picLocks noChangeAspect="1"/>
          </p:cNvPicPr>
          <p:nvPr userDrawn="1"/>
        </p:nvPicPr>
        <p:blipFill rotWithShape="1">
          <a:blip r:embed="rId13">
            <a:extLst>
              <a:ext uri="{96DAC541-7B7A-43D3-8B79-37D633B846F1}">
                <asvg:svgBlip xmlns:asvg="http://schemas.microsoft.com/office/drawing/2016/SVG/main" r:embed="rId14"/>
              </a:ext>
            </a:extLst>
          </a:blip>
          <a:srcRect t="8130" r="25357" b="-8130"/>
          <a:stretch/>
        </p:blipFill>
        <p:spPr>
          <a:xfrm>
            <a:off x="9914981" y="0"/>
            <a:ext cx="2286000" cy="3062618"/>
          </a:xfrm>
          <a:prstGeom prst="rect">
            <a:avLst/>
          </a:prstGeom>
        </p:spPr>
      </p:pic>
      <p:pic>
        <p:nvPicPr>
          <p:cNvPr id="7" name="Graphic 6">
            <a:extLst>
              <a:ext uri="{FF2B5EF4-FFF2-40B4-BE49-F238E27FC236}">
                <a16:creationId xmlns:a16="http://schemas.microsoft.com/office/drawing/2014/main" id="{44F6ECE2-9479-44EE-9F25-CEE1767B06AE}"/>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l="-2003" r="38003"/>
          <a:stretch/>
        </p:blipFill>
        <p:spPr>
          <a:xfrm>
            <a:off x="10732770" y="3852793"/>
            <a:ext cx="1463040" cy="2286000"/>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204DDF60-D846-0849-BE71-3C0D1A090119}"/>
              </a:ext>
            </a:extLst>
          </p:cNvPr>
          <p:cNvSpPr/>
          <p:nvPr userDrawn="1"/>
        </p:nvSpPr>
        <p:spPr>
          <a:xfrm flipV="1">
            <a:off x="4" y="6151952"/>
            <a:ext cx="12191999" cy="70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10CA9BA1-E18D-5443-B149-434C3C6D590C}"/>
              </a:ext>
            </a:extLst>
          </p:cNvPr>
          <p:cNvPicPr>
            <a:picLocks noChangeAspect="1"/>
          </p:cNvPicPr>
          <p:nvPr userDrawn="1"/>
        </p:nvPicPr>
        <p:blipFill>
          <a:blip r:embed="rId17"/>
          <a:stretch>
            <a:fillRect/>
          </a:stretch>
        </p:blipFill>
        <p:spPr>
          <a:xfrm>
            <a:off x="265375" y="6242046"/>
            <a:ext cx="853440" cy="543867"/>
          </a:xfrm>
          <a:prstGeom prst="rect">
            <a:avLst/>
          </a:prstGeom>
        </p:spPr>
      </p:pic>
      <p:sp>
        <p:nvSpPr>
          <p:cNvPr id="9" name="Slide Number Placeholder 3">
            <a:extLst>
              <a:ext uri="{FF2B5EF4-FFF2-40B4-BE49-F238E27FC236}">
                <a16:creationId xmlns:a16="http://schemas.microsoft.com/office/drawing/2014/main" id="{B8672C86-B6BA-BD46-9241-E9FC28C09B82}"/>
              </a:ext>
            </a:extLst>
          </p:cNvPr>
          <p:cNvSpPr txBox="1">
            <a:spLocks/>
          </p:cNvSpPr>
          <p:nvPr userDrawn="1"/>
        </p:nvSpPr>
        <p:spPr>
          <a:xfrm>
            <a:off x="3987802" y="6151956"/>
            <a:ext cx="7899398" cy="706046"/>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65760" rtl="0" eaLnBrk="1" fontAlgn="auto" latinLnBrk="0" hangingPunct="1">
              <a:lnSpc>
                <a:spcPct val="100000"/>
              </a:lnSpc>
              <a:spcBef>
                <a:spcPts val="0"/>
              </a:spcBef>
              <a:spcAft>
                <a:spcPts val="0"/>
              </a:spcAft>
              <a:buClrTx/>
              <a:buSzTx/>
              <a:buFontTx/>
              <a:buNone/>
              <a:tabLst/>
              <a:defRPr/>
            </a:pPr>
            <a:r>
              <a:rPr lang="en-US" sz="1000" kern="1000" spc="67" baseline="0" dirty="0">
                <a:solidFill>
                  <a:schemeClr val="tx1"/>
                </a:solidFill>
              </a:rPr>
              <a:t>NRC Health 2021 Pediatric Collaborative  </a:t>
            </a:r>
            <a:r>
              <a:rPr lang="en-US" sz="1000" b="1" kern="1000" spc="67" baseline="0" dirty="0">
                <a:solidFill>
                  <a:srgbClr val="FF9300"/>
                </a:solidFill>
              </a:rPr>
              <a:t>|</a:t>
            </a:r>
            <a:r>
              <a:rPr lang="en-US" sz="1000" kern="1000" spc="67" baseline="0" dirty="0">
                <a:solidFill>
                  <a:schemeClr val="tx1"/>
                </a:solidFill>
              </a:rPr>
              <a:t>  </a:t>
            </a:r>
            <a:r>
              <a:rPr lang="en-US" sz="1000" b="1" i="0" dirty="0">
                <a:effectLst/>
                <a:latin typeface="Arial" panose="020B0604020202020204" pitchFamily="34" charset="0"/>
              </a:rPr>
              <a:t>#NRCPeds21		</a:t>
            </a:r>
            <a:fld id="{F7EB4D4D-7A92-CD4A-AECB-9615CE6D0319}" type="slidenum">
              <a:rPr lang="en-US" sz="1000" b="0" kern="1000" spc="67" baseline="0" smtClean="0">
                <a:solidFill>
                  <a:schemeClr val="tx1"/>
                </a:solidFill>
              </a:rPr>
              <a:pPr marL="0" marR="0" lvl="0" indent="0" algn="r" defTabSz="365760" rtl="0" eaLnBrk="1" fontAlgn="auto" latinLnBrk="0" hangingPunct="1">
                <a:lnSpc>
                  <a:spcPct val="100000"/>
                </a:lnSpc>
                <a:spcBef>
                  <a:spcPts val="0"/>
                </a:spcBef>
                <a:spcAft>
                  <a:spcPts val="0"/>
                </a:spcAft>
                <a:buClrTx/>
                <a:buSzTx/>
                <a:buFontTx/>
                <a:buNone/>
                <a:tabLst/>
                <a:defRPr/>
              </a:pPr>
              <a:t>‹#›</a:t>
            </a:fld>
            <a:endParaRPr lang="en-US" sz="1000" b="0" kern="1000" spc="67" baseline="0" dirty="0">
              <a:solidFill>
                <a:schemeClr val="tx1"/>
              </a:solidFill>
            </a:endParaRPr>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707" r:id="rId3"/>
    <p:sldLayoutId id="2147483708" r:id="rId4"/>
    <p:sldLayoutId id="2147483689" r:id="rId5"/>
    <p:sldLayoutId id="2147483691" r:id="rId6"/>
    <p:sldLayoutId id="2147483690" r:id="rId7"/>
  </p:sldLayoutIdLst>
  <p:hf hdr="0" dt="0"/>
  <p:txStyles>
    <p:titleStyle>
      <a:lvl1pPr algn="ctr" defTabSz="609589" rtl="0" eaLnBrk="1" latinLnBrk="0" hangingPunct="1">
        <a:spcBef>
          <a:spcPct val="0"/>
        </a:spcBef>
        <a:buNone/>
        <a:defRPr sz="5867" kern="1200">
          <a:solidFill>
            <a:schemeClr val="bg1"/>
          </a:solidFill>
          <a:latin typeface="+mj-lt"/>
          <a:ea typeface="+mj-ea"/>
          <a:cs typeface="+mj-cs"/>
        </a:defRPr>
      </a:lvl1pPr>
    </p:titleStyle>
    <p:bodyStyle>
      <a:lvl1pPr marL="457193" indent="-457193" algn="l" defTabSz="609589" rtl="0" eaLnBrk="1" latinLnBrk="0" hangingPunct="1">
        <a:spcBef>
          <a:spcPct val="20000"/>
        </a:spcBef>
        <a:buFont typeface="Arial"/>
        <a:buChar char="•"/>
        <a:defRPr sz="4267" kern="1200">
          <a:solidFill>
            <a:schemeClr val="bg1"/>
          </a:solidFill>
          <a:latin typeface="+mn-lt"/>
          <a:ea typeface="+mn-ea"/>
          <a:cs typeface="+mn-cs"/>
        </a:defRPr>
      </a:lvl1pPr>
      <a:lvl2pPr marL="990583" indent="-380993" algn="l" defTabSz="609589" rtl="0" eaLnBrk="1" latinLnBrk="0" hangingPunct="1">
        <a:spcBef>
          <a:spcPct val="20000"/>
        </a:spcBef>
        <a:buFont typeface="Arial"/>
        <a:buChar char="–"/>
        <a:defRPr sz="3734" kern="1200">
          <a:solidFill>
            <a:schemeClr val="bg1"/>
          </a:solidFill>
          <a:latin typeface="+mn-lt"/>
          <a:ea typeface="+mn-ea"/>
          <a:cs typeface="+mn-cs"/>
        </a:defRPr>
      </a:lvl2pPr>
      <a:lvl3pPr marL="1523973" indent="-304794" algn="l" defTabSz="609589" rtl="0" eaLnBrk="1" latinLnBrk="0" hangingPunct="1">
        <a:spcBef>
          <a:spcPct val="20000"/>
        </a:spcBef>
        <a:buFont typeface="Arial"/>
        <a:buChar char="•"/>
        <a:defRPr sz="3200" kern="1200">
          <a:solidFill>
            <a:schemeClr val="bg1"/>
          </a:solidFill>
          <a:latin typeface="+mn-lt"/>
          <a:ea typeface="+mn-ea"/>
          <a:cs typeface="+mn-cs"/>
        </a:defRPr>
      </a:lvl3pPr>
      <a:lvl4pPr marL="2133561" indent="-304794" algn="l" defTabSz="609589" rtl="0" eaLnBrk="1" latinLnBrk="0" hangingPunct="1">
        <a:spcBef>
          <a:spcPct val="20000"/>
        </a:spcBef>
        <a:buFont typeface="Arial"/>
        <a:buChar char="–"/>
        <a:defRPr sz="2667" kern="1200">
          <a:solidFill>
            <a:schemeClr val="bg1"/>
          </a:solidFill>
          <a:latin typeface="+mn-lt"/>
          <a:ea typeface="+mn-ea"/>
          <a:cs typeface="+mn-cs"/>
        </a:defRPr>
      </a:lvl4pPr>
      <a:lvl5pPr marL="2743151" indent="-304794" algn="l" defTabSz="609589" rtl="0" eaLnBrk="1" latinLnBrk="0" hangingPunct="1">
        <a:spcBef>
          <a:spcPct val="20000"/>
        </a:spcBef>
        <a:buFont typeface="Arial"/>
        <a:buChar char="»"/>
        <a:defRPr sz="2667" kern="1200">
          <a:solidFill>
            <a:schemeClr val="bg1"/>
          </a:solidFill>
          <a:latin typeface="+mn-lt"/>
          <a:ea typeface="+mn-ea"/>
          <a:cs typeface="+mn-cs"/>
        </a:defRPr>
      </a:lvl5pPr>
      <a:lvl6pPr marL="3352739" indent="-304794" algn="l" defTabSz="609589" rtl="0" eaLnBrk="1" latinLnBrk="0" hangingPunct="1">
        <a:spcBef>
          <a:spcPct val="20000"/>
        </a:spcBef>
        <a:buFont typeface="Arial"/>
        <a:buChar char="•"/>
        <a:defRPr sz="2667" kern="1200">
          <a:solidFill>
            <a:schemeClr val="tx1"/>
          </a:solidFill>
          <a:latin typeface="+mn-lt"/>
          <a:ea typeface="+mn-ea"/>
          <a:cs typeface="+mn-cs"/>
        </a:defRPr>
      </a:lvl6pPr>
      <a:lvl7pPr marL="3962327" indent="-304794" algn="l" defTabSz="609589" rtl="0" eaLnBrk="1" latinLnBrk="0" hangingPunct="1">
        <a:spcBef>
          <a:spcPct val="20000"/>
        </a:spcBef>
        <a:buFont typeface="Arial"/>
        <a:buChar char="•"/>
        <a:defRPr sz="2667" kern="1200">
          <a:solidFill>
            <a:schemeClr val="tx1"/>
          </a:solidFill>
          <a:latin typeface="+mn-lt"/>
          <a:ea typeface="+mn-ea"/>
          <a:cs typeface="+mn-cs"/>
        </a:defRPr>
      </a:lvl7pPr>
      <a:lvl8pPr marL="4571916" indent="-304794" algn="l" defTabSz="609589" rtl="0" eaLnBrk="1" latinLnBrk="0" hangingPunct="1">
        <a:spcBef>
          <a:spcPct val="20000"/>
        </a:spcBef>
        <a:buFont typeface="Arial"/>
        <a:buChar char="•"/>
        <a:defRPr sz="2667" kern="1200">
          <a:solidFill>
            <a:schemeClr val="tx1"/>
          </a:solidFill>
          <a:latin typeface="+mn-lt"/>
          <a:ea typeface="+mn-ea"/>
          <a:cs typeface="+mn-cs"/>
        </a:defRPr>
      </a:lvl8pPr>
      <a:lvl9pPr marL="5181505" indent="-304794" algn="l" defTabSz="60958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9" rtl="0" eaLnBrk="1" latinLnBrk="0" hangingPunct="1">
        <a:defRPr sz="2400" kern="1200">
          <a:solidFill>
            <a:schemeClr val="tx1"/>
          </a:solidFill>
          <a:latin typeface="+mn-lt"/>
          <a:ea typeface="+mn-ea"/>
          <a:cs typeface="+mn-cs"/>
        </a:defRPr>
      </a:lvl1pPr>
      <a:lvl2pPr marL="609589" algn="l" defTabSz="609589" rtl="0" eaLnBrk="1" latinLnBrk="0" hangingPunct="1">
        <a:defRPr sz="2400" kern="1200">
          <a:solidFill>
            <a:schemeClr val="tx1"/>
          </a:solidFill>
          <a:latin typeface="+mn-lt"/>
          <a:ea typeface="+mn-ea"/>
          <a:cs typeface="+mn-cs"/>
        </a:defRPr>
      </a:lvl2pPr>
      <a:lvl3pPr marL="1219178" algn="l" defTabSz="609589" rtl="0" eaLnBrk="1" latinLnBrk="0" hangingPunct="1">
        <a:defRPr sz="2400" kern="1200">
          <a:solidFill>
            <a:schemeClr val="tx1"/>
          </a:solidFill>
          <a:latin typeface="+mn-lt"/>
          <a:ea typeface="+mn-ea"/>
          <a:cs typeface="+mn-cs"/>
        </a:defRPr>
      </a:lvl3pPr>
      <a:lvl4pPr marL="1828765" algn="l" defTabSz="609589" rtl="0" eaLnBrk="1" latinLnBrk="0" hangingPunct="1">
        <a:defRPr sz="2400" kern="1200">
          <a:solidFill>
            <a:schemeClr val="tx1"/>
          </a:solidFill>
          <a:latin typeface="+mn-lt"/>
          <a:ea typeface="+mn-ea"/>
          <a:cs typeface="+mn-cs"/>
        </a:defRPr>
      </a:lvl4pPr>
      <a:lvl5pPr marL="2438356" algn="l" defTabSz="609589" rtl="0" eaLnBrk="1" latinLnBrk="0" hangingPunct="1">
        <a:defRPr sz="2400" kern="1200">
          <a:solidFill>
            <a:schemeClr val="tx1"/>
          </a:solidFill>
          <a:latin typeface="+mn-lt"/>
          <a:ea typeface="+mn-ea"/>
          <a:cs typeface="+mn-cs"/>
        </a:defRPr>
      </a:lvl5pPr>
      <a:lvl6pPr marL="3047943" algn="l" defTabSz="609589" rtl="0" eaLnBrk="1" latinLnBrk="0" hangingPunct="1">
        <a:defRPr sz="2400" kern="1200">
          <a:solidFill>
            <a:schemeClr val="tx1"/>
          </a:solidFill>
          <a:latin typeface="+mn-lt"/>
          <a:ea typeface="+mn-ea"/>
          <a:cs typeface="+mn-cs"/>
        </a:defRPr>
      </a:lvl6pPr>
      <a:lvl7pPr marL="3657534" algn="l" defTabSz="609589" rtl="0" eaLnBrk="1" latinLnBrk="0" hangingPunct="1">
        <a:defRPr sz="2400" kern="1200">
          <a:solidFill>
            <a:schemeClr val="tx1"/>
          </a:solidFill>
          <a:latin typeface="+mn-lt"/>
          <a:ea typeface="+mn-ea"/>
          <a:cs typeface="+mn-cs"/>
        </a:defRPr>
      </a:lvl7pPr>
      <a:lvl8pPr marL="4267121" algn="l" defTabSz="609589" rtl="0" eaLnBrk="1" latinLnBrk="0" hangingPunct="1">
        <a:defRPr sz="2400" kern="1200">
          <a:solidFill>
            <a:schemeClr val="tx1"/>
          </a:solidFill>
          <a:latin typeface="+mn-lt"/>
          <a:ea typeface="+mn-ea"/>
          <a:cs typeface="+mn-cs"/>
        </a:defRPr>
      </a:lvl8pPr>
      <a:lvl9pPr marL="4876710" algn="l" defTabSz="60958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192" userDrawn="1">
          <p15:clr>
            <a:srgbClr val="F26B43"/>
          </p15:clr>
        </p15:guide>
        <p15:guide id="4"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33625"/>
            <a:ext cx="11582400" cy="1184013"/>
          </a:xfrm>
          <a:prstGeom prst="rect">
            <a:avLst/>
          </a:prstGeom>
        </p:spPr>
        <p:txBody>
          <a:bodyPr vert="horz" lIns="91440" tIns="91440" rIns="91440" bIns="91440" rtlCol="0" anchor="ctr">
            <a:normAutofit/>
          </a:bodyPr>
          <a:lstStyle/>
          <a:p>
            <a:r>
              <a:rPr lang="en-US" dirty="0"/>
              <a:t>Click to edit Master title style</a:t>
            </a:r>
          </a:p>
        </p:txBody>
      </p:sp>
      <p:sp>
        <p:nvSpPr>
          <p:cNvPr id="3" name="Text Placeholder 2"/>
          <p:cNvSpPr>
            <a:spLocks noGrp="1"/>
          </p:cNvSpPr>
          <p:nvPr>
            <p:ph type="body" idx="1"/>
          </p:nvPr>
        </p:nvSpPr>
        <p:spPr>
          <a:xfrm>
            <a:off x="609602" y="1602949"/>
            <a:ext cx="11277598" cy="4263252"/>
          </a:xfrm>
          <a:prstGeom prst="rect">
            <a:avLst/>
          </a:prstGeom>
        </p:spPr>
        <p:txBody>
          <a:bodyPr vert="horz" lIns="91440" tIns="45720" rIns="91440" bIns="45720" rtlCol="0" anchor="ctr">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H="1">
            <a:off x="0" y="6237994"/>
            <a:ext cx="12192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D91EC6F-4AE2-1C40-909D-1016DBE1312A}"/>
              </a:ext>
            </a:extLst>
          </p:cNvPr>
          <p:cNvPicPr>
            <a:picLocks noChangeAspect="1"/>
          </p:cNvPicPr>
          <p:nvPr userDrawn="1"/>
        </p:nvPicPr>
        <p:blipFill>
          <a:blip r:embed="rId12"/>
          <a:stretch>
            <a:fillRect/>
          </a:stretch>
        </p:blipFill>
        <p:spPr>
          <a:xfrm>
            <a:off x="295143" y="6336306"/>
            <a:ext cx="621792" cy="396246"/>
          </a:xfrm>
          <a:prstGeom prst="rect">
            <a:avLst/>
          </a:prstGeom>
        </p:spPr>
      </p:pic>
      <p:sp>
        <p:nvSpPr>
          <p:cNvPr id="10" name="Slide Number Placeholder 3">
            <a:extLst>
              <a:ext uri="{FF2B5EF4-FFF2-40B4-BE49-F238E27FC236}">
                <a16:creationId xmlns:a16="http://schemas.microsoft.com/office/drawing/2014/main" id="{17ED7B29-4946-D646-A2D3-69951337F812}"/>
              </a:ext>
            </a:extLst>
          </p:cNvPr>
          <p:cNvSpPr txBox="1">
            <a:spLocks/>
          </p:cNvSpPr>
          <p:nvPr userDrawn="1"/>
        </p:nvSpPr>
        <p:spPr>
          <a:xfrm>
            <a:off x="3987802" y="6229934"/>
            <a:ext cx="7899398" cy="628068"/>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65760" rtl="0" eaLnBrk="1" fontAlgn="auto" latinLnBrk="0" hangingPunct="1">
              <a:lnSpc>
                <a:spcPct val="100000"/>
              </a:lnSpc>
              <a:spcBef>
                <a:spcPts val="0"/>
              </a:spcBef>
              <a:spcAft>
                <a:spcPts val="0"/>
              </a:spcAft>
              <a:buClrTx/>
              <a:buSzTx/>
              <a:buFontTx/>
              <a:buNone/>
              <a:tabLst/>
              <a:defRPr/>
            </a:pPr>
            <a:r>
              <a:rPr lang="en-US" sz="1000" kern="1000" spc="67" baseline="0" dirty="0">
                <a:solidFill>
                  <a:schemeClr val="tx1"/>
                </a:solidFill>
              </a:rPr>
              <a:t>NRC Health 2021 Pediatric Collaborative  </a:t>
            </a:r>
            <a:r>
              <a:rPr lang="en-US" sz="1000" b="1" kern="1000" spc="67" baseline="0" dirty="0">
                <a:solidFill>
                  <a:srgbClr val="FF9300"/>
                </a:solidFill>
              </a:rPr>
              <a:t>|</a:t>
            </a:r>
            <a:r>
              <a:rPr lang="en-US" sz="1000" kern="1000" spc="67" baseline="0" dirty="0">
                <a:solidFill>
                  <a:schemeClr val="tx1"/>
                </a:solidFill>
              </a:rPr>
              <a:t>  </a:t>
            </a:r>
            <a:r>
              <a:rPr lang="en-US" sz="1000" b="1" i="0" dirty="0">
                <a:effectLst/>
                <a:latin typeface="Arial" panose="020B0604020202020204" pitchFamily="34" charset="0"/>
              </a:rPr>
              <a:t>#NRCPeds21		</a:t>
            </a:r>
            <a:fld id="{F7EB4D4D-7A92-CD4A-AECB-9615CE6D0319}" type="slidenum">
              <a:rPr lang="en-US" sz="1000" b="0" kern="1000" spc="67" baseline="0" smtClean="0">
                <a:solidFill>
                  <a:schemeClr val="tx1"/>
                </a:solidFill>
              </a:rPr>
              <a:pPr marL="0" marR="0" lvl="0" indent="0" algn="r" defTabSz="365760" rtl="0" eaLnBrk="1" fontAlgn="auto" latinLnBrk="0" hangingPunct="1">
                <a:lnSpc>
                  <a:spcPct val="100000"/>
                </a:lnSpc>
                <a:spcBef>
                  <a:spcPts val="0"/>
                </a:spcBef>
                <a:spcAft>
                  <a:spcPts val="0"/>
                </a:spcAft>
                <a:buClrTx/>
                <a:buSzTx/>
                <a:buFontTx/>
                <a:buNone/>
                <a:tabLst/>
                <a:defRPr/>
              </a:pPr>
              <a:t>‹#›</a:t>
            </a:fld>
            <a:endParaRPr lang="en-US" sz="1000" b="0" kern="1000" spc="67" baseline="0" dirty="0">
              <a:solidFill>
                <a:schemeClr val="tx1"/>
              </a:solidFill>
            </a:endParaRPr>
          </a:p>
        </p:txBody>
      </p:sp>
      <p:pic>
        <p:nvPicPr>
          <p:cNvPr id="7" name="Picture 2">
            <a:extLst>
              <a:ext uri="{FF2B5EF4-FFF2-40B4-BE49-F238E27FC236}">
                <a16:creationId xmlns:a16="http://schemas.microsoft.com/office/drawing/2014/main" id="{FE33F9B4-3A08-B34F-BB8B-B28473CC0DB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44928" y="6409267"/>
            <a:ext cx="1207440" cy="25032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60464761-A6E7-9947-B2F2-B74F19303D26}"/>
              </a:ext>
            </a:extLst>
          </p:cNvPr>
          <p:cNvCxnSpPr/>
          <p:nvPr userDrawn="1"/>
        </p:nvCxnSpPr>
        <p:spPr>
          <a:xfrm>
            <a:off x="1047523" y="6364691"/>
            <a:ext cx="0" cy="36576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8" r:id="rId4"/>
    <p:sldLayoutId id="2147483692" r:id="rId5"/>
    <p:sldLayoutId id="2147483681" r:id="rId6"/>
    <p:sldLayoutId id="2147483693" r:id="rId7"/>
    <p:sldLayoutId id="2147483682" r:id="rId8"/>
    <p:sldLayoutId id="2147483703" r:id="rId9"/>
    <p:sldLayoutId id="2147483683" r:id="rId10"/>
  </p:sldLayoutIdLst>
  <p:hf hdr="0" dt="0"/>
  <p:txStyles>
    <p:titleStyle>
      <a:lvl1pPr algn="l" defTabSz="1219178" rtl="0" eaLnBrk="1" latinLnBrk="0" hangingPunct="1">
        <a:spcBef>
          <a:spcPct val="0"/>
        </a:spcBef>
        <a:buNone/>
        <a:defRPr sz="3734" kern="1200">
          <a:solidFill>
            <a:srgbClr val="ED8B00"/>
          </a:solidFill>
          <a:latin typeface="Georgia" charset="0"/>
          <a:ea typeface="Georgia" charset="0"/>
          <a:cs typeface="Georgia" charset="0"/>
        </a:defRPr>
      </a:lvl1pPr>
    </p:titleStyle>
    <p:bodyStyle>
      <a:lvl1pPr marL="457193" indent="-457193" algn="l" defTabSz="1219178" rtl="0" eaLnBrk="1" latinLnBrk="0" hangingPunct="1">
        <a:spcBef>
          <a:spcPct val="20000"/>
        </a:spcBef>
        <a:buSzPct val="100000"/>
        <a:buFontTx/>
        <a:buBlip>
          <a:blip r:embed="rId14"/>
        </a:buBlip>
        <a:defRPr sz="4000" kern="1200">
          <a:solidFill>
            <a:schemeClr val="tx1">
              <a:lumMod val="75000"/>
            </a:schemeClr>
          </a:solidFill>
          <a:latin typeface="Arial" charset="0"/>
          <a:ea typeface="Arial" charset="0"/>
          <a:cs typeface="Arial" charset="0"/>
        </a:defRPr>
      </a:lvl1pPr>
      <a:lvl2pPr marL="990583" indent="-380993" algn="l" defTabSz="1219178" rtl="0" eaLnBrk="1" latinLnBrk="0" hangingPunct="1">
        <a:spcBef>
          <a:spcPct val="20000"/>
        </a:spcBef>
        <a:buFont typeface="Arial" pitchFamily="34" charset="0"/>
        <a:buChar char="–"/>
        <a:defRPr sz="3466" kern="1200">
          <a:solidFill>
            <a:schemeClr val="tx1">
              <a:lumMod val="75000"/>
            </a:schemeClr>
          </a:solidFill>
          <a:latin typeface="Arial" charset="0"/>
          <a:ea typeface="Arial" charset="0"/>
          <a:cs typeface="Arial" charset="0"/>
        </a:defRPr>
      </a:lvl2pPr>
      <a:lvl3pPr marL="1523973" indent="-304794" algn="l" defTabSz="1219178" rtl="0" eaLnBrk="1" latinLnBrk="0" hangingPunct="1">
        <a:spcBef>
          <a:spcPct val="20000"/>
        </a:spcBef>
        <a:buFont typeface="Arial" pitchFamily="34" charset="0"/>
        <a:buChar char="•"/>
        <a:defRPr sz="2667" kern="1200">
          <a:solidFill>
            <a:schemeClr val="tx1">
              <a:lumMod val="75000"/>
            </a:schemeClr>
          </a:solidFill>
          <a:latin typeface="Arial" charset="0"/>
          <a:ea typeface="Arial" charset="0"/>
          <a:cs typeface="Arial" charset="0"/>
        </a:defRPr>
      </a:lvl3pPr>
      <a:lvl4pPr marL="2133561" indent="-304794" algn="l" defTabSz="1219178" rtl="0" eaLnBrk="1" latinLnBrk="0" hangingPunct="1">
        <a:spcBef>
          <a:spcPct val="20000"/>
        </a:spcBef>
        <a:buFont typeface="AppleSymbols" charset="0"/>
        <a:buChar char="⎼"/>
        <a:defRPr sz="2667" kern="1200">
          <a:solidFill>
            <a:schemeClr val="tx1">
              <a:lumMod val="75000"/>
            </a:schemeClr>
          </a:solidFill>
          <a:latin typeface="Arial" charset="0"/>
          <a:ea typeface="Arial" charset="0"/>
          <a:cs typeface="Arial" charset="0"/>
        </a:defRPr>
      </a:lvl4pPr>
      <a:lvl5pPr marL="2743151" indent="-304794" algn="l" defTabSz="1219178" rtl="0" eaLnBrk="1" latinLnBrk="0" hangingPunct="1">
        <a:spcBef>
          <a:spcPct val="20000"/>
        </a:spcBef>
        <a:buFont typeface="HiraMinProN-W3" charset="-128"/>
        <a:buChar char="・"/>
        <a:defRPr sz="2667" kern="1200">
          <a:solidFill>
            <a:schemeClr val="tx1">
              <a:lumMod val="75000"/>
            </a:schemeClr>
          </a:solidFill>
          <a:latin typeface="Arial" charset="0"/>
          <a:ea typeface="Arial" charset="0"/>
          <a:cs typeface="Arial" charset="0"/>
        </a:defRPr>
      </a:lvl5pPr>
      <a:lvl6pPr marL="3352739"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27"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916"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505"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8" rtl="0" eaLnBrk="1" latinLnBrk="0" hangingPunct="1">
        <a:defRPr sz="2400" kern="1200">
          <a:solidFill>
            <a:schemeClr val="tx1"/>
          </a:solidFill>
          <a:latin typeface="+mn-lt"/>
          <a:ea typeface="+mn-ea"/>
          <a:cs typeface="+mn-cs"/>
        </a:defRPr>
      </a:lvl1pPr>
      <a:lvl2pPr marL="609589" algn="l" defTabSz="1219178" rtl="0" eaLnBrk="1" latinLnBrk="0" hangingPunct="1">
        <a:defRPr sz="2400" kern="1200">
          <a:solidFill>
            <a:schemeClr val="tx1"/>
          </a:solidFill>
          <a:latin typeface="+mn-lt"/>
          <a:ea typeface="+mn-ea"/>
          <a:cs typeface="+mn-cs"/>
        </a:defRPr>
      </a:lvl2pPr>
      <a:lvl3pPr marL="1219178" algn="l" defTabSz="1219178" rtl="0" eaLnBrk="1" latinLnBrk="0" hangingPunct="1">
        <a:defRPr sz="2400" kern="1200">
          <a:solidFill>
            <a:schemeClr val="tx1"/>
          </a:solidFill>
          <a:latin typeface="+mn-lt"/>
          <a:ea typeface="+mn-ea"/>
          <a:cs typeface="+mn-cs"/>
        </a:defRPr>
      </a:lvl3pPr>
      <a:lvl4pPr marL="1828765" algn="l" defTabSz="1219178" rtl="0" eaLnBrk="1" latinLnBrk="0" hangingPunct="1">
        <a:defRPr sz="2400" kern="1200">
          <a:solidFill>
            <a:schemeClr val="tx1"/>
          </a:solidFill>
          <a:latin typeface="+mn-lt"/>
          <a:ea typeface="+mn-ea"/>
          <a:cs typeface="+mn-cs"/>
        </a:defRPr>
      </a:lvl4pPr>
      <a:lvl5pPr marL="2438356" algn="l" defTabSz="1219178" rtl="0" eaLnBrk="1" latinLnBrk="0" hangingPunct="1">
        <a:defRPr sz="2400" kern="1200">
          <a:solidFill>
            <a:schemeClr val="tx1"/>
          </a:solidFill>
          <a:latin typeface="+mn-lt"/>
          <a:ea typeface="+mn-ea"/>
          <a:cs typeface="+mn-cs"/>
        </a:defRPr>
      </a:lvl5pPr>
      <a:lvl6pPr marL="3047943" algn="l" defTabSz="1219178" rtl="0" eaLnBrk="1" latinLnBrk="0" hangingPunct="1">
        <a:defRPr sz="2400" kern="1200">
          <a:solidFill>
            <a:schemeClr val="tx1"/>
          </a:solidFill>
          <a:latin typeface="+mn-lt"/>
          <a:ea typeface="+mn-ea"/>
          <a:cs typeface="+mn-cs"/>
        </a:defRPr>
      </a:lvl6pPr>
      <a:lvl7pPr marL="3657534" algn="l" defTabSz="1219178" rtl="0" eaLnBrk="1" latinLnBrk="0" hangingPunct="1">
        <a:defRPr sz="2400" kern="1200">
          <a:solidFill>
            <a:schemeClr val="tx1"/>
          </a:solidFill>
          <a:latin typeface="+mn-lt"/>
          <a:ea typeface="+mn-ea"/>
          <a:cs typeface="+mn-cs"/>
        </a:defRPr>
      </a:lvl7pPr>
      <a:lvl8pPr marL="4267121" algn="l" defTabSz="1219178" rtl="0" eaLnBrk="1" latinLnBrk="0" hangingPunct="1">
        <a:defRPr sz="2400" kern="1200">
          <a:solidFill>
            <a:schemeClr val="tx1"/>
          </a:solidFill>
          <a:latin typeface="+mn-lt"/>
          <a:ea typeface="+mn-ea"/>
          <a:cs typeface="+mn-cs"/>
        </a:defRPr>
      </a:lvl8pPr>
      <a:lvl9pPr marL="4876710" algn="l" defTabSz="121917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userDrawn="1">
          <p15:clr>
            <a:srgbClr val="F26B43"/>
          </p15:clr>
        </p15:guide>
        <p15:guide id="4" pos="7488" userDrawn="1">
          <p15:clr>
            <a:srgbClr val="F26B43"/>
          </p15:clr>
        </p15:guide>
        <p15:guide id="6" pos="7296" userDrawn="1">
          <p15:clr>
            <a:srgbClr val="F26B43"/>
          </p15:clr>
        </p15:guide>
        <p15:guide id="7" orient="horz" pos="242" userDrawn="1">
          <p15:clr>
            <a:srgbClr val="F26B43"/>
          </p15:clr>
        </p15:guide>
        <p15:guide id="8" orient="horz" pos="818" userDrawn="1">
          <p15:clr>
            <a:srgbClr val="F26B43"/>
          </p15:clr>
        </p15:guide>
        <p15:guide id="9" orient="horz" pos="1010" userDrawn="1">
          <p15:clr>
            <a:srgbClr val="F26B43"/>
          </p15:clr>
        </p15:guide>
        <p15:guide id="10" pos="384" userDrawn="1">
          <p15:clr>
            <a:srgbClr val="F26B43"/>
          </p15:clr>
        </p15:guide>
        <p15:guide id="11" pos="1536" userDrawn="1">
          <p15:clr>
            <a:srgbClr val="F26B43"/>
          </p15:clr>
        </p15:guide>
        <p15:guide id="12" pos="3841" userDrawn="1">
          <p15:clr>
            <a:srgbClr val="F26B43"/>
          </p15:clr>
        </p15:guide>
        <p15:guide id="13" pos="4992" userDrawn="1">
          <p15:clr>
            <a:srgbClr val="F26B43"/>
          </p15:clr>
        </p15:guide>
        <p15:guide id="14" pos="6144" userDrawn="1">
          <p15:clr>
            <a:srgbClr val="F26B43"/>
          </p15:clr>
        </p15:guide>
        <p15:guide id="15" pos="2688" userDrawn="1">
          <p15:clr>
            <a:srgbClr val="F26B43"/>
          </p15:clr>
        </p15:guide>
        <p15:guide id="18" orient="horz" pos="3695" userDrawn="1">
          <p15:clr>
            <a:srgbClr val="F26B43"/>
          </p15:clr>
        </p15:guide>
        <p15:guide id="19" orient="horz" pos="2352" userDrawn="1">
          <p15:clr>
            <a:srgbClr val="F26B43"/>
          </p15:clr>
        </p15:guide>
        <p15:guide id="20" orient="horz" pos="1585" userDrawn="1">
          <p15:clr>
            <a:srgbClr val="F26B43"/>
          </p15:clr>
        </p15:guide>
        <p15:guide id="21" orient="horz" pos="1777" userDrawn="1">
          <p15:clr>
            <a:srgbClr val="F26B43"/>
          </p15:clr>
        </p15:guide>
        <p15:guide id="22" orient="horz" pos="21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video" Target="https://www.youtube.com/embed/EBlU6RD0Uhc?feature=oembed" TargetMode="External"/><Relationship Id="rId5" Type="http://schemas.openxmlformats.org/officeDocument/2006/relationships/hyperlink" Target="https://www.youtube.com/watch?v=EBlU6RD0Uhc" TargetMode="Externa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4815B2-E029-6C47-BA9F-E079C2C47CEC}"/>
              </a:ext>
            </a:extLst>
          </p:cNvPr>
          <p:cNvSpPr>
            <a:spLocks noGrp="1"/>
          </p:cNvSpPr>
          <p:nvPr>
            <p:ph type="body" sz="quarter" idx="11"/>
          </p:nvPr>
        </p:nvSpPr>
        <p:spPr/>
        <p:txBody>
          <a:bodyPr/>
          <a:lstStyle/>
          <a:p>
            <a:endParaRPr lang="en-US"/>
          </a:p>
        </p:txBody>
      </p:sp>
      <p:sp>
        <p:nvSpPr>
          <p:cNvPr id="3" name="Subtitle 2">
            <a:extLst>
              <a:ext uri="{FF2B5EF4-FFF2-40B4-BE49-F238E27FC236}">
                <a16:creationId xmlns:a16="http://schemas.microsoft.com/office/drawing/2014/main" id="{F51113F3-C62B-274A-9673-CE22D3A37202}"/>
              </a:ext>
            </a:extLst>
          </p:cNvPr>
          <p:cNvSpPr>
            <a:spLocks noGrp="1"/>
          </p:cNvSpPr>
          <p:nvPr>
            <p:ph type="subTitle" idx="1"/>
          </p:nvPr>
        </p:nvSpPr>
        <p:spPr>
          <a:xfrm>
            <a:off x="304800" y="3834813"/>
            <a:ext cx="10746377" cy="1705300"/>
          </a:xfrm>
        </p:spPr>
        <p:txBody>
          <a:bodyPr numCol="3">
            <a:noAutofit/>
          </a:bodyPr>
          <a:lstStyle/>
          <a:p>
            <a:r>
              <a:rPr lang="en-US" sz="1500" dirty="0"/>
              <a:t>Amanda Montalbano, MD MPH FAAP </a:t>
            </a:r>
            <a:br>
              <a:rPr lang="en-US" sz="1500" i="1" dirty="0"/>
            </a:br>
            <a:r>
              <a:rPr lang="en-US" sz="1500" b="0" i="1" dirty="0"/>
              <a:t>Medical Director</a:t>
            </a:r>
          </a:p>
          <a:p>
            <a:r>
              <a:rPr lang="en-US" sz="1500" b="0" i="1" dirty="0"/>
              <a:t>Patient &amp; Family Engagement</a:t>
            </a:r>
            <a:br>
              <a:rPr lang="en-US" sz="1500" b="0" i="1" dirty="0"/>
            </a:br>
            <a:r>
              <a:rPr lang="en-US" sz="1500" b="0" i="1" dirty="0"/>
              <a:t>Children’s Mercy Kansas City</a:t>
            </a:r>
          </a:p>
          <a:p>
            <a:endParaRPr lang="en-US" sz="1500" dirty="0"/>
          </a:p>
          <a:p>
            <a:endParaRPr lang="en-US" sz="1500" dirty="0"/>
          </a:p>
          <a:p>
            <a:pPr marL="465138"/>
            <a:r>
              <a:rPr lang="en-US" sz="1500" dirty="0"/>
              <a:t>Mandy Riemer, MSW</a:t>
            </a:r>
            <a:br>
              <a:rPr lang="en-US" sz="1500" b="0" i="1" dirty="0"/>
            </a:br>
            <a:r>
              <a:rPr lang="en-US" sz="1500" b="0" i="1" dirty="0"/>
              <a:t>Patient Experience Specialist</a:t>
            </a:r>
          </a:p>
          <a:p>
            <a:pPr marL="465138"/>
            <a:r>
              <a:rPr lang="en-US" sz="1500" b="0" i="1" dirty="0"/>
              <a:t>Patient &amp; Family Engagement</a:t>
            </a:r>
            <a:br>
              <a:rPr lang="en-US" sz="1500" b="0" i="1" dirty="0"/>
            </a:br>
            <a:r>
              <a:rPr lang="en-US" sz="1500" b="0" i="1" dirty="0"/>
              <a:t>Children’s Mercy Kansas City</a:t>
            </a:r>
          </a:p>
          <a:p>
            <a:pPr marL="465138"/>
            <a:r>
              <a:rPr lang="en-US" sz="1500" b="0" i="1" dirty="0"/>
              <a:t> </a:t>
            </a:r>
            <a:br>
              <a:rPr lang="en-US" sz="1500" i="1" dirty="0"/>
            </a:br>
            <a:endParaRPr lang="en-US" sz="1500" i="1" dirty="0"/>
          </a:p>
          <a:p>
            <a:r>
              <a:rPr lang="en-US" sz="1500" dirty="0"/>
              <a:t>Katie </a:t>
            </a:r>
            <a:r>
              <a:rPr lang="en-US" sz="1500" dirty="0" err="1"/>
              <a:t>Taff</a:t>
            </a:r>
            <a:r>
              <a:rPr lang="en-US" sz="1500" dirty="0"/>
              <a:t>, MBA MHA CPXP </a:t>
            </a:r>
            <a:br>
              <a:rPr lang="en-US" sz="1500" i="1" dirty="0"/>
            </a:br>
            <a:r>
              <a:rPr lang="en-US" sz="1500" b="0" i="1" dirty="0"/>
              <a:t>Director</a:t>
            </a:r>
          </a:p>
          <a:p>
            <a:r>
              <a:rPr lang="en-US" sz="1500" b="0" i="1" dirty="0"/>
              <a:t>Patient &amp; Family Engagement</a:t>
            </a:r>
            <a:br>
              <a:rPr lang="en-US" sz="1500" b="0" i="1" dirty="0"/>
            </a:br>
            <a:r>
              <a:rPr lang="en-US" sz="1500" b="0" i="1" dirty="0"/>
              <a:t>Children’s Mercy Kansas City</a:t>
            </a:r>
          </a:p>
          <a:p>
            <a:endParaRPr lang="en-US" sz="1500" dirty="0"/>
          </a:p>
        </p:txBody>
      </p:sp>
      <p:sp>
        <p:nvSpPr>
          <p:cNvPr id="6" name="Text Placeholder 5">
            <a:extLst>
              <a:ext uri="{FF2B5EF4-FFF2-40B4-BE49-F238E27FC236}">
                <a16:creationId xmlns:a16="http://schemas.microsoft.com/office/drawing/2014/main" id="{D3EF8848-EF54-7442-8DB9-86FC7FBEC462}"/>
              </a:ext>
            </a:extLst>
          </p:cNvPr>
          <p:cNvSpPr>
            <a:spLocks noGrp="1"/>
          </p:cNvSpPr>
          <p:nvPr>
            <p:ph type="body" sz="quarter" idx="12"/>
          </p:nvPr>
        </p:nvSpPr>
        <p:spPr/>
        <p:txBody>
          <a:bodyPr/>
          <a:lstStyle/>
          <a:p>
            <a:r>
              <a:rPr lang="en-US" dirty="0">
                <a:cs typeface="Arial" panose="020B0604020202020204" pitchFamily="34" charset="0"/>
              </a:rPr>
              <a:t>Building on the Positives</a:t>
            </a:r>
            <a:endParaRPr lang="en-US" dirty="0"/>
          </a:p>
        </p:txBody>
      </p:sp>
      <p:pic>
        <p:nvPicPr>
          <p:cNvPr id="1026" name="Picture 2">
            <a:extLst>
              <a:ext uri="{FF2B5EF4-FFF2-40B4-BE49-F238E27FC236}">
                <a16:creationId xmlns:a16="http://schemas.microsoft.com/office/drawing/2014/main" id="{501A264B-1D17-9047-9284-9F665CCCAA56}"/>
              </a:ext>
            </a:extLst>
          </p:cNvPr>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745618" y="6316663"/>
            <a:ext cx="1776505"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0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Poll | Data Sources</a:t>
            </a:r>
          </a:p>
        </p:txBody>
      </p:sp>
      <p:sp>
        <p:nvSpPr>
          <p:cNvPr id="8" name="Text Placeholder 8">
            <a:extLst>
              <a:ext uri="{FF2B5EF4-FFF2-40B4-BE49-F238E27FC236}">
                <a16:creationId xmlns:a16="http://schemas.microsoft.com/office/drawing/2014/main" id="{1E8A7DD7-EBB0-D849-87AC-F4FB615B2C72}"/>
              </a:ext>
            </a:extLst>
          </p:cNvPr>
          <p:cNvSpPr txBox="1">
            <a:spLocks/>
          </p:cNvSpPr>
          <p:nvPr/>
        </p:nvSpPr>
        <p:spPr>
          <a:xfrm>
            <a:off x="609601" y="1602949"/>
            <a:ext cx="11277600" cy="4262864"/>
          </a:xfrm>
          <a:prstGeom prst="rect">
            <a:avLst/>
          </a:prstGeom>
        </p:spPr>
        <p:txBody>
          <a:bodyPr>
            <a:normAutofit lnSpcReduction="10000"/>
          </a:bodyPr>
          <a:lstStyle>
            <a:lvl1pPr marL="457193" indent="-457193" algn="l" defTabSz="1219178" rtl="0" eaLnBrk="1" latinLnBrk="0" hangingPunct="1">
              <a:spcBef>
                <a:spcPct val="20000"/>
              </a:spcBef>
              <a:buSzPct val="100000"/>
              <a:buFontTx/>
              <a:buBlip>
                <a:blip r:embed="rId2"/>
              </a:buBlip>
              <a:defRPr sz="4000" kern="1200">
                <a:solidFill>
                  <a:schemeClr val="tx1">
                    <a:lumMod val="75000"/>
                  </a:schemeClr>
                </a:solidFill>
                <a:latin typeface="Arial" charset="0"/>
                <a:ea typeface="Arial" charset="0"/>
                <a:cs typeface="Arial" charset="0"/>
              </a:defRPr>
            </a:lvl1pPr>
            <a:lvl2pPr marL="990583" indent="-380993" algn="l" defTabSz="1219178" rtl="0" eaLnBrk="1" latinLnBrk="0" hangingPunct="1">
              <a:spcBef>
                <a:spcPct val="20000"/>
              </a:spcBef>
              <a:buFont typeface="Arial" pitchFamily="34" charset="0"/>
              <a:buChar char="–"/>
              <a:defRPr sz="3466" kern="1200">
                <a:solidFill>
                  <a:schemeClr val="tx1">
                    <a:lumMod val="75000"/>
                  </a:schemeClr>
                </a:solidFill>
                <a:latin typeface="Arial" charset="0"/>
                <a:ea typeface="Arial" charset="0"/>
                <a:cs typeface="Arial" charset="0"/>
              </a:defRPr>
            </a:lvl2pPr>
            <a:lvl3pPr marL="1523973" indent="-304794" algn="l" defTabSz="1219178" rtl="0" eaLnBrk="1" latinLnBrk="0" hangingPunct="1">
              <a:spcBef>
                <a:spcPct val="20000"/>
              </a:spcBef>
              <a:buFont typeface="Arial" pitchFamily="34" charset="0"/>
              <a:buChar char="•"/>
              <a:defRPr sz="2667" kern="1200">
                <a:solidFill>
                  <a:schemeClr val="tx1">
                    <a:lumMod val="75000"/>
                  </a:schemeClr>
                </a:solidFill>
                <a:latin typeface="Arial" charset="0"/>
                <a:ea typeface="Arial" charset="0"/>
                <a:cs typeface="Arial" charset="0"/>
              </a:defRPr>
            </a:lvl3pPr>
            <a:lvl4pPr marL="2133561" indent="-304794" algn="l" defTabSz="1219178" rtl="0" eaLnBrk="1" latinLnBrk="0" hangingPunct="1">
              <a:spcBef>
                <a:spcPct val="20000"/>
              </a:spcBef>
              <a:buFont typeface="AppleSymbols" charset="0"/>
              <a:buChar char="⎼"/>
              <a:defRPr sz="2667" kern="1200">
                <a:solidFill>
                  <a:schemeClr val="tx1">
                    <a:lumMod val="75000"/>
                  </a:schemeClr>
                </a:solidFill>
                <a:latin typeface="Arial" charset="0"/>
                <a:ea typeface="Arial" charset="0"/>
                <a:cs typeface="Arial" charset="0"/>
              </a:defRPr>
            </a:lvl4pPr>
            <a:lvl5pPr marL="2743151" indent="-304794" algn="l" defTabSz="1219178" rtl="0" eaLnBrk="1" latinLnBrk="0" hangingPunct="1">
              <a:spcBef>
                <a:spcPct val="20000"/>
              </a:spcBef>
              <a:buFont typeface="HiraMinProN-W3" charset="-128"/>
              <a:buChar char="・"/>
              <a:defRPr sz="2667" kern="1200">
                <a:solidFill>
                  <a:schemeClr val="tx1">
                    <a:lumMod val="75000"/>
                  </a:schemeClr>
                </a:solidFill>
                <a:latin typeface="Arial" charset="0"/>
                <a:ea typeface="Arial" charset="0"/>
                <a:cs typeface="Arial" charset="0"/>
              </a:defRPr>
            </a:lvl5pPr>
            <a:lvl6pPr marL="3352739"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27"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916"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505"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400" b="1" dirty="0"/>
              <a:t>Which questions could be leveraged for a recognition program?</a:t>
            </a:r>
            <a:br>
              <a:rPr lang="en-US" sz="2400" b="1" dirty="0"/>
            </a:br>
            <a:r>
              <a:rPr lang="en-US" sz="2400" i="1" dirty="0">
                <a:latin typeface="Arial"/>
                <a:cs typeface="Arial"/>
              </a:rPr>
              <a:t>*Please pick all that apply</a:t>
            </a:r>
            <a:endParaRPr lang="en-US" sz="2400" i="1" dirty="0"/>
          </a:p>
          <a:p>
            <a:pPr marL="0" indent="0">
              <a:buNone/>
            </a:pPr>
            <a:endParaRPr lang="en-US" sz="2400" b="1" dirty="0"/>
          </a:p>
          <a:p>
            <a:pPr marL="952488" lvl="3" indent="-342900">
              <a:lnSpc>
                <a:spcPct val="110000"/>
              </a:lnSpc>
              <a:spcBef>
                <a:spcPts val="0"/>
              </a:spcBef>
              <a:buFont typeface="Arial" panose="020B0604020202020204" pitchFamily="34" charset="0"/>
              <a:buChar char="•"/>
            </a:pPr>
            <a:r>
              <a:rPr lang="en-US" sz="1900" dirty="0">
                <a:latin typeface="Arial"/>
                <a:cs typeface="Arial"/>
              </a:rPr>
              <a:t>Rating of provider</a:t>
            </a:r>
          </a:p>
          <a:p>
            <a:pPr marL="952488" lvl="3" indent="-342900">
              <a:lnSpc>
                <a:spcPct val="110000"/>
              </a:lnSpc>
              <a:spcBef>
                <a:spcPts val="0"/>
              </a:spcBef>
              <a:buFont typeface="Arial" panose="020B0604020202020204" pitchFamily="34" charset="0"/>
              <a:buChar char="•"/>
            </a:pPr>
            <a:r>
              <a:rPr lang="en-US" sz="1900" dirty="0">
                <a:latin typeface="Arial"/>
                <a:cs typeface="Arial"/>
              </a:rPr>
              <a:t>Rating of visit/facility</a:t>
            </a:r>
            <a:endParaRPr lang="en-US" sz="1900" dirty="0"/>
          </a:p>
          <a:p>
            <a:pPr marL="952488" lvl="3" indent="-342900">
              <a:lnSpc>
                <a:spcPct val="110000"/>
              </a:lnSpc>
              <a:spcBef>
                <a:spcPts val="0"/>
              </a:spcBef>
              <a:buFont typeface="Arial" panose="020B0604020202020204" pitchFamily="34" charset="0"/>
              <a:buChar char="•"/>
            </a:pPr>
            <a:r>
              <a:rPr lang="en-US" sz="1900" dirty="0">
                <a:latin typeface="Arial"/>
                <a:cs typeface="Arial"/>
              </a:rPr>
              <a:t>Timeliness of care</a:t>
            </a:r>
          </a:p>
          <a:p>
            <a:pPr marL="952488" lvl="3" indent="-342900">
              <a:lnSpc>
                <a:spcPct val="110000"/>
              </a:lnSpc>
              <a:spcBef>
                <a:spcPts val="0"/>
              </a:spcBef>
              <a:buFont typeface="Arial" panose="020B0604020202020204" pitchFamily="34" charset="0"/>
              <a:buChar char="•"/>
            </a:pPr>
            <a:r>
              <a:rPr lang="en-US" sz="1900" dirty="0">
                <a:latin typeface="Arial"/>
                <a:cs typeface="Arial"/>
              </a:rPr>
              <a:t>Trust</a:t>
            </a:r>
          </a:p>
          <a:p>
            <a:pPr marL="952488" lvl="3" indent="-342900">
              <a:lnSpc>
                <a:spcPct val="110000"/>
              </a:lnSpc>
              <a:spcBef>
                <a:spcPts val="0"/>
              </a:spcBef>
              <a:buFont typeface="Arial" panose="020B0604020202020204" pitchFamily="34" charset="0"/>
              <a:buChar char="•"/>
            </a:pPr>
            <a:r>
              <a:rPr lang="en-US" sz="1900" dirty="0">
                <a:latin typeface="Arial"/>
                <a:cs typeface="Arial"/>
              </a:rPr>
              <a:t>Listened to</a:t>
            </a:r>
          </a:p>
          <a:p>
            <a:pPr marL="952488" lvl="3" indent="-342900">
              <a:lnSpc>
                <a:spcPct val="110000"/>
              </a:lnSpc>
              <a:spcBef>
                <a:spcPts val="0"/>
              </a:spcBef>
              <a:buFont typeface="Arial" panose="020B0604020202020204" pitchFamily="34" charset="0"/>
              <a:buChar char="•"/>
            </a:pPr>
            <a:r>
              <a:rPr lang="en-US" sz="1900" dirty="0">
                <a:latin typeface="Arial"/>
                <a:cs typeface="Arial"/>
              </a:rPr>
              <a:t>Input and Say</a:t>
            </a:r>
          </a:p>
          <a:p>
            <a:pPr marL="952488" lvl="3" indent="-342900">
              <a:lnSpc>
                <a:spcPct val="110000"/>
              </a:lnSpc>
              <a:spcBef>
                <a:spcPts val="0"/>
              </a:spcBef>
              <a:buFont typeface="Arial" panose="020B0604020202020204" pitchFamily="34" charset="0"/>
              <a:buChar char="•"/>
            </a:pPr>
            <a:r>
              <a:rPr lang="en-US" sz="1900" dirty="0">
                <a:latin typeface="Arial"/>
                <a:cs typeface="Arial"/>
              </a:rPr>
              <a:t>Knew Medical History</a:t>
            </a:r>
          </a:p>
          <a:p>
            <a:pPr marL="952488" lvl="3" indent="-342900">
              <a:lnSpc>
                <a:spcPct val="110000"/>
              </a:lnSpc>
              <a:spcBef>
                <a:spcPts val="0"/>
              </a:spcBef>
              <a:buFont typeface="Arial" panose="020B0604020202020204" pitchFamily="34" charset="0"/>
              <a:buChar char="•"/>
            </a:pPr>
            <a:r>
              <a:rPr lang="en-US" sz="1900" dirty="0">
                <a:latin typeface="Arial"/>
                <a:cs typeface="Arial"/>
              </a:rPr>
              <a:t>Good Communication</a:t>
            </a:r>
          </a:p>
          <a:p>
            <a:pPr marL="952488" lvl="3" indent="-342900">
              <a:lnSpc>
                <a:spcPct val="110000"/>
              </a:lnSpc>
              <a:spcBef>
                <a:spcPts val="0"/>
              </a:spcBef>
              <a:buFont typeface="Arial" panose="020B0604020202020204" pitchFamily="34" charset="0"/>
              <a:buChar char="•"/>
            </a:pPr>
            <a:r>
              <a:rPr lang="en-US" sz="1900" dirty="0">
                <a:latin typeface="Arial"/>
                <a:cs typeface="Arial"/>
              </a:rPr>
              <a:t>Comments</a:t>
            </a:r>
          </a:p>
          <a:p>
            <a:pPr marL="952488" lvl="3" indent="-342900">
              <a:lnSpc>
                <a:spcPct val="110000"/>
              </a:lnSpc>
              <a:spcBef>
                <a:spcPts val="0"/>
              </a:spcBef>
              <a:buFont typeface="Arial" panose="020B0604020202020204" pitchFamily="34" charset="0"/>
              <a:buChar char="•"/>
            </a:pPr>
            <a:r>
              <a:rPr lang="en-US" sz="1900" dirty="0">
                <a:latin typeface="Arial"/>
                <a:cs typeface="Arial"/>
              </a:rPr>
              <a:t>Other quantitative question(s) </a:t>
            </a:r>
          </a:p>
        </p:txBody>
      </p:sp>
    </p:spTree>
    <p:extLst>
      <p:ext uri="{BB962C8B-B14F-4D97-AF65-F5344CB8AC3E}">
        <p14:creationId xmlns:p14="http://schemas.microsoft.com/office/powerpoint/2010/main" val="196692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66A22F-3A25-F844-9828-F3FEE62E07BE}"/>
              </a:ext>
            </a:extLst>
          </p:cNvPr>
          <p:cNvSpPr>
            <a:spLocks noGrp="1"/>
          </p:cNvSpPr>
          <p:nvPr>
            <p:ph sz="quarter" idx="11"/>
          </p:nvPr>
        </p:nvSpPr>
        <p:spPr/>
        <p:txBody>
          <a:bodyPr>
            <a:normAutofit fontScale="70000" lnSpcReduction="20000"/>
          </a:bodyPr>
          <a:lstStyle/>
          <a:p>
            <a:pPr>
              <a:lnSpc>
                <a:spcPct val="130000"/>
              </a:lnSpc>
              <a:spcBef>
                <a:spcPts val="0"/>
              </a:spcBef>
            </a:pPr>
            <a:r>
              <a:rPr lang="en-US" b="1" dirty="0"/>
              <a:t>All billing providers are eligible</a:t>
            </a:r>
          </a:p>
          <a:p>
            <a:pPr lvl="1">
              <a:lnSpc>
                <a:spcPct val="130000"/>
              </a:lnSpc>
              <a:spcBef>
                <a:spcPts val="0"/>
              </a:spcBef>
              <a:buFont typeface="Arial" panose="020B0604020202020204" pitchFamily="34" charset="0"/>
              <a:buChar char="•"/>
            </a:pPr>
            <a:r>
              <a:rPr lang="en-US" dirty="0"/>
              <a:t>Inclusive of physicians, nurse practitioners, psychologists, mental health therapists, audiologists, speech/physical/occupational therapists</a:t>
            </a:r>
          </a:p>
          <a:p>
            <a:pPr lvl="1">
              <a:lnSpc>
                <a:spcPct val="130000"/>
              </a:lnSpc>
              <a:spcBef>
                <a:spcPts val="0"/>
              </a:spcBef>
            </a:pPr>
            <a:endParaRPr lang="en-US" dirty="0"/>
          </a:p>
          <a:p>
            <a:pPr>
              <a:lnSpc>
                <a:spcPct val="130000"/>
              </a:lnSpc>
              <a:spcBef>
                <a:spcPts val="0"/>
              </a:spcBef>
            </a:pPr>
            <a:r>
              <a:rPr lang="en-US" b="1" dirty="0"/>
              <a:t>Three domains </a:t>
            </a:r>
          </a:p>
          <a:p>
            <a:pPr lvl="1">
              <a:lnSpc>
                <a:spcPct val="130000"/>
              </a:lnSpc>
              <a:spcBef>
                <a:spcPts val="0"/>
              </a:spcBef>
              <a:buFont typeface="Arial" panose="020B0604020202020204" pitchFamily="34" charset="0"/>
              <a:buChar char="•"/>
            </a:pPr>
            <a:r>
              <a:rPr lang="en-US" dirty="0"/>
              <a:t>Capitalize on small wins</a:t>
            </a:r>
          </a:p>
          <a:p>
            <a:pPr lvl="1">
              <a:lnSpc>
                <a:spcPct val="130000"/>
              </a:lnSpc>
              <a:spcBef>
                <a:spcPts val="0"/>
              </a:spcBef>
              <a:buFont typeface="Arial" panose="020B0604020202020204" pitchFamily="34" charset="0"/>
              <a:buChar char="•"/>
            </a:pPr>
            <a:r>
              <a:rPr lang="en-US" dirty="0"/>
              <a:t>Continuous patient experience excellence</a:t>
            </a:r>
          </a:p>
          <a:p>
            <a:pPr lvl="1">
              <a:lnSpc>
                <a:spcPct val="130000"/>
              </a:lnSpc>
              <a:spcBef>
                <a:spcPts val="0"/>
              </a:spcBef>
              <a:buFont typeface="Arial" panose="020B0604020202020204" pitchFamily="34" charset="0"/>
              <a:buChar char="•"/>
            </a:pPr>
            <a:r>
              <a:rPr lang="en-US" dirty="0"/>
              <a:t>Sustained effort resulting in improved scores</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normAutofit/>
          </a:bodyPr>
          <a:lstStyle/>
          <a:p>
            <a:r>
              <a:rPr lang="en-US" dirty="0"/>
              <a:t>Provider Recognition Program</a:t>
            </a:r>
          </a:p>
        </p:txBody>
      </p:sp>
    </p:spTree>
    <p:extLst>
      <p:ext uri="{BB962C8B-B14F-4D97-AF65-F5344CB8AC3E}">
        <p14:creationId xmlns:p14="http://schemas.microsoft.com/office/powerpoint/2010/main" val="242789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6DBE1-613D-034F-99FF-BEB50CF9C24C}"/>
              </a:ext>
            </a:extLst>
          </p:cNvPr>
          <p:cNvSpPr>
            <a:spLocks noGrp="1"/>
          </p:cNvSpPr>
          <p:nvPr>
            <p:ph type="body" sz="quarter" idx="15"/>
          </p:nvPr>
        </p:nvSpPr>
        <p:spPr>
          <a:xfrm>
            <a:off x="304798" y="610043"/>
            <a:ext cx="4203033" cy="5256159"/>
          </a:xfrm>
        </p:spPr>
        <p:txBody>
          <a:bodyPr/>
          <a:lstStyle/>
          <a:p>
            <a:r>
              <a:rPr lang="en-US" dirty="0">
                <a:solidFill>
                  <a:schemeClr val="accent1"/>
                </a:solidFill>
              </a:rPr>
              <a:t>Top Box Rockstar</a:t>
            </a:r>
          </a:p>
        </p:txBody>
      </p:sp>
      <p:pic>
        <p:nvPicPr>
          <p:cNvPr id="7" name="Content Placeholder 6">
            <a:extLst>
              <a:ext uri="{FF2B5EF4-FFF2-40B4-BE49-F238E27FC236}">
                <a16:creationId xmlns:a16="http://schemas.microsoft.com/office/drawing/2014/main" id="{95D33F41-4E91-624E-80FD-7F07DA404EC9}"/>
              </a:ext>
            </a:extLst>
          </p:cNvPr>
          <p:cNvPicPr>
            <a:picLocks noGrp="1" noChangeAspect="1"/>
          </p:cNvPicPr>
          <p:nvPr>
            <p:ph sz="quarter" idx="18"/>
          </p:nvPr>
        </p:nvPicPr>
        <p:blipFill>
          <a:blip r:embed="rId2"/>
          <a:stretch>
            <a:fillRect/>
          </a:stretch>
        </p:blipFill>
        <p:spPr>
          <a:xfrm rot="10800000">
            <a:off x="4828674" y="799427"/>
            <a:ext cx="6753726" cy="4876558"/>
          </a:xfrm>
          <a:prstGeom prst="rect">
            <a:avLst/>
          </a:prstGeom>
        </p:spPr>
      </p:pic>
    </p:spTree>
    <p:extLst>
      <p:ext uri="{BB962C8B-B14F-4D97-AF65-F5344CB8AC3E}">
        <p14:creationId xmlns:p14="http://schemas.microsoft.com/office/powerpoint/2010/main" val="215897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6DBE1-613D-034F-99FF-BEB50CF9C24C}"/>
              </a:ext>
            </a:extLst>
          </p:cNvPr>
          <p:cNvSpPr>
            <a:spLocks noGrp="1"/>
          </p:cNvSpPr>
          <p:nvPr>
            <p:ph type="body" sz="quarter" idx="15"/>
          </p:nvPr>
        </p:nvSpPr>
        <p:spPr>
          <a:xfrm>
            <a:off x="304798" y="610043"/>
            <a:ext cx="4203033" cy="5256159"/>
          </a:xfrm>
        </p:spPr>
        <p:txBody>
          <a:bodyPr/>
          <a:lstStyle/>
          <a:p>
            <a:r>
              <a:rPr lang="en-US" dirty="0">
                <a:solidFill>
                  <a:schemeClr val="accent1"/>
                </a:solidFill>
              </a:rPr>
              <a:t>Top Box Rockstar</a:t>
            </a:r>
          </a:p>
        </p:txBody>
      </p:sp>
      <p:pic>
        <p:nvPicPr>
          <p:cNvPr id="4" name="Picture 3">
            <a:extLst>
              <a:ext uri="{FF2B5EF4-FFF2-40B4-BE49-F238E27FC236}">
                <a16:creationId xmlns:a16="http://schemas.microsoft.com/office/drawing/2014/main" id="{DF039920-4619-AE45-A35E-7951384B1746}"/>
              </a:ext>
            </a:extLst>
          </p:cNvPr>
          <p:cNvPicPr>
            <a:picLocks noChangeAspect="1"/>
          </p:cNvPicPr>
          <p:nvPr/>
        </p:nvPicPr>
        <p:blipFill>
          <a:blip r:embed="rId2"/>
          <a:stretch>
            <a:fillRect/>
          </a:stretch>
        </p:blipFill>
        <p:spPr>
          <a:xfrm>
            <a:off x="4861948" y="1025855"/>
            <a:ext cx="6660858" cy="4423701"/>
          </a:xfrm>
          <a:prstGeom prst="rect">
            <a:avLst/>
          </a:prstGeom>
        </p:spPr>
      </p:pic>
      <p:sp>
        <p:nvSpPr>
          <p:cNvPr id="6" name="Rectangle 5">
            <a:extLst>
              <a:ext uri="{FF2B5EF4-FFF2-40B4-BE49-F238E27FC236}">
                <a16:creationId xmlns:a16="http://schemas.microsoft.com/office/drawing/2014/main" id="{8CC944C9-9D70-BE45-952B-E8E57933FBC7}"/>
              </a:ext>
            </a:extLst>
          </p:cNvPr>
          <p:cNvSpPr/>
          <p:nvPr/>
        </p:nvSpPr>
        <p:spPr>
          <a:xfrm>
            <a:off x="4861948" y="799427"/>
            <a:ext cx="6720452" cy="487655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98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649856-16E9-4DB8-A897-5951C93A3752}"/>
              </a:ext>
            </a:extLst>
          </p:cNvPr>
          <p:cNvSpPr>
            <a:spLocks noGrp="1"/>
          </p:cNvSpPr>
          <p:nvPr>
            <p:ph sz="quarter" idx="11"/>
          </p:nvPr>
        </p:nvSpPr>
        <p:spPr/>
        <p:txBody>
          <a:bodyPr vert="horz" lIns="91440" tIns="45720" rIns="91440" bIns="45720" rtlCol="0" anchor="t">
            <a:normAutofit fontScale="77500" lnSpcReduction="20000"/>
          </a:bodyPr>
          <a:lstStyle/>
          <a:p>
            <a:pPr>
              <a:lnSpc>
                <a:spcPct val="130000"/>
              </a:lnSpc>
              <a:spcBef>
                <a:spcPts val="0"/>
              </a:spcBef>
            </a:pPr>
            <a:r>
              <a:rPr lang="en-US" dirty="0">
                <a:latin typeface="Arial"/>
                <a:cs typeface="Arial"/>
              </a:rPr>
              <a:t>Navigate to </a:t>
            </a:r>
            <a:r>
              <a:rPr lang="en-US" b="1" dirty="0">
                <a:latin typeface="Arial"/>
                <a:cs typeface="Arial"/>
              </a:rPr>
              <a:t>Reviews</a:t>
            </a:r>
            <a:endParaRPr lang="en-US" b="1" dirty="0"/>
          </a:p>
          <a:p>
            <a:pPr>
              <a:lnSpc>
                <a:spcPct val="130000"/>
              </a:lnSpc>
              <a:spcBef>
                <a:spcPts val="0"/>
              </a:spcBef>
            </a:pPr>
            <a:r>
              <a:rPr lang="en-US" b="1" i="1" dirty="0">
                <a:latin typeface="Arial"/>
                <a:cs typeface="Arial"/>
              </a:rPr>
              <a:t>Uncheck </a:t>
            </a:r>
            <a:r>
              <a:rPr lang="en-US" dirty="0">
                <a:latin typeface="Arial"/>
                <a:cs typeface="Arial"/>
              </a:rPr>
              <a:t>all boxes in</a:t>
            </a:r>
          </a:p>
          <a:p>
            <a:pPr lvl="1">
              <a:lnSpc>
                <a:spcPct val="130000"/>
              </a:lnSpc>
              <a:spcBef>
                <a:spcPts val="0"/>
              </a:spcBef>
              <a:buFont typeface="Arial" panose="020B0604020202020204" pitchFamily="34" charset="0"/>
              <a:buChar char="•"/>
            </a:pPr>
            <a:r>
              <a:rPr lang="en-US" dirty="0">
                <a:latin typeface="Arial"/>
                <a:cs typeface="Arial"/>
              </a:rPr>
              <a:t>Status</a:t>
            </a:r>
            <a:endParaRPr lang="en-US" dirty="0"/>
          </a:p>
          <a:p>
            <a:pPr lvl="1">
              <a:lnSpc>
                <a:spcPct val="130000"/>
              </a:lnSpc>
              <a:spcBef>
                <a:spcPts val="0"/>
              </a:spcBef>
              <a:buFont typeface="Arial" panose="020B0604020202020204" pitchFamily="34" charset="0"/>
              <a:buChar char="•"/>
            </a:pPr>
            <a:r>
              <a:rPr lang="en-US" dirty="0">
                <a:latin typeface="Arial"/>
                <a:cs typeface="Arial"/>
              </a:rPr>
              <a:t>Profile Type</a:t>
            </a:r>
            <a:endParaRPr lang="en-US" dirty="0"/>
          </a:p>
          <a:p>
            <a:pPr lvl="1">
              <a:lnSpc>
                <a:spcPct val="130000"/>
              </a:lnSpc>
              <a:spcBef>
                <a:spcPts val="0"/>
              </a:spcBef>
              <a:buFont typeface="Arial" panose="020B0604020202020204" pitchFamily="34" charset="0"/>
              <a:buChar char="•"/>
            </a:pPr>
            <a:r>
              <a:rPr lang="en-US" dirty="0">
                <a:latin typeface="Arial"/>
                <a:cs typeface="Arial"/>
              </a:rPr>
              <a:t>Has Comments</a:t>
            </a:r>
            <a:endParaRPr lang="en-US" dirty="0"/>
          </a:p>
          <a:p>
            <a:pPr lvl="1">
              <a:lnSpc>
                <a:spcPct val="130000"/>
              </a:lnSpc>
              <a:spcBef>
                <a:spcPts val="0"/>
              </a:spcBef>
              <a:buFont typeface="Arial" panose="020B0604020202020204" pitchFamily="34" charset="0"/>
              <a:buChar char="•"/>
            </a:pPr>
            <a:r>
              <a:rPr lang="en-US" dirty="0">
                <a:latin typeface="Arial"/>
                <a:cs typeface="Arial"/>
              </a:rPr>
              <a:t>Has Response</a:t>
            </a:r>
            <a:endParaRPr lang="en-US" b="1" i="1" dirty="0"/>
          </a:p>
          <a:p>
            <a:pPr>
              <a:lnSpc>
                <a:spcPct val="130000"/>
              </a:lnSpc>
              <a:spcBef>
                <a:spcPts val="0"/>
              </a:spcBef>
            </a:pPr>
            <a:r>
              <a:rPr lang="en-US" dirty="0">
                <a:latin typeface="Arial"/>
                <a:cs typeface="Arial"/>
              </a:rPr>
              <a:t>Set Advanced Filters to "</a:t>
            </a:r>
            <a:r>
              <a:rPr lang="en-US" b="1" dirty="0">
                <a:latin typeface="Arial"/>
                <a:cs typeface="Arial"/>
              </a:rPr>
              <a:t>Created Date</a:t>
            </a:r>
            <a:r>
              <a:rPr lang="en-US" dirty="0">
                <a:latin typeface="Arial"/>
                <a:cs typeface="Arial"/>
              </a:rPr>
              <a:t>"</a:t>
            </a:r>
            <a:endParaRPr lang="en-US" dirty="0"/>
          </a:p>
          <a:p>
            <a:pPr>
              <a:lnSpc>
                <a:spcPct val="130000"/>
              </a:lnSpc>
              <a:spcBef>
                <a:spcPts val="0"/>
              </a:spcBef>
            </a:pPr>
            <a:r>
              <a:rPr lang="en-US" dirty="0">
                <a:latin typeface="Arial"/>
                <a:cs typeface="Arial"/>
              </a:rPr>
              <a:t>Check "5" rating box</a:t>
            </a:r>
          </a:p>
        </p:txBody>
      </p:sp>
      <p:sp>
        <p:nvSpPr>
          <p:cNvPr id="3" name="Content Placeholder 2">
            <a:extLst>
              <a:ext uri="{FF2B5EF4-FFF2-40B4-BE49-F238E27FC236}">
                <a16:creationId xmlns:a16="http://schemas.microsoft.com/office/drawing/2014/main" id="{1CB47B9F-1313-4B6D-9307-B3EF407A8FDA}"/>
              </a:ext>
            </a:extLst>
          </p:cNvPr>
          <p:cNvSpPr>
            <a:spLocks noGrp="1"/>
          </p:cNvSpPr>
          <p:nvPr>
            <p:ph sz="quarter" idx="12"/>
          </p:nvPr>
        </p:nvSpPr>
        <p:spPr/>
        <p:txBody>
          <a:bodyPr vert="horz" lIns="91440" tIns="45720" rIns="91440" bIns="45720" rtlCol="0" anchor="t">
            <a:normAutofit/>
          </a:bodyPr>
          <a:lstStyle/>
          <a:p>
            <a:pPr>
              <a:lnSpc>
                <a:spcPct val="110000"/>
              </a:lnSpc>
              <a:spcBef>
                <a:spcPts val="0"/>
              </a:spcBef>
            </a:pPr>
            <a:r>
              <a:rPr lang="en-US" sz="2900" dirty="0">
                <a:latin typeface="Arial"/>
                <a:cs typeface="Arial"/>
              </a:rPr>
              <a:t>Export the list to CSV</a:t>
            </a:r>
            <a:endParaRPr lang="en-US" sz="2900" dirty="0"/>
          </a:p>
          <a:p>
            <a:pPr>
              <a:lnSpc>
                <a:spcPct val="110000"/>
              </a:lnSpc>
              <a:spcBef>
                <a:spcPts val="0"/>
              </a:spcBef>
            </a:pPr>
            <a:r>
              <a:rPr lang="en-US" sz="2900" dirty="0">
                <a:latin typeface="Arial"/>
                <a:cs typeface="Arial"/>
              </a:rPr>
              <a:t>Repeat to create 1-4 ratings CSV file</a:t>
            </a:r>
            <a:endParaRPr lang="en-US" sz="2900" dirty="0"/>
          </a:p>
          <a:p>
            <a:pPr>
              <a:lnSpc>
                <a:spcPct val="110000"/>
              </a:lnSpc>
              <a:spcBef>
                <a:spcPts val="0"/>
              </a:spcBef>
            </a:pPr>
            <a:r>
              <a:rPr lang="en-US" sz="2900" dirty="0">
                <a:latin typeface="Arial"/>
                <a:cs typeface="Arial"/>
              </a:rPr>
              <a:t>Remove duplicates</a:t>
            </a:r>
            <a:endParaRPr lang="en-US" sz="2900" dirty="0"/>
          </a:p>
          <a:p>
            <a:pPr>
              <a:lnSpc>
                <a:spcPct val="110000"/>
              </a:lnSpc>
              <a:spcBef>
                <a:spcPts val="0"/>
              </a:spcBef>
            </a:pPr>
            <a:r>
              <a:rPr lang="en-US" sz="2900" dirty="0">
                <a:latin typeface="Arial"/>
                <a:cs typeface="Arial"/>
              </a:rPr>
              <a:t>Use NPI to cross-reference both files</a:t>
            </a:r>
          </a:p>
        </p:txBody>
      </p:sp>
      <p:sp>
        <p:nvSpPr>
          <p:cNvPr id="2" name="Title 1">
            <a:extLst>
              <a:ext uri="{FF2B5EF4-FFF2-40B4-BE49-F238E27FC236}">
                <a16:creationId xmlns:a16="http://schemas.microsoft.com/office/drawing/2014/main" id="{0DEA3D31-5799-454B-871F-F0031C0CF81B}"/>
              </a:ext>
            </a:extLst>
          </p:cNvPr>
          <p:cNvSpPr>
            <a:spLocks noGrp="1"/>
          </p:cNvSpPr>
          <p:nvPr>
            <p:ph type="title"/>
          </p:nvPr>
        </p:nvSpPr>
        <p:spPr/>
        <p:txBody>
          <a:bodyPr>
            <a:normAutofit/>
          </a:bodyPr>
          <a:lstStyle/>
          <a:p>
            <a:r>
              <a:rPr lang="en-US" sz="3730" dirty="0">
                <a:latin typeface="Georgia" panose="02040502050405020303" pitchFamily="18" charset="0"/>
              </a:rPr>
              <a:t>Identify </a:t>
            </a:r>
            <a:r>
              <a:rPr lang="en-US" sz="3730" dirty="0" err="1">
                <a:latin typeface="Georgia" panose="02040502050405020303" pitchFamily="18" charset="0"/>
              </a:rPr>
              <a:t>Rockstars</a:t>
            </a:r>
            <a:r>
              <a:rPr lang="en-US" sz="3730" dirty="0">
                <a:latin typeface="Georgia" panose="02040502050405020303" pitchFamily="18" charset="0"/>
              </a:rPr>
              <a:t> with Transparency </a:t>
            </a:r>
          </a:p>
        </p:txBody>
      </p:sp>
    </p:spTree>
    <p:extLst>
      <p:ext uri="{BB962C8B-B14F-4D97-AF65-F5344CB8AC3E}">
        <p14:creationId xmlns:p14="http://schemas.microsoft.com/office/powerpoint/2010/main" val="40688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F5A9B503-05AC-4539-A76E-CCA5E667BA11}"/>
              </a:ext>
            </a:extLst>
          </p:cNvPr>
          <p:cNvPicPr>
            <a:picLocks noChangeAspect="1"/>
          </p:cNvPicPr>
          <p:nvPr/>
        </p:nvPicPr>
        <p:blipFill>
          <a:blip r:embed="rId2"/>
          <a:stretch>
            <a:fillRect/>
          </a:stretch>
        </p:blipFill>
        <p:spPr>
          <a:xfrm>
            <a:off x="2214625" y="322163"/>
            <a:ext cx="7923149" cy="3098850"/>
          </a:xfrm>
          <a:prstGeom prst="rect">
            <a:avLst/>
          </a:prstGeom>
        </p:spPr>
      </p:pic>
      <p:pic>
        <p:nvPicPr>
          <p:cNvPr id="5" name="Picture 5" descr="Graphical user interface, text, application, email&#10;&#10;Description automatically generated">
            <a:extLst>
              <a:ext uri="{FF2B5EF4-FFF2-40B4-BE49-F238E27FC236}">
                <a16:creationId xmlns:a16="http://schemas.microsoft.com/office/drawing/2014/main" id="{C85F365A-6B74-4DCA-B4C6-256993FC7727}"/>
              </a:ext>
            </a:extLst>
          </p:cNvPr>
          <p:cNvPicPr>
            <a:picLocks noChangeAspect="1"/>
          </p:cNvPicPr>
          <p:nvPr/>
        </p:nvPicPr>
        <p:blipFill>
          <a:blip r:embed="rId3"/>
          <a:stretch>
            <a:fillRect/>
          </a:stretch>
        </p:blipFill>
        <p:spPr>
          <a:xfrm>
            <a:off x="2214116" y="3398991"/>
            <a:ext cx="8039815" cy="2725581"/>
          </a:xfrm>
          <a:prstGeom prst="rect">
            <a:avLst/>
          </a:prstGeom>
        </p:spPr>
      </p:pic>
      <p:sp>
        <p:nvSpPr>
          <p:cNvPr id="2" name="Arrow: Left 1">
            <a:extLst>
              <a:ext uri="{FF2B5EF4-FFF2-40B4-BE49-F238E27FC236}">
                <a16:creationId xmlns:a16="http://schemas.microsoft.com/office/drawing/2014/main" id="{82D08901-BB78-4D56-AC2E-39BDEAA9BF4F}"/>
              </a:ext>
            </a:extLst>
          </p:cNvPr>
          <p:cNvSpPr/>
          <p:nvPr/>
        </p:nvSpPr>
        <p:spPr>
          <a:xfrm rot="16200000">
            <a:off x="7720399" y="435597"/>
            <a:ext cx="957531" cy="189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6851213-C1AD-4C8B-8819-6A7BD857B2EF}"/>
              </a:ext>
            </a:extLst>
          </p:cNvPr>
          <p:cNvSpPr/>
          <p:nvPr/>
        </p:nvSpPr>
        <p:spPr>
          <a:xfrm rot="6780000">
            <a:off x="7471302" y="3270972"/>
            <a:ext cx="983410" cy="448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5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6E53FA-D7EF-48C0-B535-D38D37391DA7}"/>
              </a:ext>
            </a:extLst>
          </p:cNvPr>
          <p:cNvSpPr txBox="1"/>
          <p:nvPr/>
        </p:nvSpPr>
        <p:spPr>
          <a:xfrm>
            <a:off x="609600" y="756570"/>
            <a:ext cx="10972800"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chemeClr val="tx1">
                    <a:lumMod val="75000"/>
                  </a:schemeClr>
                </a:solidFill>
              </a:rPr>
              <a:t>Dear Division Director,</a:t>
            </a:r>
            <a:endParaRPr lang="en-US" sz="1700" dirty="0">
              <a:solidFill>
                <a:schemeClr val="tx1">
                  <a:lumMod val="75000"/>
                </a:schemeClr>
              </a:solidFill>
              <a:cs typeface="Calibri"/>
            </a:endParaRPr>
          </a:p>
          <a:p>
            <a:endParaRPr lang="en-US" sz="1700" dirty="0">
              <a:solidFill>
                <a:schemeClr val="tx1">
                  <a:lumMod val="75000"/>
                </a:schemeClr>
              </a:solidFill>
            </a:endParaRPr>
          </a:p>
          <a:p>
            <a:r>
              <a:rPr lang="en-US" sz="1700" dirty="0">
                <a:solidFill>
                  <a:schemeClr val="tx1">
                    <a:lumMod val="75000"/>
                  </a:schemeClr>
                </a:solidFill>
              </a:rPr>
              <a:t>Thank you for all your calm presence in this stressful time.  Our care teams are rising to the challenge of CoVid-19; however, we know we will be faced with very frightened patients and families in the coming weeks.  So to share a bit of sunshine in a dark time, I send you the </a:t>
            </a:r>
            <a:r>
              <a:rPr lang="en-US" sz="1700" dirty="0" err="1">
                <a:solidFill>
                  <a:schemeClr val="tx1">
                    <a:lumMod val="75000"/>
                  </a:schemeClr>
                </a:solidFill>
              </a:rPr>
              <a:t>RockStar</a:t>
            </a:r>
            <a:r>
              <a:rPr lang="en-US" sz="1700" dirty="0">
                <a:solidFill>
                  <a:schemeClr val="tx1">
                    <a:lumMod val="75000"/>
                  </a:schemeClr>
                </a:solidFill>
              </a:rPr>
              <a:t> cards for providers who received ALL 9’s or 10’s on their “rate your provider” question for the month of February. </a:t>
            </a:r>
            <a:endParaRPr lang="en-US" sz="1700" dirty="0">
              <a:solidFill>
                <a:schemeClr val="tx1">
                  <a:lumMod val="75000"/>
                </a:schemeClr>
              </a:solidFill>
              <a:cs typeface="Calibri"/>
            </a:endParaRPr>
          </a:p>
          <a:p>
            <a:endParaRPr lang="en-US" sz="1700" dirty="0">
              <a:solidFill>
                <a:schemeClr val="tx1">
                  <a:lumMod val="75000"/>
                </a:schemeClr>
              </a:solidFill>
              <a:cs typeface="Calibri"/>
            </a:endParaRPr>
          </a:p>
          <a:p>
            <a:r>
              <a:rPr lang="en-US" sz="1700" dirty="0">
                <a:solidFill>
                  <a:schemeClr val="tx1">
                    <a:lumMod val="75000"/>
                  </a:schemeClr>
                </a:solidFill>
              </a:rPr>
              <a:t>We know our patient experience scores are going to reflect the fear and anxiety of our patients and families.  Our systems will be taxed, and monitoring metrics will seem low on our priorities.  I have included some scripting to help support all members of our care teams to mitigate these effects.</a:t>
            </a:r>
            <a:endParaRPr lang="en-US" sz="1700" dirty="0">
              <a:solidFill>
                <a:schemeClr val="tx1">
                  <a:lumMod val="75000"/>
                </a:schemeClr>
              </a:solidFill>
              <a:cs typeface="Calibri"/>
            </a:endParaRPr>
          </a:p>
          <a:p>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“Thank you for coming in today, I know just coming into the [hospital/clinic] was stressful”</a:t>
            </a:r>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“We care about the health of our community and have had to make some changes in our processes, thank you for being patient with us during this time.”</a:t>
            </a:r>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“How else can I help you today?”</a:t>
            </a:r>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“What other questions do you have?”</a:t>
            </a:r>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“If you have questions after you leave, please call [clinic number/nurse advice line].  We are getting a high number of calls right now, I apologize if you have to wait for a return call.”</a:t>
            </a:r>
            <a:endParaRPr lang="en-US" sz="1700" dirty="0">
              <a:solidFill>
                <a:schemeClr val="tx1">
                  <a:lumMod val="75000"/>
                </a:schemeClr>
              </a:solidFill>
              <a:cs typeface="Calibri"/>
            </a:endParaRPr>
          </a:p>
          <a:p>
            <a:pPr marL="523875" indent="-285750">
              <a:buFont typeface="Arial"/>
              <a:buChar char="•"/>
            </a:pPr>
            <a:r>
              <a:rPr lang="en-US" sz="1700" dirty="0">
                <a:solidFill>
                  <a:schemeClr val="tx1">
                    <a:lumMod val="75000"/>
                  </a:schemeClr>
                </a:solidFill>
              </a:rPr>
              <a:t>“If you or anyone else has questions about the CoVid-19 outbreak, please go to our webpage.”</a:t>
            </a:r>
            <a:endParaRPr lang="en-US" sz="1700" dirty="0">
              <a:solidFill>
                <a:schemeClr val="tx1">
                  <a:lumMod val="75000"/>
                </a:schemeClr>
              </a:solidFill>
              <a:cs typeface="Calibri"/>
            </a:endParaRPr>
          </a:p>
        </p:txBody>
      </p:sp>
    </p:spTree>
    <p:extLst>
      <p:ext uri="{BB962C8B-B14F-4D97-AF65-F5344CB8AC3E}">
        <p14:creationId xmlns:p14="http://schemas.microsoft.com/office/powerpoint/2010/main" val="284377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Shining Star</a:t>
            </a:r>
          </a:p>
        </p:txBody>
      </p:sp>
      <p:pic>
        <p:nvPicPr>
          <p:cNvPr id="4" name="Picture 3">
            <a:extLst>
              <a:ext uri="{FF2B5EF4-FFF2-40B4-BE49-F238E27FC236}">
                <a16:creationId xmlns:a16="http://schemas.microsoft.com/office/drawing/2014/main" id="{7D8BBF07-14F5-433A-A6FD-FE511E644679}"/>
              </a:ext>
            </a:extLst>
          </p:cNvPr>
          <p:cNvPicPr>
            <a:picLocks noChangeAspect="1"/>
          </p:cNvPicPr>
          <p:nvPr/>
        </p:nvPicPr>
        <p:blipFill>
          <a:blip r:embed="rId3"/>
          <a:stretch>
            <a:fillRect/>
          </a:stretch>
        </p:blipFill>
        <p:spPr>
          <a:xfrm>
            <a:off x="8230040" y="1561664"/>
            <a:ext cx="2311794" cy="2270918"/>
          </a:xfrm>
          <a:prstGeom prst="rect">
            <a:avLst/>
          </a:prstGeom>
        </p:spPr>
      </p:pic>
      <p:pic>
        <p:nvPicPr>
          <p:cNvPr id="5" name="Picture 4">
            <a:extLst>
              <a:ext uri="{FF2B5EF4-FFF2-40B4-BE49-F238E27FC236}">
                <a16:creationId xmlns:a16="http://schemas.microsoft.com/office/drawing/2014/main" id="{08B75152-21B3-484A-8C6B-26398609206B}"/>
              </a:ext>
            </a:extLst>
          </p:cNvPr>
          <p:cNvPicPr>
            <a:picLocks noChangeAspect="1"/>
          </p:cNvPicPr>
          <p:nvPr/>
        </p:nvPicPr>
        <p:blipFill>
          <a:blip r:embed="rId4"/>
          <a:stretch>
            <a:fillRect/>
          </a:stretch>
        </p:blipFill>
        <p:spPr>
          <a:xfrm>
            <a:off x="1957138" y="1603375"/>
            <a:ext cx="5789444" cy="4262438"/>
          </a:xfrm>
          <a:prstGeom prst="rect">
            <a:avLst/>
          </a:prstGeom>
        </p:spPr>
      </p:pic>
    </p:spTree>
    <p:extLst>
      <p:ext uri="{BB962C8B-B14F-4D97-AF65-F5344CB8AC3E}">
        <p14:creationId xmlns:p14="http://schemas.microsoft.com/office/powerpoint/2010/main" val="3480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904D1-824E-4EE2-8DD2-AD9B581718A3}"/>
              </a:ext>
            </a:extLst>
          </p:cNvPr>
          <p:cNvPicPr>
            <a:picLocks noChangeAspect="1"/>
          </p:cNvPicPr>
          <p:nvPr/>
        </p:nvPicPr>
        <p:blipFill>
          <a:blip r:embed="rId3"/>
          <a:stretch>
            <a:fillRect/>
          </a:stretch>
        </p:blipFill>
        <p:spPr>
          <a:xfrm>
            <a:off x="1226644" y="633537"/>
            <a:ext cx="5878697" cy="5232040"/>
          </a:xfrm>
          <a:prstGeom prst="rect">
            <a:avLst/>
          </a:prstGeom>
        </p:spPr>
      </p:pic>
      <p:pic>
        <p:nvPicPr>
          <p:cNvPr id="5" name="Picture 4">
            <a:extLst>
              <a:ext uri="{FF2B5EF4-FFF2-40B4-BE49-F238E27FC236}">
                <a16:creationId xmlns:a16="http://schemas.microsoft.com/office/drawing/2014/main" id="{CF49C3B1-C66C-480C-8675-8B3E850FBFBD}"/>
              </a:ext>
            </a:extLst>
          </p:cNvPr>
          <p:cNvPicPr>
            <a:picLocks noChangeAspect="1"/>
          </p:cNvPicPr>
          <p:nvPr/>
        </p:nvPicPr>
        <p:blipFill>
          <a:blip r:embed="rId4"/>
          <a:stretch>
            <a:fillRect/>
          </a:stretch>
        </p:blipFill>
        <p:spPr>
          <a:xfrm>
            <a:off x="5549818" y="3866791"/>
            <a:ext cx="5190950" cy="1998786"/>
          </a:xfrm>
          <a:prstGeom prst="rect">
            <a:avLst/>
          </a:prstGeom>
          <a:effectLst>
            <a:outerShdw blurRad="215900" dist="63500" dir="5400000" algn="t" rotWithShape="0">
              <a:prstClr val="black">
                <a:alpha val="25000"/>
              </a:prstClr>
            </a:outerShdw>
          </a:effectLst>
        </p:spPr>
      </p:pic>
    </p:spTree>
    <p:extLst>
      <p:ext uri="{BB962C8B-B14F-4D97-AF65-F5344CB8AC3E}">
        <p14:creationId xmlns:p14="http://schemas.microsoft.com/office/powerpoint/2010/main" val="387607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EB83-3C5C-434C-BD60-80D964BF351B}"/>
              </a:ext>
            </a:extLst>
          </p:cNvPr>
          <p:cNvSpPr>
            <a:spLocks noGrp="1"/>
          </p:cNvSpPr>
          <p:nvPr>
            <p:ph sz="quarter" idx="11"/>
          </p:nvPr>
        </p:nvSpPr>
        <p:spPr>
          <a:xfrm>
            <a:off x="609600" y="1875665"/>
            <a:ext cx="5486400" cy="4263252"/>
          </a:xfrm>
        </p:spPr>
        <p:txBody>
          <a:bodyPr vert="horz" lIns="91440" tIns="45720" rIns="91440" bIns="45720" rtlCol="0" anchor="t">
            <a:noAutofit/>
          </a:bodyPr>
          <a:lstStyle/>
          <a:p>
            <a:r>
              <a:rPr lang="en-US" sz="2800" dirty="0">
                <a:latin typeface="Arial"/>
                <a:cs typeface="Arial"/>
              </a:rPr>
              <a:t>Navigate to "</a:t>
            </a:r>
            <a:r>
              <a:rPr lang="en-US" sz="2800" b="1" dirty="0">
                <a:latin typeface="Arial"/>
                <a:cs typeface="Arial"/>
              </a:rPr>
              <a:t>Profiles</a:t>
            </a:r>
            <a:r>
              <a:rPr lang="en-US" sz="2800" dirty="0">
                <a:latin typeface="Arial"/>
                <a:cs typeface="Arial"/>
              </a:rPr>
              <a:t>" </a:t>
            </a:r>
          </a:p>
          <a:p>
            <a:r>
              <a:rPr lang="en-US" sz="2800" dirty="0">
                <a:latin typeface="Arial"/>
                <a:cs typeface="Arial"/>
              </a:rPr>
              <a:t>Profile Type</a:t>
            </a:r>
          </a:p>
          <a:p>
            <a:pPr lvl="1">
              <a:buFont typeface="Arial" panose="020B0604020202020204" pitchFamily="34" charset="0"/>
              <a:buChar char="•"/>
            </a:pPr>
            <a:r>
              <a:rPr lang="en-US" sz="2800" dirty="0">
                <a:latin typeface="Arial"/>
                <a:cs typeface="Arial"/>
              </a:rPr>
              <a:t>Check "</a:t>
            </a:r>
            <a:r>
              <a:rPr lang="en-US" sz="2800" b="1" i="1" dirty="0">
                <a:latin typeface="Arial"/>
                <a:cs typeface="Arial"/>
              </a:rPr>
              <a:t>Enabled</a:t>
            </a:r>
            <a:r>
              <a:rPr lang="en-US" sz="2800" dirty="0">
                <a:latin typeface="Arial"/>
                <a:cs typeface="Arial"/>
              </a:rPr>
              <a:t>" </a:t>
            </a:r>
            <a:endParaRPr lang="en-US" sz="2800" dirty="0"/>
          </a:p>
          <a:p>
            <a:r>
              <a:rPr lang="en-US" sz="2800" dirty="0">
                <a:latin typeface="Arial"/>
                <a:cs typeface="Arial"/>
              </a:rPr>
              <a:t>Profile Status</a:t>
            </a:r>
            <a:endParaRPr lang="en-US" sz="2800" dirty="0"/>
          </a:p>
          <a:p>
            <a:pPr lvl="1">
              <a:buFont typeface="Arial" panose="020B0604020202020204" pitchFamily="34" charset="0"/>
              <a:buChar char="•"/>
            </a:pPr>
            <a:r>
              <a:rPr lang="en-US" sz="2800" dirty="0">
                <a:latin typeface="Arial"/>
                <a:cs typeface="Arial"/>
              </a:rPr>
              <a:t>Check "</a:t>
            </a:r>
            <a:r>
              <a:rPr lang="en-US" sz="2800" b="1" i="1" dirty="0">
                <a:latin typeface="Arial"/>
                <a:cs typeface="Arial"/>
              </a:rPr>
              <a:t>Live</a:t>
            </a:r>
            <a:r>
              <a:rPr lang="en-US" sz="2800" dirty="0">
                <a:latin typeface="Arial"/>
                <a:cs typeface="Arial"/>
              </a:rPr>
              <a:t>"</a:t>
            </a:r>
          </a:p>
          <a:p>
            <a:r>
              <a:rPr lang="en-US" sz="2800" dirty="0">
                <a:latin typeface="Arial"/>
                <a:cs typeface="Arial"/>
              </a:rPr>
              <a:t>Filter by "</a:t>
            </a:r>
            <a:r>
              <a:rPr lang="en-US" sz="2800" b="1" dirty="0">
                <a:latin typeface="Arial"/>
                <a:cs typeface="Arial"/>
              </a:rPr>
              <a:t>Rating</a:t>
            </a:r>
            <a:r>
              <a:rPr lang="en-US" sz="2800" dirty="0">
                <a:latin typeface="Arial"/>
                <a:cs typeface="Arial"/>
              </a:rPr>
              <a:t>" to view highest-rated provider</a:t>
            </a:r>
          </a:p>
        </p:txBody>
      </p:sp>
      <p:sp>
        <p:nvSpPr>
          <p:cNvPr id="4" name="Content Placeholder 3">
            <a:extLst>
              <a:ext uri="{FF2B5EF4-FFF2-40B4-BE49-F238E27FC236}">
                <a16:creationId xmlns:a16="http://schemas.microsoft.com/office/drawing/2014/main" id="{00EC3869-21D3-4ACE-8E9E-8A7BFCDA1DC1}"/>
              </a:ext>
            </a:extLst>
          </p:cNvPr>
          <p:cNvSpPr>
            <a:spLocks noGrp="1"/>
          </p:cNvSpPr>
          <p:nvPr>
            <p:ph sz="quarter" idx="12"/>
          </p:nvPr>
        </p:nvSpPr>
        <p:spPr>
          <a:xfrm>
            <a:off x="6096001" y="1875665"/>
            <a:ext cx="5486400" cy="4263252"/>
          </a:xfrm>
        </p:spPr>
        <p:txBody>
          <a:bodyPr vert="horz" lIns="91440" tIns="45720" rIns="91440" bIns="45720" rtlCol="0" anchor="t">
            <a:normAutofit/>
          </a:bodyPr>
          <a:lstStyle/>
          <a:p>
            <a:r>
              <a:rPr lang="en-US" sz="2800" dirty="0">
                <a:latin typeface="Arial"/>
                <a:cs typeface="Arial"/>
              </a:rPr>
              <a:t>In the case of a </a:t>
            </a:r>
            <a:r>
              <a:rPr lang="en-US" sz="2800" b="1" dirty="0">
                <a:latin typeface="Arial"/>
                <a:cs typeface="Arial"/>
              </a:rPr>
              <a:t>tie </a:t>
            </a:r>
          </a:p>
          <a:p>
            <a:pPr lvl="1">
              <a:buFont typeface="Arial" panose="020B0604020202020204" pitchFamily="34" charset="0"/>
              <a:buChar char="•"/>
            </a:pPr>
            <a:r>
              <a:rPr lang="en-US" sz="2800" dirty="0">
                <a:latin typeface="Arial"/>
                <a:cs typeface="Arial"/>
              </a:rPr>
              <a:t>Award goes to the provider with the highest number of ratings</a:t>
            </a:r>
          </a:p>
          <a:p>
            <a:r>
              <a:rPr lang="en-US" sz="2800" dirty="0">
                <a:latin typeface="Arial"/>
                <a:cs typeface="Arial"/>
              </a:rPr>
              <a:t>If the highest-rated provider has already been recognized in the past 36 months, move to the next provider</a:t>
            </a:r>
          </a:p>
          <a:p>
            <a:endParaRPr lang="en-US" sz="2800" dirty="0"/>
          </a:p>
        </p:txBody>
      </p:sp>
      <p:sp>
        <p:nvSpPr>
          <p:cNvPr id="2" name="Title 1">
            <a:extLst>
              <a:ext uri="{FF2B5EF4-FFF2-40B4-BE49-F238E27FC236}">
                <a16:creationId xmlns:a16="http://schemas.microsoft.com/office/drawing/2014/main" id="{75C1A9F1-0EC5-4295-948F-DC1DC3F8E5E5}"/>
              </a:ext>
            </a:extLst>
          </p:cNvPr>
          <p:cNvSpPr>
            <a:spLocks noGrp="1"/>
          </p:cNvSpPr>
          <p:nvPr>
            <p:ph type="title"/>
          </p:nvPr>
        </p:nvSpPr>
        <p:spPr/>
        <p:txBody>
          <a:bodyPr>
            <a:normAutofit/>
          </a:bodyPr>
          <a:lstStyle/>
          <a:p>
            <a:r>
              <a:rPr lang="en-US" sz="3730" dirty="0"/>
              <a:t>Identify Shining Stars with Transparency </a:t>
            </a:r>
          </a:p>
        </p:txBody>
      </p:sp>
    </p:spTree>
    <p:extLst>
      <p:ext uri="{BB962C8B-B14F-4D97-AF65-F5344CB8AC3E}">
        <p14:creationId xmlns:p14="http://schemas.microsoft.com/office/powerpoint/2010/main" val="152217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3803-CAD7-9446-BA45-D658D9FFED27}"/>
              </a:ext>
            </a:extLst>
          </p:cNvPr>
          <p:cNvSpPr>
            <a:spLocks noGrp="1"/>
          </p:cNvSpPr>
          <p:nvPr>
            <p:ph sz="quarter" idx="11"/>
          </p:nvPr>
        </p:nvSpPr>
        <p:spPr/>
        <p:txBody>
          <a:bodyPr/>
          <a:lstStyle/>
          <a:p>
            <a:r>
              <a:rPr lang="en-US" dirty="0"/>
              <a:t>Dr. Montalbano owns Excel in Academic Transfer, LLC</a:t>
            </a:r>
          </a:p>
          <a:p>
            <a:r>
              <a:rPr lang="en-US" dirty="0"/>
              <a:t>No other relevant disclosures</a:t>
            </a:r>
          </a:p>
          <a:p>
            <a:endParaRPr lang="en-US" dirty="0"/>
          </a:p>
        </p:txBody>
      </p:sp>
      <p:sp>
        <p:nvSpPr>
          <p:cNvPr id="4" name="Title 3">
            <a:extLst>
              <a:ext uri="{FF2B5EF4-FFF2-40B4-BE49-F238E27FC236}">
                <a16:creationId xmlns:a16="http://schemas.microsoft.com/office/drawing/2014/main" id="{B9B6D473-22A6-AE42-8F08-536A07940E38}"/>
              </a:ext>
            </a:extLst>
          </p:cNvPr>
          <p:cNvSpPr>
            <a:spLocks noGrp="1"/>
          </p:cNvSpPr>
          <p:nvPr>
            <p:ph type="title"/>
          </p:nvPr>
        </p:nvSpPr>
        <p:spPr/>
        <p:txBody>
          <a:bodyPr/>
          <a:lstStyle/>
          <a:p>
            <a:r>
              <a:rPr lang="en-US" dirty="0">
                <a:latin typeface="Georgia" panose="02040502050405020303" pitchFamily="18" charset="0"/>
                <a:cs typeface="Arial" panose="020B0604020202020204" pitchFamily="34" charset="0"/>
              </a:rPr>
              <a:t>Disclosures</a:t>
            </a:r>
            <a:endParaRPr lang="en-US" dirty="0">
              <a:latin typeface="Georgia" panose="02040502050405020303" pitchFamily="18" charset="0"/>
            </a:endParaRPr>
          </a:p>
        </p:txBody>
      </p:sp>
    </p:spTree>
    <p:extLst>
      <p:ext uri="{BB962C8B-B14F-4D97-AF65-F5344CB8AC3E}">
        <p14:creationId xmlns:p14="http://schemas.microsoft.com/office/powerpoint/2010/main" val="811927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AA45D3-A8BD-2045-8E1A-AC19DCDE195A}"/>
              </a:ext>
            </a:extLst>
          </p:cNvPr>
          <p:cNvGrpSpPr/>
          <p:nvPr/>
        </p:nvGrpSpPr>
        <p:grpSpPr>
          <a:xfrm>
            <a:off x="1064512" y="737937"/>
            <a:ext cx="9907112" cy="5007526"/>
            <a:chOff x="1731818" y="1315856"/>
            <a:chExt cx="8572500" cy="4332951"/>
          </a:xfrm>
        </p:grpSpPr>
        <p:pic>
          <p:nvPicPr>
            <p:cNvPr id="2" name="Picture 2" descr="Graphical user interface, application&#10;&#10;Description automatically generated">
              <a:extLst>
                <a:ext uri="{FF2B5EF4-FFF2-40B4-BE49-F238E27FC236}">
                  <a16:creationId xmlns:a16="http://schemas.microsoft.com/office/drawing/2014/main" id="{DC337C92-0999-4198-A5AF-97A65544E919}"/>
                </a:ext>
              </a:extLst>
            </p:cNvPr>
            <p:cNvPicPr>
              <a:picLocks noChangeAspect="1"/>
            </p:cNvPicPr>
            <p:nvPr/>
          </p:nvPicPr>
          <p:blipFill>
            <a:blip r:embed="rId2"/>
            <a:stretch>
              <a:fillRect/>
            </a:stretch>
          </p:blipFill>
          <p:spPr>
            <a:xfrm>
              <a:off x="1731818" y="1315856"/>
              <a:ext cx="8572500" cy="3457362"/>
            </a:xfrm>
            <a:prstGeom prst="rect">
              <a:avLst/>
            </a:prstGeom>
          </p:spPr>
        </p:pic>
        <p:sp>
          <p:nvSpPr>
            <p:cNvPr id="5" name="Arrow: Right 4">
              <a:extLst>
                <a:ext uri="{FF2B5EF4-FFF2-40B4-BE49-F238E27FC236}">
                  <a16:creationId xmlns:a16="http://schemas.microsoft.com/office/drawing/2014/main" id="{05A9F443-0325-451A-BC62-5715A513234A}"/>
                </a:ext>
              </a:extLst>
            </p:cNvPr>
            <p:cNvSpPr/>
            <p:nvPr/>
          </p:nvSpPr>
          <p:spPr>
            <a:xfrm rot="5400000">
              <a:off x="5452064" y="2106935"/>
              <a:ext cx="945572"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B82CFDD-74F3-4F89-855D-E8865617FC8D}"/>
                </a:ext>
              </a:extLst>
            </p:cNvPr>
            <p:cNvSpPr/>
            <p:nvPr/>
          </p:nvSpPr>
          <p:spPr>
            <a:xfrm rot="5400000">
              <a:off x="7073045" y="2106934"/>
              <a:ext cx="945572"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2DC4AC6-406F-4454-8D29-76AA25FE7D66}"/>
                </a:ext>
              </a:extLst>
            </p:cNvPr>
            <p:cNvSpPr/>
            <p:nvPr/>
          </p:nvSpPr>
          <p:spPr>
            <a:xfrm rot="16200000">
              <a:off x="5285809" y="5092894"/>
              <a:ext cx="945572"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295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9A1B53-EEC7-AC4B-AEC0-8207C2BC4A9B}"/>
              </a:ext>
            </a:extLst>
          </p:cNvPr>
          <p:cNvSpPr>
            <a:spLocks noGrp="1"/>
          </p:cNvSpPr>
          <p:nvPr>
            <p:ph type="body" sz="quarter" idx="15"/>
          </p:nvPr>
        </p:nvSpPr>
        <p:spPr/>
        <p:txBody>
          <a:bodyPr/>
          <a:lstStyle/>
          <a:p>
            <a:r>
              <a:rPr lang="en-US" dirty="0">
                <a:solidFill>
                  <a:schemeClr val="accent1"/>
                </a:solidFill>
              </a:rPr>
              <a:t>Rising Star</a:t>
            </a:r>
          </a:p>
        </p:txBody>
      </p:sp>
      <p:pic>
        <p:nvPicPr>
          <p:cNvPr id="8" name="Picture 3" descr="Timeline&#10;&#10;Description automatically generated">
            <a:extLst>
              <a:ext uri="{FF2B5EF4-FFF2-40B4-BE49-F238E27FC236}">
                <a16:creationId xmlns:a16="http://schemas.microsoft.com/office/drawing/2014/main" id="{54FF7722-0233-8A4A-AA21-A8742533F344}"/>
              </a:ext>
            </a:extLst>
          </p:cNvPr>
          <p:cNvPicPr>
            <a:picLocks noChangeAspect="1"/>
          </p:cNvPicPr>
          <p:nvPr/>
        </p:nvPicPr>
        <p:blipFill>
          <a:blip r:embed="rId3"/>
          <a:stretch>
            <a:fillRect/>
          </a:stretch>
        </p:blipFill>
        <p:spPr>
          <a:xfrm>
            <a:off x="4733144" y="626086"/>
            <a:ext cx="7008954" cy="5200748"/>
          </a:xfrm>
          <a:prstGeom prst="rect">
            <a:avLst/>
          </a:prstGeom>
        </p:spPr>
      </p:pic>
    </p:spTree>
    <p:extLst>
      <p:ext uri="{BB962C8B-B14F-4D97-AF65-F5344CB8AC3E}">
        <p14:creationId xmlns:p14="http://schemas.microsoft.com/office/powerpoint/2010/main" val="139908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able, sitting&#10;&#10;Description automatically generated">
            <a:extLst>
              <a:ext uri="{FF2B5EF4-FFF2-40B4-BE49-F238E27FC236}">
                <a16:creationId xmlns:a16="http://schemas.microsoft.com/office/drawing/2014/main" id="{96A781EB-0465-4BBA-BC8E-5AF6F06FF2CB}"/>
              </a:ext>
            </a:extLst>
          </p:cNvPr>
          <p:cNvPicPr>
            <a:picLocks noChangeAspect="1"/>
          </p:cNvPicPr>
          <p:nvPr/>
        </p:nvPicPr>
        <p:blipFill rotWithShape="1">
          <a:blip r:embed="rId2"/>
          <a:srcRect/>
          <a:stretch/>
        </p:blipFill>
        <p:spPr>
          <a:xfrm>
            <a:off x="2358755" y="420845"/>
            <a:ext cx="7474490" cy="5605868"/>
          </a:xfrm>
          <a:prstGeom prst="rect">
            <a:avLst/>
          </a:prstGeom>
        </p:spPr>
      </p:pic>
    </p:spTree>
    <p:extLst>
      <p:ext uri="{BB962C8B-B14F-4D97-AF65-F5344CB8AC3E}">
        <p14:creationId xmlns:p14="http://schemas.microsoft.com/office/powerpoint/2010/main" val="21831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EB83-3C5C-434C-BD60-80D964BF351B}"/>
              </a:ext>
            </a:extLst>
          </p:cNvPr>
          <p:cNvSpPr>
            <a:spLocks noGrp="1"/>
          </p:cNvSpPr>
          <p:nvPr>
            <p:ph sz="quarter" idx="11"/>
          </p:nvPr>
        </p:nvSpPr>
        <p:spPr>
          <a:xfrm>
            <a:off x="609600" y="1602949"/>
            <a:ext cx="10972800" cy="4263252"/>
          </a:xfrm>
        </p:spPr>
        <p:txBody>
          <a:bodyPr vert="horz" lIns="91440" tIns="45720" rIns="91440" bIns="45720" rtlCol="0" anchor="t">
            <a:noAutofit/>
          </a:bodyPr>
          <a:lstStyle/>
          <a:p>
            <a:r>
              <a:rPr lang="en-US" sz="2400" dirty="0">
                <a:latin typeface="Arial"/>
                <a:cs typeface="Arial"/>
              </a:rPr>
              <a:t>Set award timeframe</a:t>
            </a:r>
          </a:p>
          <a:p>
            <a:r>
              <a:rPr lang="en-US" sz="2400" dirty="0">
                <a:latin typeface="Arial"/>
                <a:cs typeface="Arial"/>
              </a:rPr>
              <a:t>Pull division and provider results </a:t>
            </a:r>
          </a:p>
          <a:p>
            <a:pPr lvl="1">
              <a:buFont typeface="Arial" panose="020B0604020202020204" pitchFamily="34" charset="0"/>
              <a:buChar char="•"/>
            </a:pPr>
            <a:r>
              <a:rPr lang="en-US" sz="2400" dirty="0">
                <a:latin typeface="Arial"/>
                <a:cs typeface="Arial"/>
              </a:rPr>
              <a:t>For current timeframe</a:t>
            </a:r>
          </a:p>
          <a:p>
            <a:pPr lvl="1">
              <a:buFont typeface="Arial" panose="020B0604020202020204" pitchFamily="34" charset="0"/>
              <a:buChar char="•"/>
            </a:pPr>
            <a:r>
              <a:rPr lang="en-US" sz="2400" dirty="0">
                <a:latin typeface="Arial"/>
                <a:cs typeface="Arial"/>
              </a:rPr>
              <a:t>For previous timeframe</a:t>
            </a:r>
          </a:p>
          <a:p>
            <a:r>
              <a:rPr lang="en-US" sz="2400" dirty="0">
                <a:latin typeface="Arial"/>
                <a:cs typeface="Arial"/>
              </a:rPr>
              <a:t>Calculate delta from current time period to previous</a:t>
            </a:r>
          </a:p>
          <a:p>
            <a:r>
              <a:rPr lang="en-US" sz="2400" dirty="0">
                <a:latin typeface="Arial"/>
                <a:cs typeface="Arial"/>
              </a:rPr>
              <a:t>Identify award winners from largest delta</a:t>
            </a:r>
          </a:p>
          <a:p>
            <a:r>
              <a:rPr lang="en-US" sz="2400" dirty="0">
                <a:latin typeface="Arial"/>
                <a:cs typeface="Arial"/>
              </a:rPr>
              <a:t>Division/Team award: find a natural break point in n-size </a:t>
            </a:r>
          </a:p>
          <a:p>
            <a:pPr lvl="1">
              <a:buFont typeface="Arial" panose="020B0604020202020204" pitchFamily="34" charset="0"/>
              <a:buChar char="•"/>
            </a:pPr>
            <a:r>
              <a:rPr lang="en-US" sz="2400" dirty="0">
                <a:latin typeface="Arial"/>
                <a:cs typeface="Arial"/>
              </a:rPr>
              <a:t>Large Division &gt; 1,400 returns annually (19)</a:t>
            </a:r>
          </a:p>
          <a:p>
            <a:pPr lvl="1">
              <a:buFont typeface="Arial" panose="020B0604020202020204" pitchFamily="34" charset="0"/>
              <a:buChar char="•"/>
            </a:pPr>
            <a:r>
              <a:rPr lang="en-US" sz="2400" dirty="0">
                <a:latin typeface="Arial"/>
                <a:cs typeface="Arial"/>
              </a:rPr>
              <a:t>Small Division &lt; 1,400 returns annually (26)</a:t>
            </a:r>
            <a:endParaRPr lang="en-US" sz="2400" dirty="0"/>
          </a:p>
        </p:txBody>
      </p:sp>
      <p:sp>
        <p:nvSpPr>
          <p:cNvPr id="2" name="Title 1">
            <a:extLst>
              <a:ext uri="{FF2B5EF4-FFF2-40B4-BE49-F238E27FC236}">
                <a16:creationId xmlns:a16="http://schemas.microsoft.com/office/drawing/2014/main" id="{75C1A9F1-0EC5-4295-948F-DC1DC3F8E5E5}"/>
              </a:ext>
            </a:extLst>
          </p:cNvPr>
          <p:cNvSpPr>
            <a:spLocks noGrp="1"/>
          </p:cNvSpPr>
          <p:nvPr>
            <p:ph type="title"/>
          </p:nvPr>
        </p:nvSpPr>
        <p:spPr/>
        <p:txBody>
          <a:bodyPr>
            <a:normAutofit/>
          </a:bodyPr>
          <a:lstStyle/>
          <a:p>
            <a:r>
              <a:rPr lang="en-US" sz="3730" dirty="0">
                <a:latin typeface="Georgia" panose="02040502050405020303" pitchFamily="18" charset="0"/>
              </a:rPr>
              <a:t>Identify Rising Stars with Real-Time</a:t>
            </a:r>
          </a:p>
        </p:txBody>
      </p:sp>
    </p:spTree>
    <p:extLst>
      <p:ext uri="{BB962C8B-B14F-4D97-AF65-F5344CB8AC3E}">
        <p14:creationId xmlns:p14="http://schemas.microsoft.com/office/powerpoint/2010/main" val="168885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5870A3-1938-D947-9CB9-18A8A681A3AA}"/>
              </a:ext>
            </a:extLst>
          </p:cNvPr>
          <p:cNvSpPr>
            <a:spLocks noGrp="1"/>
          </p:cNvSpPr>
          <p:nvPr>
            <p:ph sz="quarter" idx="11"/>
          </p:nvPr>
        </p:nvSpPr>
        <p:spPr/>
        <p:txBody>
          <a:bodyPr>
            <a:normAutofit fontScale="77500" lnSpcReduction="20000"/>
          </a:bodyPr>
          <a:lstStyle/>
          <a:p>
            <a:pPr marL="0" indent="0">
              <a:lnSpc>
                <a:spcPct val="130000"/>
              </a:lnSpc>
              <a:spcBef>
                <a:spcPts val="0"/>
              </a:spcBef>
              <a:buNone/>
            </a:pPr>
            <a:r>
              <a:rPr lang="en-US" b="1" dirty="0"/>
              <a:t>Build a Recognition Program</a:t>
            </a:r>
          </a:p>
          <a:p>
            <a:pPr marL="0" indent="0">
              <a:lnSpc>
                <a:spcPct val="130000"/>
              </a:lnSpc>
              <a:spcBef>
                <a:spcPts val="0"/>
              </a:spcBef>
              <a:buNone/>
            </a:pPr>
            <a:endParaRPr lang="en-US" b="1" dirty="0"/>
          </a:p>
          <a:p>
            <a:pPr>
              <a:lnSpc>
                <a:spcPct val="130000"/>
              </a:lnSpc>
              <a:spcBef>
                <a:spcPts val="0"/>
              </a:spcBef>
            </a:pPr>
            <a:r>
              <a:rPr lang="en-US" dirty="0"/>
              <a:t>Who will you recognize?</a:t>
            </a:r>
          </a:p>
          <a:p>
            <a:pPr>
              <a:lnSpc>
                <a:spcPct val="130000"/>
              </a:lnSpc>
              <a:spcBef>
                <a:spcPts val="0"/>
              </a:spcBef>
            </a:pPr>
            <a:r>
              <a:rPr lang="en-US" dirty="0"/>
              <a:t>How will you define award winners?</a:t>
            </a:r>
          </a:p>
          <a:p>
            <a:pPr>
              <a:lnSpc>
                <a:spcPct val="130000"/>
              </a:lnSpc>
              <a:spcBef>
                <a:spcPts val="0"/>
              </a:spcBef>
            </a:pPr>
            <a:r>
              <a:rPr lang="en-US" dirty="0"/>
              <a:t>What will the recognition be?</a:t>
            </a:r>
          </a:p>
          <a:p>
            <a:pPr>
              <a:lnSpc>
                <a:spcPct val="130000"/>
              </a:lnSpc>
              <a:spcBef>
                <a:spcPts val="0"/>
              </a:spcBef>
            </a:pPr>
            <a:r>
              <a:rPr lang="en-US" dirty="0"/>
              <a:t>When (&amp; how often) will you give it?</a:t>
            </a:r>
          </a:p>
          <a:p>
            <a:pPr>
              <a:lnSpc>
                <a:spcPct val="130000"/>
              </a:lnSpc>
              <a:spcBef>
                <a:spcPts val="0"/>
              </a:spcBef>
            </a:pPr>
            <a:r>
              <a:rPr lang="en-US" dirty="0"/>
              <a:t>Who does it come from?</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Group Work</a:t>
            </a:r>
          </a:p>
        </p:txBody>
      </p:sp>
    </p:spTree>
    <p:extLst>
      <p:ext uri="{BB962C8B-B14F-4D97-AF65-F5344CB8AC3E}">
        <p14:creationId xmlns:p14="http://schemas.microsoft.com/office/powerpoint/2010/main" val="130327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053CE7-386B-9B4A-86BF-E0F586071759}"/>
              </a:ext>
            </a:extLst>
          </p:cNvPr>
          <p:cNvSpPr>
            <a:spLocks noGrp="1"/>
          </p:cNvSpPr>
          <p:nvPr>
            <p:ph sz="quarter" idx="11"/>
          </p:nvPr>
        </p:nvSpPr>
        <p:spPr/>
        <p:txBody>
          <a:bodyPr>
            <a:normAutofit/>
          </a:bodyPr>
          <a:lstStyle/>
          <a:p>
            <a:pPr marL="587375" indent="-587375">
              <a:lnSpc>
                <a:spcPct val="120000"/>
              </a:lnSpc>
              <a:spcBef>
                <a:spcPts val="0"/>
              </a:spcBef>
            </a:pPr>
            <a:r>
              <a:rPr lang="en-US" sz="3100" dirty="0"/>
              <a:t>Award Name</a:t>
            </a:r>
          </a:p>
          <a:p>
            <a:pPr marL="587375" indent="-587375">
              <a:lnSpc>
                <a:spcPct val="120000"/>
              </a:lnSpc>
              <a:spcBef>
                <a:spcPts val="0"/>
              </a:spcBef>
            </a:pPr>
            <a:r>
              <a:rPr lang="en-US" sz="3100" dirty="0"/>
              <a:t>Eligible Recipients</a:t>
            </a:r>
          </a:p>
          <a:p>
            <a:pPr marL="587375" indent="-587375">
              <a:lnSpc>
                <a:spcPct val="120000"/>
              </a:lnSpc>
              <a:spcBef>
                <a:spcPts val="0"/>
              </a:spcBef>
            </a:pPr>
            <a:r>
              <a:rPr lang="en-US" sz="3100" dirty="0"/>
              <a:t>Data Source</a:t>
            </a:r>
          </a:p>
          <a:p>
            <a:pPr marL="587375" indent="-587375">
              <a:lnSpc>
                <a:spcPct val="120000"/>
              </a:lnSpc>
              <a:spcBef>
                <a:spcPts val="0"/>
              </a:spcBef>
            </a:pPr>
            <a:r>
              <a:rPr lang="en-US" sz="3100" dirty="0"/>
              <a:t>Winner Definition</a:t>
            </a:r>
          </a:p>
          <a:p>
            <a:pPr marL="587375" indent="-587375">
              <a:lnSpc>
                <a:spcPct val="120000"/>
              </a:lnSpc>
              <a:spcBef>
                <a:spcPts val="0"/>
              </a:spcBef>
            </a:pPr>
            <a:r>
              <a:rPr lang="en-US" sz="3100" dirty="0"/>
              <a:t>Frequency</a:t>
            </a:r>
          </a:p>
          <a:p>
            <a:pPr marL="587375" indent="-587375">
              <a:lnSpc>
                <a:spcPct val="120000"/>
              </a:lnSpc>
              <a:spcBef>
                <a:spcPts val="0"/>
              </a:spcBef>
            </a:pPr>
            <a:r>
              <a:rPr lang="en-US" sz="3100" dirty="0"/>
              <a:t>Who/How/What Delivered</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dirty="0"/>
              <a:t>Share Out</a:t>
            </a:r>
          </a:p>
        </p:txBody>
      </p:sp>
    </p:spTree>
    <p:extLst>
      <p:ext uri="{BB962C8B-B14F-4D97-AF65-F5344CB8AC3E}">
        <p14:creationId xmlns:p14="http://schemas.microsoft.com/office/powerpoint/2010/main" val="366768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3803-CAD7-9446-BA45-D658D9FFED27}"/>
              </a:ext>
            </a:extLst>
          </p:cNvPr>
          <p:cNvSpPr>
            <a:spLocks noGrp="1"/>
          </p:cNvSpPr>
          <p:nvPr>
            <p:ph sz="quarter" idx="11"/>
          </p:nvPr>
        </p:nvSpPr>
        <p:spPr/>
        <p:txBody>
          <a:bodyPr vert="horz" lIns="91440" tIns="45720" rIns="91440" bIns="45720" rtlCol="0" anchor="ctr" anchorCtr="0">
            <a:normAutofit/>
          </a:bodyPr>
          <a:lstStyle/>
          <a:p>
            <a:pPr marL="0" indent="0">
              <a:buNone/>
            </a:pPr>
            <a:r>
              <a:rPr lang="en-US" sz="2800" b="1" dirty="0">
                <a:latin typeface="Arial"/>
                <a:cs typeface="Arial"/>
              </a:rPr>
              <a:t>How much does a three-part recognition program like the one just described cost per year for the organization?</a:t>
            </a:r>
            <a:br>
              <a:rPr lang="en-US" dirty="0"/>
            </a:br>
            <a:endParaRPr lang="en-US" dirty="0"/>
          </a:p>
          <a:p>
            <a:pPr lvl="4"/>
            <a:r>
              <a:rPr lang="en-US" sz="2800" dirty="0">
                <a:latin typeface="Arial"/>
                <a:cs typeface="Arial"/>
              </a:rPr>
              <a:t>$1,100</a:t>
            </a:r>
          </a:p>
          <a:p>
            <a:pPr lvl="4"/>
            <a:r>
              <a:rPr lang="en-US" sz="2800" dirty="0">
                <a:latin typeface="Arial"/>
                <a:cs typeface="Arial"/>
              </a:rPr>
              <a:t>$2,200</a:t>
            </a:r>
          </a:p>
          <a:p>
            <a:pPr lvl="4"/>
            <a:r>
              <a:rPr lang="en-US" sz="2800" dirty="0">
                <a:latin typeface="Arial"/>
                <a:cs typeface="Arial"/>
              </a:rPr>
              <a:t>$7,800</a:t>
            </a:r>
          </a:p>
          <a:p>
            <a:pPr lvl="4"/>
            <a:r>
              <a:rPr lang="en-US" sz="2800" dirty="0">
                <a:latin typeface="Arial"/>
                <a:cs typeface="Arial"/>
              </a:rPr>
              <a:t>$12,400</a:t>
            </a:r>
          </a:p>
          <a:p>
            <a:pPr lvl="4"/>
            <a:endParaRPr lang="en-US" dirty="0"/>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Poll | Cost</a:t>
            </a:r>
          </a:p>
        </p:txBody>
      </p:sp>
    </p:spTree>
    <p:extLst>
      <p:ext uri="{BB962C8B-B14F-4D97-AF65-F5344CB8AC3E}">
        <p14:creationId xmlns:p14="http://schemas.microsoft.com/office/powerpoint/2010/main" val="370871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3ADB72-8023-4831-A0FD-BBD747993B59}"/>
              </a:ext>
            </a:extLst>
          </p:cNvPr>
          <p:cNvGraphicFramePr>
            <a:graphicFrameLocks noGrp="1"/>
          </p:cNvGraphicFramePr>
          <p:nvPr>
            <p:ph sz="quarter" idx="11"/>
            <p:extLst>
              <p:ext uri="{D42A27DB-BD31-4B8C-83A1-F6EECF244321}">
                <p14:modId xmlns:p14="http://schemas.microsoft.com/office/powerpoint/2010/main" val="90883246"/>
              </p:ext>
            </p:extLst>
          </p:nvPr>
        </p:nvGraphicFramePr>
        <p:xfrm>
          <a:off x="609600" y="1491080"/>
          <a:ext cx="10972799" cy="4434840"/>
        </p:xfrm>
        <a:graphic>
          <a:graphicData uri="http://schemas.openxmlformats.org/drawingml/2006/table">
            <a:tbl>
              <a:tblPr firstRow="1" bandRow="1">
                <a:tableStyleId>{5C22544A-7EE6-4342-B048-85BDC9FD1C3A}</a:tableStyleId>
              </a:tblPr>
              <a:tblGrid>
                <a:gridCol w="7760134">
                  <a:extLst>
                    <a:ext uri="{9D8B030D-6E8A-4147-A177-3AD203B41FA5}">
                      <a16:colId xmlns:a16="http://schemas.microsoft.com/office/drawing/2014/main" val="1218451488"/>
                    </a:ext>
                  </a:extLst>
                </a:gridCol>
                <a:gridCol w="3212665">
                  <a:extLst>
                    <a:ext uri="{9D8B030D-6E8A-4147-A177-3AD203B41FA5}">
                      <a16:colId xmlns:a16="http://schemas.microsoft.com/office/drawing/2014/main" val="1703236473"/>
                    </a:ext>
                  </a:extLst>
                </a:gridCol>
              </a:tblGrid>
              <a:tr h="370840">
                <a:tc>
                  <a:txBody>
                    <a:bodyPr/>
                    <a:lstStyle/>
                    <a:p>
                      <a:r>
                        <a:rPr lang="en-US" sz="2100" dirty="0"/>
                        <a:t>Recognition Program &amp; Item</a:t>
                      </a:r>
                    </a:p>
                  </a:txBody>
                  <a:tcPr marT="91440" marB="91440"/>
                </a:tc>
                <a:tc>
                  <a:txBody>
                    <a:bodyPr/>
                    <a:lstStyle/>
                    <a:p>
                      <a:r>
                        <a:rPr lang="en-US" sz="2100" dirty="0"/>
                        <a:t>Annual Cost</a:t>
                      </a:r>
                    </a:p>
                  </a:txBody>
                  <a:tcPr marT="91440" marB="91440"/>
                </a:tc>
                <a:extLst>
                  <a:ext uri="{0D108BD9-81ED-4DB2-BD59-A6C34878D82A}">
                    <a16:rowId xmlns:a16="http://schemas.microsoft.com/office/drawing/2014/main" val="558360691"/>
                  </a:ext>
                </a:extLst>
              </a:tr>
              <a:tr h="370839">
                <a:tc>
                  <a:txBody>
                    <a:bodyPr/>
                    <a:lstStyle/>
                    <a:p>
                      <a:pPr lvl="0">
                        <a:buNone/>
                      </a:pPr>
                      <a:r>
                        <a:rPr lang="en-US" sz="2100" b="1" dirty="0">
                          <a:solidFill>
                            <a:schemeClr val="tx1">
                              <a:lumMod val="75000"/>
                            </a:schemeClr>
                          </a:solidFill>
                        </a:rPr>
                        <a:t>Top Box </a:t>
                      </a:r>
                      <a:r>
                        <a:rPr lang="en-US" sz="2100" b="1" dirty="0" err="1">
                          <a:solidFill>
                            <a:schemeClr val="tx1">
                              <a:lumMod val="75000"/>
                            </a:schemeClr>
                          </a:solidFill>
                        </a:rPr>
                        <a:t>Rockstars</a:t>
                      </a:r>
                      <a:r>
                        <a:rPr lang="en-US" sz="2100" dirty="0">
                          <a:solidFill>
                            <a:schemeClr val="tx1">
                              <a:lumMod val="75000"/>
                            </a:schemeClr>
                          </a:solidFill>
                        </a:rPr>
                        <a:t> (~220 monthly)</a:t>
                      </a:r>
                    </a:p>
                    <a:p>
                      <a:pPr lvl="1">
                        <a:buNone/>
                      </a:pPr>
                      <a:r>
                        <a:rPr lang="en-US" sz="2100" dirty="0">
                          <a:solidFill>
                            <a:schemeClr val="tx1">
                              <a:lumMod val="75000"/>
                            </a:schemeClr>
                          </a:solidFill>
                        </a:rPr>
                        <a:t>Cards &amp; Envelopes</a:t>
                      </a:r>
                    </a:p>
                  </a:txBody>
                  <a:tcPr marT="91440" marB="91440"/>
                </a:tc>
                <a:tc>
                  <a:txBody>
                    <a:bodyPr/>
                    <a:lstStyle/>
                    <a:p>
                      <a:pPr lvl="0">
                        <a:buNone/>
                      </a:pPr>
                      <a:endParaRPr lang="en-US" sz="2100">
                        <a:solidFill>
                          <a:schemeClr val="tx1">
                            <a:lumMod val="75000"/>
                          </a:schemeClr>
                        </a:solidFill>
                      </a:endParaRPr>
                    </a:p>
                    <a:p>
                      <a:pPr lvl="0">
                        <a:buNone/>
                      </a:pPr>
                      <a:r>
                        <a:rPr lang="en-US" sz="2100">
                          <a:solidFill>
                            <a:schemeClr val="tx1">
                              <a:lumMod val="75000"/>
                            </a:schemeClr>
                          </a:solidFill>
                        </a:rPr>
                        <a:t>$1,350</a:t>
                      </a:r>
                    </a:p>
                  </a:txBody>
                  <a:tcPr marT="91440" marB="91440"/>
                </a:tc>
                <a:extLst>
                  <a:ext uri="{0D108BD9-81ED-4DB2-BD59-A6C34878D82A}">
                    <a16:rowId xmlns:a16="http://schemas.microsoft.com/office/drawing/2014/main" val="1518069879"/>
                  </a:ext>
                </a:extLst>
              </a:tr>
              <a:tr h="370840">
                <a:tc>
                  <a:txBody>
                    <a:bodyPr/>
                    <a:lstStyle/>
                    <a:p>
                      <a:pPr lvl="0">
                        <a:buNone/>
                      </a:pPr>
                      <a:r>
                        <a:rPr lang="en-US" sz="2100" b="1" dirty="0">
                          <a:solidFill>
                            <a:schemeClr val="tx1">
                              <a:lumMod val="75000"/>
                            </a:schemeClr>
                          </a:solidFill>
                        </a:rPr>
                        <a:t>Shining Star </a:t>
                      </a:r>
                      <a:r>
                        <a:rPr lang="en-US" sz="2100" dirty="0">
                          <a:solidFill>
                            <a:schemeClr val="tx1">
                              <a:lumMod val="75000"/>
                            </a:schemeClr>
                          </a:solidFill>
                        </a:rPr>
                        <a:t>(1 monthly)</a:t>
                      </a:r>
                    </a:p>
                    <a:p>
                      <a:pPr lvl="1">
                        <a:buNone/>
                      </a:pPr>
                      <a:r>
                        <a:rPr lang="en-US" sz="2100" dirty="0">
                          <a:solidFill>
                            <a:schemeClr val="tx1">
                              <a:lumMod val="75000"/>
                            </a:schemeClr>
                          </a:solidFill>
                        </a:rPr>
                        <a:t>Monthly Certificate &amp; Frame</a:t>
                      </a:r>
                    </a:p>
                    <a:p>
                      <a:pPr lvl="1">
                        <a:buNone/>
                      </a:pPr>
                      <a:r>
                        <a:rPr lang="en-US" sz="2100" dirty="0">
                          <a:solidFill>
                            <a:schemeClr val="tx1">
                              <a:lumMod val="75000"/>
                            </a:schemeClr>
                          </a:solidFill>
                        </a:rPr>
                        <a:t>Balloons</a:t>
                      </a:r>
                    </a:p>
                    <a:p>
                      <a:pPr marL="457200" marR="0" lvl="1" indent="0" algn="l" rtl="0">
                        <a:lnSpc>
                          <a:spcPct val="100000"/>
                        </a:lnSpc>
                        <a:spcBef>
                          <a:spcPts val="0"/>
                        </a:spcBef>
                        <a:spcAft>
                          <a:spcPts val="0"/>
                        </a:spcAft>
                        <a:buClrTx/>
                        <a:buSzTx/>
                        <a:buFontTx/>
                        <a:buNone/>
                      </a:pPr>
                      <a:r>
                        <a:rPr lang="en-US" sz="2100" dirty="0">
                          <a:solidFill>
                            <a:schemeClr val="tx1">
                              <a:lumMod val="75000"/>
                            </a:schemeClr>
                          </a:solidFill>
                        </a:rPr>
                        <a:t> Lapel Pins &amp; Post Cards </a:t>
                      </a:r>
                    </a:p>
                  </a:txBody>
                  <a:tcPr marT="91440" marB="91440"/>
                </a:tc>
                <a:tc>
                  <a:txBody>
                    <a:bodyPr/>
                    <a:lstStyle/>
                    <a:p>
                      <a:pPr lvl="0">
                        <a:buNone/>
                      </a:pPr>
                      <a:endParaRPr lang="en-US" sz="2100" dirty="0">
                        <a:solidFill>
                          <a:schemeClr val="tx1">
                            <a:lumMod val="75000"/>
                          </a:schemeClr>
                        </a:solidFill>
                      </a:endParaRPr>
                    </a:p>
                    <a:p>
                      <a:pPr lvl="0">
                        <a:buNone/>
                      </a:pPr>
                      <a:r>
                        <a:rPr lang="en-US" sz="2100" dirty="0">
                          <a:solidFill>
                            <a:schemeClr val="tx1">
                              <a:lumMod val="75000"/>
                            </a:schemeClr>
                          </a:solidFill>
                        </a:rPr>
                        <a:t>$250</a:t>
                      </a:r>
                    </a:p>
                    <a:p>
                      <a:pPr lvl="0">
                        <a:buNone/>
                      </a:pPr>
                      <a:r>
                        <a:rPr lang="en-US" sz="2100" dirty="0">
                          <a:solidFill>
                            <a:schemeClr val="tx1">
                              <a:lumMod val="75000"/>
                            </a:schemeClr>
                          </a:solidFill>
                        </a:rPr>
                        <a:t>$100</a:t>
                      </a:r>
                    </a:p>
                    <a:p>
                      <a:pPr lvl="0">
                        <a:buNone/>
                      </a:pPr>
                      <a:r>
                        <a:rPr lang="en-US" sz="2100" dirty="0">
                          <a:solidFill>
                            <a:schemeClr val="tx1">
                              <a:lumMod val="75000"/>
                            </a:schemeClr>
                          </a:solidFill>
                        </a:rPr>
                        <a:t>$100</a:t>
                      </a:r>
                    </a:p>
                  </a:txBody>
                  <a:tcPr marT="91440" marB="91440"/>
                </a:tc>
                <a:extLst>
                  <a:ext uri="{0D108BD9-81ED-4DB2-BD59-A6C34878D82A}">
                    <a16:rowId xmlns:a16="http://schemas.microsoft.com/office/drawing/2014/main" val="1089133284"/>
                  </a:ext>
                </a:extLst>
              </a:tr>
              <a:tr h="370840">
                <a:tc>
                  <a:txBody>
                    <a:bodyPr/>
                    <a:lstStyle/>
                    <a:p>
                      <a:r>
                        <a:rPr lang="en-US" sz="2100" b="1" dirty="0">
                          <a:solidFill>
                            <a:schemeClr val="tx1">
                              <a:lumMod val="75000"/>
                            </a:schemeClr>
                          </a:solidFill>
                        </a:rPr>
                        <a:t>Rising Stars </a:t>
                      </a:r>
                      <a:r>
                        <a:rPr lang="en-US" sz="2100" dirty="0">
                          <a:solidFill>
                            <a:schemeClr val="tx1">
                              <a:lumMod val="75000"/>
                            </a:schemeClr>
                          </a:solidFill>
                        </a:rPr>
                        <a:t>(2 division, 1 individual annually)</a:t>
                      </a:r>
                    </a:p>
                    <a:p>
                      <a:pPr lvl="1"/>
                      <a:r>
                        <a:rPr lang="en-US" sz="2100" dirty="0">
                          <a:solidFill>
                            <a:schemeClr val="tx1">
                              <a:lumMod val="75000"/>
                            </a:schemeClr>
                          </a:solidFill>
                        </a:rPr>
                        <a:t>Trophies</a:t>
                      </a:r>
                    </a:p>
                    <a:p>
                      <a:pPr lvl="1"/>
                      <a:r>
                        <a:rPr lang="en-US" sz="2100" dirty="0">
                          <a:solidFill>
                            <a:schemeClr val="tx1">
                              <a:lumMod val="75000"/>
                            </a:schemeClr>
                          </a:solidFill>
                        </a:rPr>
                        <a:t>Balloons &amp; Treats</a:t>
                      </a:r>
                    </a:p>
                  </a:txBody>
                  <a:tcPr marT="91440" marB="91440"/>
                </a:tc>
                <a:tc>
                  <a:txBody>
                    <a:bodyPr/>
                    <a:lstStyle/>
                    <a:p>
                      <a:endParaRPr lang="en-US" sz="2100" dirty="0">
                        <a:solidFill>
                          <a:schemeClr val="tx1">
                            <a:lumMod val="75000"/>
                          </a:schemeClr>
                        </a:solidFill>
                      </a:endParaRPr>
                    </a:p>
                    <a:p>
                      <a:r>
                        <a:rPr lang="en-US" sz="2100" dirty="0">
                          <a:solidFill>
                            <a:schemeClr val="tx1">
                              <a:lumMod val="75000"/>
                            </a:schemeClr>
                          </a:solidFill>
                        </a:rPr>
                        <a:t>$200</a:t>
                      </a:r>
                    </a:p>
                    <a:p>
                      <a:r>
                        <a:rPr lang="en-US" sz="2100" dirty="0">
                          <a:solidFill>
                            <a:schemeClr val="tx1">
                              <a:lumMod val="75000"/>
                            </a:schemeClr>
                          </a:solidFill>
                        </a:rPr>
                        <a:t>$150</a:t>
                      </a:r>
                    </a:p>
                  </a:txBody>
                  <a:tcPr marT="91440" marB="91440"/>
                </a:tc>
                <a:extLst>
                  <a:ext uri="{0D108BD9-81ED-4DB2-BD59-A6C34878D82A}">
                    <a16:rowId xmlns:a16="http://schemas.microsoft.com/office/drawing/2014/main" val="534483384"/>
                  </a:ext>
                </a:extLst>
              </a:tr>
              <a:tr h="370840">
                <a:tc>
                  <a:txBody>
                    <a:bodyPr/>
                    <a:lstStyle/>
                    <a:p>
                      <a:r>
                        <a:rPr lang="en-US" sz="2100" b="1">
                          <a:solidFill>
                            <a:schemeClr val="tx1">
                              <a:lumMod val="75000"/>
                            </a:schemeClr>
                          </a:solidFill>
                        </a:rPr>
                        <a:t>Total</a:t>
                      </a:r>
                    </a:p>
                  </a:txBody>
                  <a:tcPr marT="91440" marB="91440"/>
                </a:tc>
                <a:tc>
                  <a:txBody>
                    <a:bodyPr/>
                    <a:lstStyle/>
                    <a:p>
                      <a:r>
                        <a:rPr lang="en-US" sz="2100" dirty="0">
                          <a:solidFill>
                            <a:schemeClr val="tx1">
                              <a:lumMod val="75000"/>
                            </a:schemeClr>
                          </a:solidFill>
                        </a:rPr>
                        <a:t>$2,150</a:t>
                      </a:r>
                    </a:p>
                  </a:txBody>
                  <a:tcPr marT="91440" marB="91440"/>
                </a:tc>
                <a:extLst>
                  <a:ext uri="{0D108BD9-81ED-4DB2-BD59-A6C34878D82A}">
                    <a16:rowId xmlns:a16="http://schemas.microsoft.com/office/drawing/2014/main" val="4187285670"/>
                  </a:ext>
                </a:extLst>
              </a:tr>
            </a:tbl>
          </a:graphicData>
        </a:graphic>
      </p:graphicFrame>
      <p:sp>
        <p:nvSpPr>
          <p:cNvPr id="2" name="Title 1">
            <a:extLst>
              <a:ext uri="{FF2B5EF4-FFF2-40B4-BE49-F238E27FC236}">
                <a16:creationId xmlns:a16="http://schemas.microsoft.com/office/drawing/2014/main" id="{B44EFD7A-DF9C-43CD-95E6-B3D2C34C5AA1}"/>
              </a:ext>
            </a:extLst>
          </p:cNvPr>
          <p:cNvSpPr>
            <a:spLocks noGrp="1"/>
          </p:cNvSpPr>
          <p:nvPr>
            <p:ph type="title"/>
          </p:nvPr>
        </p:nvSpPr>
        <p:spPr/>
        <p:txBody>
          <a:bodyPr/>
          <a:lstStyle/>
          <a:p>
            <a:r>
              <a:rPr lang="en-US"/>
              <a:t>Budget Outline</a:t>
            </a:r>
          </a:p>
        </p:txBody>
      </p:sp>
    </p:spTree>
    <p:extLst>
      <p:ext uri="{BB962C8B-B14F-4D97-AF65-F5344CB8AC3E}">
        <p14:creationId xmlns:p14="http://schemas.microsoft.com/office/powerpoint/2010/main" val="2826372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B30C86-65CB-8543-A813-E8AAE3E7B513}"/>
              </a:ext>
            </a:extLst>
          </p:cNvPr>
          <p:cNvSpPr>
            <a:spLocks noGrp="1"/>
          </p:cNvSpPr>
          <p:nvPr>
            <p:ph type="body" sz="quarter" idx="15"/>
          </p:nvPr>
        </p:nvSpPr>
        <p:spPr>
          <a:xfrm>
            <a:off x="304798" y="610043"/>
            <a:ext cx="3625517" cy="5256159"/>
          </a:xfrm>
        </p:spPr>
        <p:txBody>
          <a:bodyPr/>
          <a:lstStyle/>
          <a:p>
            <a:r>
              <a:rPr lang="en-US" dirty="0">
                <a:solidFill>
                  <a:schemeClr val="accent1"/>
                </a:solidFill>
              </a:rPr>
              <a:t>Outcomes:</a:t>
            </a:r>
          </a:p>
          <a:p>
            <a:r>
              <a:rPr lang="en-US" dirty="0">
                <a:solidFill>
                  <a:schemeClr val="accent1"/>
                </a:solidFill>
              </a:rPr>
              <a:t>Provider rating</a:t>
            </a:r>
          </a:p>
        </p:txBody>
      </p:sp>
      <p:pic>
        <p:nvPicPr>
          <p:cNvPr id="7" name="Content Placeholder 6">
            <a:extLst>
              <a:ext uri="{FF2B5EF4-FFF2-40B4-BE49-F238E27FC236}">
                <a16:creationId xmlns:a16="http://schemas.microsoft.com/office/drawing/2014/main" id="{B7C24C77-005E-C94D-853A-F79E9F9CE539}"/>
              </a:ext>
            </a:extLst>
          </p:cNvPr>
          <p:cNvPicPr>
            <a:picLocks noGrp="1" noChangeAspect="1"/>
          </p:cNvPicPr>
          <p:nvPr>
            <p:ph sz="quarter" idx="18"/>
          </p:nvPr>
        </p:nvPicPr>
        <p:blipFill>
          <a:blip r:embed="rId3"/>
          <a:stretch>
            <a:fillRect/>
          </a:stretch>
        </p:blipFill>
        <p:spPr>
          <a:xfrm>
            <a:off x="4235117" y="806786"/>
            <a:ext cx="7515196" cy="4861842"/>
          </a:xfrm>
          <a:prstGeom prst="rect">
            <a:avLst/>
          </a:prstGeom>
        </p:spPr>
      </p:pic>
    </p:spTree>
    <p:extLst>
      <p:ext uri="{BB962C8B-B14F-4D97-AF65-F5344CB8AC3E}">
        <p14:creationId xmlns:p14="http://schemas.microsoft.com/office/powerpoint/2010/main" val="408747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46D6A8-D6B8-334B-86EB-54DFFF0C91B7}"/>
              </a:ext>
            </a:extLst>
          </p:cNvPr>
          <p:cNvSpPr>
            <a:spLocks noGrp="1"/>
          </p:cNvSpPr>
          <p:nvPr>
            <p:ph sz="quarter" idx="11"/>
          </p:nvPr>
        </p:nvSpPr>
        <p:spPr/>
        <p:txBody>
          <a:bodyPr>
            <a:normAutofit/>
          </a:bodyPr>
          <a:lstStyle/>
          <a:p>
            <a:pPr marL="587375" indent="-587375"/>
            <a:r>
              <a:rPr lang="en-US" sz="3200" dirty="0">
                <a:latin typeface="Arial"/>
                <a:cs typeface="Arial"/>
              </a:rPr>
              <a:t>Provider Ratings</a:t>
            </a:r>
            <a:endParaRPr lang="en-US" sz="3200" dirty="0"/>
          </a:p>
          <a:p>
            <a:pPr marL="587375" indent="-587375"/>
            <a:r>
              <a:rPr lang="en-US" sz="3200" dirty="0">
                <a:latin typeface="Arial"/>
                <a:cs typeface="Arial"/>
              </a:rPr>
              <a:t>Improvements in other Survey Metrics</a:t>
            </a:r>
          </a:p>
          <a:p>
            <a:pPr marL="587375" indent="-587375"/>
            <a:r>
              <a:rPr lang="en-US" sz="3200" dirty="0">
                <a:latin typeface="Arial"/>
                <a:cs typeface="Arial"/>
              </a:rPr>
              <a:t>Employee Engagement</a:t>
            </a:r>
          </a:p>
          <a:p>
            <a:pPr marL="1381125" lvl="1" indent="-476250">
              <a:buFont typeface="Arial" panose="020B0604020202020204" pitchFamily="34" charset="0"/>
              <a:buChar char="•"/>
            </a:pPr>
            <a:r>
              <a:rPr lang="en-US" sz="3200" dirty="0">
                <a:latin typeface="Arial"/>
                <a:cs typeface="Arial"/>
              </a:rPr>
              <a:t>Provider Engagement</a:t>
            </a:r>
          </a:p>
          <a:p>
            <a:pPr marL="587375" indent="-587375"/>
            <a:r>
              <a:rPr lang="en-US" sz="3200" dirty="0">
                <a:latin typeface="Arial"/>
                <a:cs typeface="Arial"/>
              </a:rPr>
              <a:t>Provider Burnout</a:t>
            </a:r>
          </a:p>
          <a:p>
            <a:pPr marL="587375" indent="-587375"/>
            <a:r>
              <a:rPr lang="en-US" sz="3200" dirty="0">
                <a:latin typeface="Arial"/>
                <a:cs typeface="Arial"/>
              </a:rPr>
              <a:t>Engagements with PX Content</a:t>
            </a:r>
            <a:endParaRPr lang="en-US" sz="3200" dirty="0"/>
          </a:p>
        </p:txBody>
      </p:sp>
      <p:sp>
        <p:nvSpPr>
          <p:cNvPr id="2" name="Title 1">
            <a:extLst>
              <a:ext uri="{FF2B5EF4-FFF2-40B4-BE49-F238E27FC236}">
                <a16:creationId xmlns:a16="http://schemas.microsoft.com/office/drawing/2014/main" id="{6B44E903-6D3B-4AC4-9AD4-91E16062D19D}"/>
              </a:ext>
            </a:extLst>
          </p:cNvPr>
          <p:cNvSpPr>
            <a:spLocks noGrp="1"/>
          </p:cNvSpPr>
          <p:nvPr>
            <p:ph type="title"/>
          </p:nvPr>
        </p:nvSpPr>
        <p:spPr/>
        <p:txBody>
          <a:bodyPr/>
          <a:lstStyle/>
          <a:p>
            <a:r>
              <a:rPr lang="en-US" dirty="0">
                <a:latin typeface="Georgia" panose="02040502050405020303" pitchFamily="18" charset="0"/>
              </a:rPr>
              <a:t>Measure the Impact</a:t>
            </a:r>
          </a:p>
        </p:txBody>
      </p:sp>
    </p:spTree>
    <p:extLst>
      <p:ext uri="{BB962C8B-B14F-4D97-AF65-F5344CB8AC3E}">
        <p14:creationId xmlns:p14="http://schemas.microsoft.com/office/powerpoint/2010/main" val="1665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1AE9F-527E-E848-A106-E72B10CE436C}"/>
              </a:ext>
            </a:extLst>
          </p:cNvPr>
          <p:cNvSpPr>
            <a:spLocks noGrp="1"/>
          </p:cNvSpPr>
          <p:nvPr>
            <p:ph sz="quarter" idx="11"/>
          </p:nvPr>
        </p:nvSpPr>
        <p:spPr/>
        <p:txBody>
          <a:bodyPr>
            <a:normAutofit fontScale="70000" lnSpcReduction="20000"/>
          </a:bodyPr>
          <a:lstStyle/>
          <a:p>
            <a:pPr marL="514350" indent="-514350">
              <a:lnSpc>
                <a:spcPct val="140000"/>
              </a:lnSpc>
              <a:spcBef>
                <a:spcPts val="0"/>
              </a:spcBef>
              <a:buFont typeface="+mj-lt"/>
              <a:buAutoNum type="arabicPeriod"/>
            </a:pPr>
            <a:r>
              <a:rPr lang="en-US" dirty="0"/>
              <a:t>Design a recognition program that will resonate with your teams and engage other leaders in the celebration.</a:t>
            </a:r>
          </a:p>
          <a:p>
            <a:pPr marL="514350" indent="-514350">
              <a:lnSpc>
                <a:spcPct val="140000"/>
              </a:lnSpc>
              <a:spcBef>
                <a:spcPts val="0"/>
              </a:spcBef>
              <a:buFont typeface="+mj-lt"/>
              <a:buAutoNum type="arabicPeriod"/>
            </a:pPr>
            <a:r>
              <a:rPr lang="en-US" dirty="0"/>
              <a:t>Discover how to leverage the NRC Real-Time and Transparency suite of tools to develop a recognition program.</a:t>
            </a:r>
          </a:p>
          <a:p>
            <a:pPr marL="514350" indent="-514350">
              <a:lnSpc>
                <a:spcPct val="140000"/>
              </a:lnSpc>
              <a:spcBef>
                <a:spcPts val="0"/>
              </a:spcBef>
              <a:buFont typeface="+mj-lt"/>
              <a:buAutoNum type="arabicPeriod"/>
            </a:pPr>
            <a:r>
              <a:rPr lang="en-US" dirty="0"/>
              <a:t>Construct metrics to monitor the impact of the recognition program.</a:t>
            </a:r>
          </a:p>
        </p:txBody>
      </p:sp>
      <p:sp>
        <p:nvSpPr>
          <p:cNvPr id="2" name="Title 1">
            <a:extLst>
              <a:ext uri="{FF2B5EF4-FFF2-40B4-BE49-F238E27FC236}">
                <a16:creationId xmlns:a16="http://schemas.microsoft.com/office/drawing/2014/main" id="{D1F26CAF-04CB-9646-8524-B05FF627AF30}"/>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93791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HINING STAR COMP FINAL">
            <a:hlinkClick r:id="" action="ppaction://media"/>
            <a:extLst>
              <a:ext uri="{FF2B5EF4-FFF2-40B4-BE49-F238E27FC236}">
                <a16:creationId xmlns:a16="http://schemas.microsoft.com/office/drawing/2014/main" id="{1D923923-5888-486B-ACAD-EE8E41275727}"/>
              </a:ext>
            </a:extLst>
          </p:cNvPr>
          <p:cNvPicPr>
            <a:picLocks noRot="1" noChangeAspect="1"/>
          </p:cNvPicPr>
          <p:nvPr>
            <a:videoFile r:link="rId1"/>
          </p:nvPr>
        </p:nvPicPr>
        <p:blipFill>
          <a:blip r:embed="rId4"/>
          <a:stretch>
            <a:fillRect/>
          </a:stretch>
        </p:blipFill>
        <p:spPr>
          <a:xfrm>
            <a:off x="1572125" y="537138"/>
            <a:ext cx="9047750" cy="5089358"/>
          </a:xfrm>
          <a:prstGeom prst="rect">
            <a:avLst/>
          </a:prstGeom>
        </p:spPr>
      </p:pic>
      <p:sp>
        <p:nvSpPr>
          <p:cNvPr id="2" name="Rectangle 1">
            <a:extLst>
              <a:ext uri="{FF2B5EF4-FFF2-40B4-BE49-F238E27FC236}">
                <a16:creationId xmlns:a16="http://schemas.microsoft.com/office/drawing/2014/main" id="{CF0FC1EE-467C-5648-B3DA-47229A1D67AB}"/>
              </a:ext>
            </a:extLst>
          </p:cNvPr>
          <p:cNvSpPr/>
          <p:nvPr/>
        </p:nvSpPr>
        <p:spPr>
          <a:xfrm>
            <a:off x="4516856" y="5722748"/>
            <a:ext cx="3158288" cy="415498"/>
          </a:xfrm>
          <a:prstGeom prst="rect">
            <a:avLst/>
          </a:prstGeom>
        </p:spPr>
        <p:txBody>
          <a:bodyPr wrap="square">
            <a:spAutoFit/>
          </a:bodyPr>
          <a:lstStyle/>
          <a:p>
            <a:pPr algn="ctr"/>
            <a:r>
              <a:rPr lang="en-US" sz="2100" dirty="0">
                <a:hlinkClick r:id="rId5"/>
              </a:rPr>
              <a:t>Shining Stars</a:t>
            </a:r>
            <a:endParaRPr lang="en-US" sz="2100" dirty="0"/>
          </a:p>
        </p:txBody>
      </p:sp>
    </p:spTree>
    <p:extLst>
      <p:ext uri="{BB962C8B-B14F-4D97-AF65-F5344CB8AC3E}">
        <p14:creationId xmlns:p14="http://schemas.microsoft.com/office/powerpoint/2010/main" val="11999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DCA6B7-ADA5-6141-A89A-3DA3586604C2}"/>
              </a:ext>
            </a:extLst>
          </p:cNvPr>
          <p:cNvSpPr>
            <a:spLocks noGrp="1"/>
          </p:cNvSpPr>
          <p:nvPr>
            <p:ph type="body" sz="quarter" idx="12"/>
          </p:nvPr>
        </p:nvSpPr>
        <p:spPr>
          <a:xfrm>
            <a:off x="609601" y="384876"/>
            <a:ext cx="10972800" cy="5679039"/>
          </a:xfrm>
        </p:spPr>
        <p:txBody>
          <a:bodyPr>
            <a:normAutofit/>
          </a:bodyPr>
          <a:lstStyle/>
          <a:p>
            <a:pPr algn="ctr"/>
            <a:r>
              <a:rPr lang="en-US" dirty="0"/>
              <a:t>“I don’t know that I will</a:t>
            </a:r>
          </a:p>
          <a:p>
            <a:pPr algn="ctr"/>
            <a:r>
              <a:rPr lang="en-US" dirty="0"/>
              <a:t> cherish anything more.”</a:t>
            </a:r>
            <a:br>
              <a:rPr lang="en-US" dirty="0"/>
            </a:br>
            <a:endParaRPr lang="en-US" dirty="0"/>
          </a:p>
          <a:p>
            <a:pPr algn="ctr"/>
            <a:r>
              <a:rPr lang="en-US" sz="2400" dirty="0">
                <a:solidFill>
                  <a:schemeClr val="tx1">
                    <a:lumMod val="75000"/>
                  </a:schemeClr>
                </a:solidFill>
                <a:latin typeface="Arial" panose="020B0604020202020204" pitchFamily="34" charset="0"/>
                <a:cs typeface="Arial" panose="020B0604020202020204" pitchFamily="34" charset="0"/>
              </a:rPr>
              <a:t>– Children’s Mercy Cardiologist</a:t>
            </a:r>
            <a:br>
              <a:rPr lang="en-US" sz="2400" dirty="0">
                <a:solidFill>
                  <a:schemeClr val="tx1">
                    <a:lumMod val="75000"/>
                  </a:schemeClr>
                </a:solidFill>
                <a:latin typeface="Arial" panose="020B0604020202020204" pitchFamily="34" charset="0"/>
                <a:cs typeface="Arial" panose="020B0604020202020204" pitchFamily="34" charset="0"/>
              </a:rPr>
            </a:br>
            <a:r>
              <a:rPr lang="en-US" sz="2400" dirty="0">
                <a:solidFill>
                  <a:schemeClr val="tx1">
                    <a:lumMod val="75000"/>
                  </a:schemeClr>
                </a:solidFill>
                <a:latin typeface="Arial" panose="020B0604020202020204" pitchFamily="34" charset="0"/>
                <a:cs typeface="Arial" panose="020B0604020202020204" pitchFamily="34" charset="0"/>
              </a:rPr>
              <a:t>2019 Patient Experience Rising Star</a:t>
            </a:r>
          </a:p>
        </p:txBody>
      </p:sp>
    </p:spTree>
    <p:extLst>
      <p:ext uri="{BB962C8B-B14F-4D97-AF65-F5344CB8AC3E}">
        <p14:creationId xmlns:p14="http://schemas.microsoft.com/office/powerpoint/2010/main" val="59023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3BA0A4-12AF-9245-AD9B-5449EB30E156}"/>
              </a:ext>
            </a:extLst>
          </p:cNvPr>
          <p:cNvSpPr>
            <a:spLocks noGrp="1"/>
          </p:cNvSpPr>
          <p:nvPr>
            <p:ph sz="quarter" idx="11"/>
          </p:nvPr>
        </p:nvSpPr>
        <p:spPr>
          <a:xfrm>
            <a:off x="609600" y="1298576"/>
            <a:ext cx="10972800" cy="4567628"/>
          </a:xfrm>
        </p:spPr>
        <p:txBody>
          <a:bodyPr>
            <a:normAutofit/>
          </a:bodyPr>
          <a:lstStyle/>
          <a:p>
            <a:pPr marL="587375" indent="-587375">
              <a:lnSpc>
                <a:spcPct val="120000"/>
              </a:lnSpc>
              <a:spcBef>
                <a:spcPts val="0"/>
              </a:spcBef>
            </a:pPr>
            <a:r>
              <a:rPr lang="en-US" sz="3600" dirty="0">
                <a:latin typeface="Arial"/>
                <a:cs typeface="Arial"/>
              </a:rPr>
              <a:t>Remember WHY this matters</a:t>
            </a:r>
          </a:p>
          <a:p>
            <a:pPr marL="587375" indent="-587375">
              <a:lnSpc>
                <a:spcPct val="120000"/>
              </a:lnSpc>
              <a:spcBef>
                <a:spcPts val="0"/>
              </a:spcBef>
            </a:pPr>
            <a:r>
              <a:rPr lang="en-US" sz="3600" dirty="0">
                <a:latin typeface="Arial"/>
                <a:cs typeface="Arial"/>
              </a:rPr>
              <a:t>WHAT are your data sources?</a:t>
            </a:r>
          </a:p>
          <a:p>
            <a:pPr marL="587375" indent="-587375">
              <a:lnSpc>
                <a:spcPct val="120000"/>
              </a:lnSpc>
              <a:spcBef>
                <a:spcPts val="0"/>
              </a:spcBef>
            </a:pPr>
            <a:r>
              <a:rPr lang="en-US" sz="3600" dirty="0">
                <a:latin typeface="Arial"/>
                <a:cs typeface="Arial"/>
              </a:rPr>
              <a:t>WHO is your target group for recognition?</a:t>
            </a:r>
          </a:p>
          <a:p>
            <a:pPr marL="587375" indent="-587375">
              <a:lnSpc>
                <a:spcPct val="120000"/>
              </a:lnSpc>
              <a:spcBef>
                <a:spcPts val="0"/>
              </a:spcBef>
            </a:pPr>
            <a:r>
              <a:rPr lang="en-US" sz="3600" dirty="0">
                <a:latin typeface="Arial"/>
                <a:cs typeface="Arial"/>
              </a:rPr>
              <a:t>HOW will you recognize them within your budget?</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dirty="0"/>
              <a:t>Take Home Points</a:t>
            </a:r>
          </a:p>
        </p:txBody>
      </p:sp>
    </p:spTree>
    <p:extLst>
      <p:ext uri="{BB962C8B-B14F-4D97-AF65-F5344CB8AC3E}">
        <p14:creationId xmlns:p14="http://schemas.microsoft.com/office/powerpoint/2010/main" val="374341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2801AD-45AB-DE4B-B24A-0A8221C6D23A}"/>
              </a:ext>
            </a:extLst>
          </p:cNvPr>
          <p:cNvSpPr>
            <a:spLocks noGrp="1"/>
          </p:cNvSpPr>
          <p:nvPr>
            <p:ph type="body" sz="quarter" idx="13"/>
          </p:nvPr>
        </p:nvSpPr>
        <p:spPr>
          <a:xfrm>
            <a:off x="2438400" y="2814061"/>
            <a:ext cx="7315200" cy="3051752"/>
          </a:xfrm>
        </p:spPr>
        <p:txBody>
          <a:bodyPr>
            <a:normAutofit/>
          </a:bodyPr>
          <a:lstStyle/>
          <a:p>
            <a:pPr marL="342900" indent="-342900">
              <a:buFont typeface="Arial" panose="020B0604020202020204" pitchFamily="34" charset="0"/>
              <a:buChar char="•"/>
            </a:pPr>
            <a:r>
              <a:rPr lang="en-US" dirty="0"/>
              <a:t>Patient Experience Leader</a:t>
            </a:r>
          </a:p>
          <a:p>
            <a:pPr marL="342900" indent="-342900">
              <a:buFont typeface="Arial" panose="020B0604020202020204" pitchFamily="34" charset="0"/>
              <a:buChar char="•"/>
            </a:pPr>
            <a:r>
              <a:rPr lang="en-US" dirty="0"/>
              <a:t>Patient Experience Team Member</a:t>
            </a:r>
          </a:p>
          <a:p>
            <a:pPr marL="342900" indent="-342900">
              <a:buFont typeface="Arial" panose="020B0604020202020204" pitchFamily="34" charset="0"/>
              <a:buChar char="•"/>
            </a:pPr>
            <a:r>
              <a:rPr lang="en-US" dirty="0"/>
              <a:t>Physician/Advance Practice Provider</a:t>
            </a:r>
          </a:p>
          <a:p>
            <a:pPr marL="342900" indent="-342900">
              <a:buFont typeface="Arial" panose="020B0604020202020204" pitchFamily="34" charset="0"/>
              <a:buChar char="•"/>
            </a:pPr>
            <a:r>
              <a:rPr lang="en-US" dirty="0"/>
              <a:t>Patient or Family Member</a:t>
            </a:r>
          </a:p>
          <a:p>
            <a:pPr marL="342900" indent="-342900">
              <a:buFont typeface="Arial" panose="020B0604020202020204" pitchFamily="34" charset="0"/>
              <a:buChar char="•"/>
            </a:pPr>
            <a:r>
              <a:rPr lang="en-US" dirty="0"/>
              <a:t>Other</a:t>
            </a:r>
          </a:p>
        </p:txBody>
      </p:sp>
      <p:sp>
        <p:nvSpPr>
          <p:cNvPr id="9" name="Text Placeholder 8">
            <a:extLst>
              <a:ext uri="{FF2B5EF4-FFF2-40B4-BE49-F238E27FC236}">
                <a16:creationId xmlns:a16="http://schemas.microsoft.com/office/drawing/2014/main" id="{41D764AA-942A-864A-BB4A-29E945A12A4F}"/>
              </a:ext>
            </a:extLst>
          </p:cNvPr>
          <p:cNvSpPr>
            <a:spLocks noGrp="1"/>
          </p:cNvSpPr>
          <p:nvPr>
            <p:ph type="body" sz="quarter" idx="18"/>
          </p:nvPr>
        </p:nvSpPr>
        <p:spPr>
          <a:xfrm>
            <a:off x="2438399" y="1602949"/>
            <a:ext cx="9448801" cy="913554"/>
          </a:xfrm>
        </p:spPr>
        <p:txBody>
          <a:bodyPr>
            <a:normAutofit/>
          </a:bodyPr>
          <a:lstStyle/>
          <a:p>
            <a:r>
              <a:rPr lang="en-US" b="1" dirty="0"/>
              <a:t>What is your role within your organization?</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dirty="0"/>
              <a:t>Practice Poll | Role</a:t>
            </a:r>
          </a:p>
        </p:txBody>
      </p:sp>
    </p:spTree>
    <p:extLst>
      <p:ext uri="{BB962C8B-B14F-4D97-AF65-F5344CB8AC3E}">
        <p14:creationId xmlns:p14="http://schemas.microsoft.com/office/powerpoint/2010/main" val="359508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3803-CAD7-9446-BA45-D658D9FFED27}"/>
              </a:ext>
            </a:extLst>
          </p:cNvPr>
          <p:cNvSpPr>
            <a:spLocks noGrp="1"/>
          </p:cNvSpPr>
          <p:nvPr>
            <p:ph sz="quarter" idx="11"/>
          </p:nvPr>
        </p:nvSpPr>
        <p:spPr/>
        <p:txBody>
          <a:bodyPr anchor="t" anchorCtr="0">
            <a:normAutofit fontScale="62500" lnSpcReduction="20000"/>
          </a:bodyPr>
          <a:lstStyle/>
          <a:p>
            <a:pPr marL="350838" indent="-350838">
              <a:lnSpc>
                <a:spcPct val="130000"/>
              </a:lnSpc>
              <a:spcBef>
                <a:spcPts val="0"/>
              </a:spcBef>
            </a:pPr>
            <a:r>
              <a:rPr lang="en-US" b="1" dirty="0"/>
              <a:t>Variable Across Industries</a:t>
            </a:r>
          </a:p>
          <a:p>
            <a:pPr marL="914400" lvl="1" indent="-457200">
              <a:lnSpc>
                <a:spcPct val="130000"/>
              </a:lnSpc>
              <a:spcBef>
                <a:spcPts val="144"/>
              </a:spcBef>
              <a:buFont typeface="Arial" panose="020B0604020202020204" pitchFamily="34" charset="0"/>
              <a:buChar char="•"/>
            </a:pPr>
            <a:r>
              <a:rPr lang="en-US" dirty="0"/>
              <a:t>Often peer to peer nominations</a:t>
            </a:r>
          </a:p>
          <a:p>
            <a:pPr marL="914400" lvl="1" indent="-457200">
              <a:lnSpc>
                <a:spcPct val="130000"/>
              </a:lnSpc>
              <a:spcBef>
                <a:spcPts val="144"/>
              </a:spcBef>
              <a:buFont typeface="Arial" panose="020B0604020202020204" pitchFamily="34" charset="0"/>
              <a:buChar char="•"/>
            </a:pPr>
            <a:r>
              <a:rPr lang="en-US" dirty="0"/>
              <a:t>Minimal utilization of feedback direct from customer</a:t>
            </a:r>
          </a:p>
          <a:p>
            <a:pPr marL="914400" lvl="1" indent="-457200">
              <a:lnSpc>
                <a:spcPct val="130000"/>
              </a:lnSpc>
              <a:spcBef>
                <a:spcPts val="144"/>
              </a:spcBef>
              <a:buFont typeface="Arial" panose="020B0604020202020204" pitchFamily="34" charset="0"/>
              <a:buChar char="•"/>
            </a:pPr>
            <a:endParaRPr lang="en-US" dirty="0"/>
          </a:p>
          <a:p>
            <a:pPr marL="350838" indent="-350838">
              <a:lnSpc>
                <a:spcPct val="130000"/>
              </a:lnSpc>
              <a:spcBef>
                <a:spcPts val="0"/>
              </a:spcBef>
            </a:pPr>
            <a:r>
              <a:rPr lang="en-US" b="1" dirty="0"/>
              <a:t>Heath Care</a:t>
            </a:r>
          </a:p>
          <a:p>
            <a:pPr marL="914400" lvl="1" indent="-457200">
              <a:lnSpc>
                <a:spcPct val="130000"/>
              </a:lnSpc>
              <a:spcBef>
                <a:spcPts val="144"/>
              </a:spcBef>
              <a:buFont typeface="Arial" panose="020B0604020202020204" pitchFamily="34" charset="0"/>
              <a:buChar char="•"/>
            </a:pPr>
            <a:r>
              <a:rPr lang="en-US" dirty="0"/>
              <a:t>Usually based on quality metrics, productivity, revenue generation</a:t>
            </a:r>
          </a:p>
          <a:p>
            <a:pPr marL="914400" lvl="1" indent="-457200">
              <a:lnSpc>
                <a:spcPct val="130000"/>
              </a:lnSpc>
              <a:spcBef>
                <a:spcPts val="144"/>
              </a:spcBef>
              <a:buFont typeface="Arial" panose="020B0604020202020204" pitchFamily="34" charset="0"/>
              <a:buChar char="•"/>
            </a:pPr>
            <a:r>
              <a:rPr lang="en-US" dirty="0"/>
              <a:t>Providers:</a:t>
            </a:r>
          </a:p>
          <a:p>
            <a:pPr marL="1371600" lvl="2" indent="-457200">
              <a:lnSpc>
                <a:spcPct val="130000"/>
              </a:lnSpc>
              <a:spcBef>
                <a:spcPts val="144"/>
              </a:spcBef>
            </a:pPr>
            <a:r>
              <a:rPr lang="en-US" dirty="0"/>
              <a:t>Recognizing their sense of calling </a:t>
            </a:r>
          </a:p>
          <a:p>
            <a:pPr marL="1981188" lvl="3" indent="-457200">
              <a:lnSpc>
                <a:spcPct val="130000"/>
              </a:lnSpc>
              <a:spcBef>
                <a:spcPts val="144"/>
              </a:spcBef>
            </a:pPr>
            <a:r>
              <a:rPr lang="en-US" dirty="0">
                <a:sym typeface="Wingdings" pitchFamily="2" charset="2"/>
              </a:rPr>
              <a:t>High life meaning (OR 5.14)</a:t>
            </a:r>
          </a:p>
          <a:p>
            <a:pPr marL="1981188" lvl="3" indent="-457200">
              <a:lnSpc>
                <a:spcPct val="130000"/>
              </a:lnSpc>
              <a:spcBef>
                <a:spcPts val="144"/>
              </a:spcBef>
            </a:pPr>
            <a:r>
              <a:rPr lang="en-US" dirty="0"/>
              <a:t>Commitment to direct patient care (OR 2.50)</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Recognition</a:t>
            </a:r>
          </a:p>
        </p:txBody>
      </p:sp>
    </p:spTree>
    <p:extLst>
      <p:ext uri="{BB962C8B-B14F-4D97-AF65-F5344CB8AC3E}">
        <p14:creationId xmlns:p14="http://schemas.microsoft.com/office/powerpoint/2010/main" val="19947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3803-CAD7-9446-BA45-D658D9FFED27}"/>
              </a:ext>
            </a:extLst>
          </p:cNvPr>
          <p:cNvSpPr>
            <a:spLocks noGrp="1"/>
          </p:cNvSpPr>
          <p:nvPr>
            <p:ph sz="quarter" idx="11"/>
          </p:nvPr>
        </p:nvSpPr>
        <p:spPr/>
        <p:txBody>
          <a:bodyPr anchor="t" anchorCtr="0">
            <a:normAutofit fontScale="62500" lnSpcReduction="20000"/>
          </a:bodyPr>
          <a:lstStyle/>
          <a:p>
            <a:pPr marL="350838" indent="-350838">
              <a:lnSpc>
                <a:spcPct val="130000"/>
              </a:lnSpc>
              <a:spcBef>
                <a:spcPts val="0"/>
              </a:spcBef>
            </a:pPr>
            <a:r>
              <a:rPr lang="en-US" b="1" dirty="0"/>
              <a:t>Impact on Patient Safety</a:t>
            </a:r>
          </a:p>
          <a:p>
            <a:pPr marL="914400" lvl="1" indent="-457200">
              <a:lnSpc>
                <a:spcPct val="130000"/>
              </a:lnSpc>
              <a:spcBef>
                <a:spcPts val="0"/>
              </a:spcBef>
              <a:buFont typeface="Arial" panose="020B0604020202020204" pitchFamily="34" charset="0"/>
              <a:buChar char="•"/>
            </a:pPr>
            <a:r>
              <a:rPr lang="en-US" dirty="0"/>
              <a:t>Top 25%ile Engagement </a:t>
            </a:r>
            <a:r>
              <a:rPr lang="en-US" dirty="0">
                <a:sym typeface="Wingdings" pitchFamily="2" charset="2"/>
              </a:rPr>
              <a:t> 41% fewer safety events</a:t>
            </a:r>
            <a:endParaRPr lang="en-US" dirty="0"/>
          </a:p>
          <a:p>
            <a:pPr marL="285750" indent="-285750">
              <a:lnSpc>
                <a:spcPct val="130000"/>
              </a:lnSpc>
              <a:spcBef>
                <a:spcPts val="0"/>
              </a:spcBef>
            </a:pPr>
            <a:endParaRPr lang="en-US" b="1" dirty="0"/>
          </a:p>
          <a:p>
            <a:pPr marL="350838" indent="-350838">
              <a:lnSpc>
                <a:spcPct val="130000"/>
              </a:lnSpc>
              <a:spcBef>
                <a:spcPts val="0"/>
              </a:spcBef>
            </a:pPr>
            <a:r>
              <a:rPr lang="en-US" b="1" dirty="0"/>
              <a:t>Impact on Quality of Care</a:t>
            </a:r>
          </a:p>
          <a:p>
            <a:pPr marL="914400" lvl="1" indent="-457200">
              <a:lnSpc>
                <a:spcPct val="130000"/>
              </a:lnSpc>
              <a:spcBef>
                <a:spcPts val="0"/>
              </a:spcBef>
              <a:buFont typeface="Arial" panose="020B0604020202020204" pitchFamily="34" charset="0"/>
              <a:buChar char="•"/>
            </a:pPr>
            <a:r>
              <a:rPr lang="en-US" sz="3500" dirty="0"/>
              <a:t>Disengagement </a:t>
            </a:r>
            <a:r>
              <a:rPr lang="en-US" sz="3500" dirty="0">
                <a:sym typeface="Wingdings" pitchFamily="2" charset="2"/>
              </a:rPr>
              <a:t> lower standards of care</a:t>
            </a:r>
            <a:endParaRPr lang="en-US" sz="3500" dirty="0"/>
          </a:p>
          <a:p>
            <a:pPr marL="285750" indent="-285750">
              <a:lnSpc>
                <a:spcPct val="130000"/>
              </a:lnSpc>
              <a:spcBef>
                <a:spcPts val="0"/>
              </a:spcBef>
            </a:pPr>
            <a:endParaRPr lang="en-US" b="1" dirty="0"/>
          </a:p>
          <a:p>
            <a:pPr marL="350838" indent="-350838">
              <a:lnSpc>
                <a:spcPct val="130000"/>
              </a:lnSpc>
              <a:spcBef>
                <a:spcPts val="0"/>
              </a:spcBef>
            </a:pPr>
            <a:r>
              <a:rPr lang="en-US" b="1" dirty="0"/>
              <a:t>Impact on Patient Experience</a:t>
            </a:r>
          </a:p>
          <a:p>
            <a:pPr marL="914400" lvl="1" indent="-457200">
              <a:lnSpc>
                <a:spcPct val="130000"/>
              </a:lnSpc>
              <a:spcBef>
                <a:spcPts val="0"/>
              </a:spcBef>
              <a:buFont typeface="Arial" panose="020B0604020202020204" pitchFamily="34" charset="0"/>
              <a:buChar char="•"/>
            </a:pPr>
            <a:r>
              <a:rPr lang="en-US" sz="3500" dirty="0"/>
              <a:t>Strong correlation between </a:t>
            </a:r>
          </a:p>
          <a:p>
            <a:pPr marL="1447790" lvl="2" indent="-457200">
              <a:lnSpc>
                <a:spcPct val="130000"/>
              </a:lnSpc>
              <a:spcBef>
                <a:spcPts val="0"/>
              </a:spcBef>
            </a:pPr>
            <a:r>
              <a:rPr lang="en-US" sz="2701" dirty="0"/>
              <a:t>Engagement/Satisfaction/Would Recommend</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Effects in Healthcare</a:t>
            </a:r>
          </a:p>
        </p:txBody>
      </p:sp>
    </p:spTree>
    <p:extLst>
      <p:ext uri="{BB962C8B-B14F-4D97-AF65-F5344CB8AC3E}">
        <p14:creationId xmlns:p14="http://schemas.microsoft.com/office/powerpoint/2010/main" val="270060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207AB7-BBA5-9C41-9C52-076F6DE2DE8C}"/>
              </a:ext>
            </a:extLst>
          </p:cNvPr>
          <p:cNvSpPr>
            <a:spLocks noGrp="1"/>
          </p:cNvSpPr>
          <p:nvPr>
            <p:ph type="body" sz="quarter" idx="15"/>
          </p:nvPr>
        </p:nvSpPr>
        <p:spPr>
          <a:xfrm>
            <a:off x="304798" y="610043"/>
            <a:ext cx="3257267" cy="5256159"/>
          </a:xfrm>
        </p:spPr>
        <p:txBody>
          <a:bodyPr/>
          <a:lstStyle/>
          <a:p>
            <a:r>
              <a:rPr lang="en-US" dirty="0">
                <a:solidFill>
                  <a:schemeClr val="accent1"/>
                </a:solidFill>
              </a:rPr>
              <a:t>Engagement &amp; Recognition</a:t>
            </a:r>
          </a:p>
        </p:txBody>
      </p:sp>
      <p:pic>
        <p:nvPicPr>
          <p:cNvPr id="7" name="Content Placeholder 6">
            <a:extLst>
              <a:ext uri="{FF2B5EF4-FFF2-40B4-BE49-F238E27FC236}">
                <a16:creationId xmlns:a16="http://schemas.microsoft.com/office/drawing/2014/main" id="{41845158-78E5-C847-9DA6-9FA404002563}"/>
              </a:ext>
            </a:extLst>
          </p:cNvPr>
          <p:cNvPicPr>
            <a:picLocks noGrp="1" noChangeAspect="1"/>
          </p:cNvPicPr>
          <p:nvPr>
            <p:ph sz="quarter" idx="18"/>
          </p:nvPr>
        </p:nvPicPr>
        <p:blipFill>
          <a:blip r:embed="rId3"/>
          <a:stretch>
            <a:fillRect/>
          </a:stretch>
        </p:blipFill>
        <p:spPr>
          <a:xfrm>
            <a:off x="4667535" y="716349"/>
            <a:ext cx="6974006" cy="5230504"/>
          </a:xfrm>
          <a:prstGeom prst="rect">
            <a:avLst/>
          </a:prstGeom>
        </p:spPr>
      </p:pic>
    </p:spTree>
    <p:extLst>
      <p:ext uri="{BB962C8B-B14F-4D97-AF65-F5344CB8AC3E}">
        <p14:creationId xmlns:p14="http://schemas.microsoft.com/office/powerpoint/2010/main" val="247297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3803-CAD7-9446-BA45-D658D9FFED27}"/>
              </a:ext>
            </a:extLst>
          </p:cNvPr>
          <p:cNvSpPr>
            <a:spLocks noGrp="1"/>
          </p:cNvSpPr>
          <p:nvPr>
            <p:ph sz="quarter" idx="11"/>
          </p:nvPr>
        </p:nvSpPr>
        <p:spPr/>
        <p:txBody>
          <a:bodyPr>
            <a:noAutofit/>
          </a:bodyPr>
          <a:lstStyle/>
          <a:p>
            <a:pPr marL="350838" indent="-350838"/>
            <a:r>
              <a:rPr lang="en-US" sz="2500" b="1" dirty="0"/>
              <a:t>Ongoing Effort</a:t>
            </a:r>
          </a:p>
          <a:p>
            <a:pPr marL="914400" lvl="1" indent="-457200">
              <a:buFont typeface="Arial" panose="020B0604020202020204" pitchFamily="34" charset="0"/>
              <a:buChar char="•"/>
            </a:pPr>
            <a:r>
              <a:rPr lang="en-US" sz="2500" dirty="0"/>
              <a:t>Informal</a:t>
            </a:r>
          </a:p>
          <a:p>
            <a:pPr marL="914400" lvl="1" indent="-457200">
              <a:buFont typeface="Arial" panose="020B0604020202020204" pitchFamily="34" charset="0"/>
              <a:buChar char="•"/>
            </a:pPr>
            <a:r>
              <a:rPr lang="en-US" sz="2500" dirty="0"/>
              <a:t>Casual</a:t>
            </a:r>
          </a:p>
          <a:p>
            <a:pPr marL="914400" lvl="1" indent="-457200">
              <a:buFont typeface="Arial" panose="020B0604020202020204" pitchFamily="34" charset="0"/>
              <a:buChar char="•"/>
            </a:pPr>
            <a:r>
              <a:rPr lang="en-US" sz="2500" dirty="0"/>
              <a:t>Small Note, Email, Sincere ‘Thank You’</a:t>
            </a:r>
          </a:p>
          <a:p>
            <a:pPr marL="350838" indent="-350838"/>
            <a:r>
              <a:rPr lang="en-US" sz="2500" b="1" dirty="0"/>
              <a:t>Above and Beyond Performance</a:t>
            </a:r>
          </a:p>
          <a:p>
            <a:pPr marL="914400" lvl="1" indent="-457200">
              <a:buFont typeface="Arial" panose="020B0604020202020204" pitchFamily="34" charset="0"/>
              <a:buChar char="•"/>
            </a:pPr>
            <a:r>
              <a:rPr lang="en-US" sz="2500" dirty="0"/>
              <a:t>Formal</a:t>
            </a:r>
          </a:p>
          <a:p>
            <a:pPr marL="914400" lvl="1" indent="-457200">
              <a:buFont typeface="Arial" panose="020B0604020202020204" pitchFamily="34" charset="0"/>
              <a:buChar char="•"/>
            </a:pPr>
            <a:r>
              <a:rPr lang="en-US" sz="2500" dirty="0"/>
              <a:t>Tied to Significant Achievement</a:t>
            </a:r>
          </a:p>
          <a:p>
            <a:pPr marL="914400" lvl="1" indent="-457200">
              <a:buFont typeface="Arial" panose="020B0604020202020204" pitchFamily="34" charset="0"/>
              <a:buChar char="•"/>
            </a:pPr>
            <a:r>
              <a:rPr lang="en-US" sz="2500" dirty="0"/>
              <a:t>Announcement to Team/Company</a:t>
            </a:r>
          </a:p>
          <a:p>
            <a:pPr marL="914400" lvl="1" indent="-457200">
              <a:buFont typeface="Arial" panose="020B0604020202020204" pitchFamily="34" charset="0"/>
              <a:buChar char="•"/>
            </a:pPr>
            <a:r>
              <a:rPr lang="en-US" sz="2500" dirty="0"/>
              <a:t>Physical Award Item</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dirty="0">
                <a:latin typeface="Georgia" panose="02040502050405020303" pitchFamily="18" charset="0"/>
              </a:rPr>
              <a:t>Types of Recognition</a:t>
            </a:r>
          </a:p>
        </p:txBody>
      </p:sp>
    </p:spTree>
    <p:extLst>
      <p:ext uri="{BB962C8B-B14F-4D97-AF65-F5344CB8AC3E}">
        <p14:creationId xmlns:p14="http://schemas.microsoft.com/office/powerpoint/2010/main" val="12585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507DFEA-629B-6941-B6AD-281C08D5E207}"/>
              </a:ext>
            </a:extLst>
          </p:cNvPr>
          <p:cNvSpPr>
            <a:spLocks noGrp="1"/>
          </p:cNvSpPr>
          <p:nvPr>
            <p:ph sz="quarter" idx="11"/>
          </p:nvPr>
        </p:nvSpPr>
        <p:spPr/>
        <p:txBody>
          <a:bodyPr>
            <a:normAutofit/>
          </a:bodyPr>
          <a:lstStyle/>
          <a:p>
            <a:r>
              <a:rPr lang="en-US" sz="2800" b="1" dirty="0"/>
              <a:t>NRC Real-Time</a:t>
            </a:r>
          </a:p>
          <a:p>
            <a:pPr lvl="1"/>
            <a:r>
              <a:rPr lang="en-US" sz="2800" dirty="0"/>
              <a:t>Short surveys, real-time feedback</a:t>
            </a:r>
          </a:p>
          <a:p>
            <a:pPr lvl="1"/>
            <a:r>
              <a:rPr lang="en-US" sz="2800" dirty="0"/>
              <a:t>By-provider results available for clinic</a:t>
            </a:r>
          </a:p>
          <a:p>
            <a:endParaRPr lang="en-US" sz="2800" dirty="0"/>
          </a:p>
          <a:p>
            <a:r>
              <a:rPr lang="en-US" sz="2800" b="1" dirty="0"/>
              <a:t>NRC Transparency</a:t>
            </a:r>
          </a:p>
          <a:p>
            <a:pPr lvl="1"/>
            <a:r>
              <a:rPr lang="en-US" sz="2800" dirty="0"/>
              <a:t>Automated </a:t>
            </a:r>
            <a:r>
              <a:rPr lang="en-US" sz="2800" dirty="0" err="1"/>
              <a:t>StarCards</a:t>
            </a:r>
            <a:r>
              <a:rPr lang="en-US" sz="2800" dirty="0"/>
              <a:t> to providers monthly</a:t>
            </a:r>
          </a:p>
          <a:p>
            <a:pPr lvl="1"/>
            <a:r>
              <a:rPr lang="en-US" sz="2800" dirty="0"/>
              <a:t>Star rating of providers over the last 12 months</a:t>
            </a:r>
          </a:p>
        </p:txBody>
      </p:sp>
      <p:sp>
        <p:nvSpPr>
          <p:cNvPr id="2" name="Title 1">
            <a:extLst>
              <a:ext uri="{FF2B5EF4-FFF2-40B4-BE49-F238E27FC236}">
                <a16:creationId xmlns:a16="http://schemas.microsoft.com/office/drawing/2014/main" id="{899F07F0-F79C-AE44-AA08-2F6A6FF319F0}"/>
              </a:ext>
            </a:extLst>
          </p:cNvPr>
          <p:cNvSpPr>
            <a:spLocks noGrp="1"/>
          </p:cNvSpPr>
          <p:nvPr>
            <p:ph type="title"/>
          </p:nvPr>
        </p:nvSpPr>
        <p:spPr/>
        <p:txBody>
          <a:bodyPr/>
          <a:lstStyle/>
          <a:p>
            <a:r>
              <a:rPr lang="en-US"/>
              <a:t>Data Source</a:t>
            </a:r>
          </a:p>
        </p:txBody>
      </p:sp>
    </p:spTree>
    <p:extLst>
      <p:ext uri="{BB962C8B-B14F-4D97-AF65-F5344CB8AC3E}">
        <p14:creationId xmlns:p14="http://schemas.microsoft.com/office/powerpoint/2010/main" val="2718410167"/>
      </p:ext>
    </p:extLst>
  </p:cSld>
  <p:clrMapOvr>
    <a:masterClrMapping/>
  </p:clrMapOvr>
</p:sld>
</file>

<file path=ppt/theme/theme1.xml><?xml version="1.0" encoding="utf-8"?>
<a:theme xmlns:a="http://schemas.openxmlformats.org/drawingml/2006/main" name="NRC_PPT_Title-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aker-Template_NRC Health 2021 Pediatric Collaborative_2021.potx" id="{8B6780B5-ED3E-4189-A89B-E6C8B58E7498}" vid="{3BA18D12-1DC2-40DB-94FA-180B2C595EF8}"/>
    </a:ext>
  </a:extLst>
</a:theme>
</file>

<file path=ppt/theme/theme2.xml><?xml version="1.0" encoding="utf-8"?>
<a:theme xmlns:a="http://schemas.openxmlformats.org/drawingml/2006/main" name="NRC_PPT_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eaker-Template_NRC Health 2021 Pediatric Collaborative_2021.potx" id="{8B6780B5-ED3E-4189-A89B-E6C8B58E7498}" vid="{9131E75C-C823-4F45-A0C1-87300D99FF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d5cec-11cf-4ab3-ba0c-c1c7a140b973">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3C915401346A43865CA8190F372D6D" ma:contentTypeVersion="15" ma:contentTypeDescription="Create a new document." ma:contentTypeScope="" ma:versionID="06304d9da94d2b201bf08ad55754b30d">
  <xsd:schema xmlns:xsd="http://www.w3.org/2001/XMLSchema" xmlns:xs="http://www.w3.org/2001/XMLSchema" xmlns:p="http://schemas.microsoft.com/office/2006/metadata/properties" xmlns:ns1="http://schemas.microsoft.com/sharepoint/v3" xmlns:ns3="4e0ec898-4197-4633-8d6d-9a1952a5994a" xmlns:ns4="23dd5cec-11cf-4ab3-ba0c-c1c7a140b973" targetNamespace="http://schemas.microsoft.com/office/2006/metadata/properties" ma:root="true" ma:fieldsID="53ed32ac676ecb78ae9a33673e32a309" ns1:_="" ns3:_="" ns4:_="">
    <xsd:import namespace="http://schemas.microsoft.com/sharepoint/v3"/>
    <xsd:import namespace="4e0ec898-4197-4633-8d6d-9a1952a5994a"/>
    <xsd:import namespace="23dd5cec-11cf-4ab3-ba0c-c1c7a140b97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ec898-4197-4633-8d6d-9a1952a59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5cec-11cf-4ab3-ba0c-c1c7a140b97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1818C-16ED-4005-B724-147B74AF9599}">
  <ds:schemaRefs>
    <ds:schemaRef ds:uri="http://purl.org/dc/terms/"/>
    <ds:schemaRef ds:uri="http://purl.org/dc/dcmitype/"/>
    <ds:schemaRef ds:uri="http://purl.org/dc/elements/1.1/"/>
    <ds:schemaRef ds:uri="4e0ec898-4197-4633-8d6d-9a1952a5994a"/>
    <ds:schemaRef ds:uri="http://schemas.microsoft.com/office/infopath/2007/PartnerControls"/>
    <ds:schemaRef ds:uri="http://schemas.microsoft.com/office/2006/documentManagement/types"/>
    <ds:schemaRef ds:uri="http://schemas.openxmlformats.org/package/2006/metadata/core-properties"/>
    <ds:schemaRef ds:uri="23dd5cec-11cf-4ab3-ba0c-c1c7a140b973"/>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694A4CE-0EDB-42E0-B3D1-F89239B28BE8}">
  <ds:schemaRefs>
    <ds:schemaRef ds:uri="http://schemas.microsoft.com/sharepoint/v3/contenttype/forms"/>
  </ds:schemaRefs>
</ds:datastoreItem>
</file>

<file path=customXml/itemProps3.xml><?xml version="1.0" encoding="utf-8"?>
<ds:datastoreItem xmlns:ds="http://schemas.openxmlformats.org/officeDocument/2006/customXml" ds:itemID="{B73AC46B-1945-4658-88ED-A174A6EA9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0ec898-4197-4633-8d6d-9a1952a5994a"/>
    <ds:schemaRef ds:uri="23dd5cec-11cf-4ab3-ba0c-c1c7a140b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Speaker-Template_NRC Health 2021 Pediatric Collaborative_2021</Template>
  <TotalTime>235</TotalTime>
  <Words>1718</Words>
  <Application>Microsoft Office PowerPoint</Application>
  <PresentationFormat>Widescreen</PresentationFormat>
  <Paragraphs>246</Paragraphs>
  <Slides>32</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AppleSymbols</vt:lpstr>
      <vt:lpstr>Arial</vt:lpstr>
      <vt:lpstr>Calibri</vt:lpstr>
      <vt:lpstr>Georgia</vt:lpstr>
      <vt:lpstr>HiraMinProN-W3</vt:lpstr>
      <vt:lpstr>NRC_PPT_Title-Slide</vt:lpstr>
      <vt:lpstr>NRC_PPT_Slide</vt:lpstr>
      <vt:lpstr>PowerPoint Presentation</vt:lpstr>
      <vt:lpstr>Disclosures</vt:lpstr>
      <vt:lpstr>Learning Objectives</vt:lpstr>
      <vt:lpstr>Practice Poll | Role</vt:lpstr>
      <vt:lpstr>Recognition</vt:lpstr>
      <vt:lpstr>Effects in Healthcare</vt:lpstr>
      <vt:lpstr>PowerPoint Presentation</vt:lpstr>
      <vt:lpstr>Types of Recognition</vt:lpstr>
      <vt:lpstr>Data Source</vt:lpstr>
      <vt:lpstr>Poll | Data Sources</vt:lpstr>
      <vt:lpstr>Provider Recognition Program</vt:lpstr>
      <vt:lpstr>PowerPoint Presentation</vt:lpstr>
      <vt:lpstr>PowerPoint Presentation</vt:lpstr>
      <vt:lpstr>Identify Rockstars with Transparency </vt:lpstr>
      <vt:lpstr>PowerPoint Presentation</vt:lpstr>
      <vt:lpstr>PowerPoint Presentation</vt:lpstr>
      <vt:lpstr>Shining Star</vt:lpstr>
      <vt:lpstr>PowerPoint Presentation</vt:lpstr>
      <vt:lpstr>Identify Shining Stars with Transparency </vt:lpstr>
      <vt:lpstr>PowerPoint Presentation</vt:lpstr>
      <vt:lpstr>PowerPoint Presentation</vt:lpstr>
      <vt:lpstr>PowerPoint Presentation</vt:lpstr>
      <vt:lpstr>Identify Rising Stars with Real-Time</vt:lpstr>
      <vt:lpstr>Group Work</vt:lpstr>
      <vt:lpstr>Share Out</vt:lpstr>
      <vt:lpstr>Poll | Cost</vt:lpstr>
      <vt:lpstr>Budget Outline</vt:lpstr>
      <vt:lpstr>PowerPoint Presentation</vt:lpstr>
      <vt:lpstr>Measure the Impact</vt:lpstr>
      <vt:lpstr>PowerPoint Presentation</vt:lpstr>
      <vt:lpstr>PowerPoint Presentation</vt:lpstr>
      <vt:lpstr>Take Home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Davis</dc:creator>
  <cp:lastModifiedBy>Megan Charko</cp:lastModifiedBy>
  <cp:revision>5</cp:revision>
  <dcterms:created xsi:type="dcterms:W3CDTF">2021-01-22T19:32:27Z</dcterms:created>
  <dcterms:modified xsi:type="dcterms:W3CDTF">2021-03-16T14:45:57Z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0x010100583C915401346A43865CA8190F372D6D</vt:lpwstr>
  </property>
  <property fmtid="{D5CDD505-2E9C-101B-9397-08002B2CF9AE}" pid="3" name="ComplianceAssetId">
    <vt:lpwstr/>
  </property>
</Properties>
</file>