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media/image26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73.jpg" ContentType="image/jp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4"/>
    <p:sldMasterId id="2147483883" r:id="rId5"/>
    <p:sldMasterId id="2147484286" r:id="rId6"/>
    <p:sldMasterId id="2147484199" r:id="rId7"/>
    <p:sldMasterId id="2147483660" r:id="rId8"/>
    <p:sldMasterId id="2147484152" r:id="rId9"/>
    <p:sldMasterId id="2147484195" r:id="rId10"/>
    <p:sldMasterId id="2147483708" r:id="rId11"/>
    <p:sldMasterId id="2147483790" r:id="rId12"/>
  </p:sldMasterIdLst>
  <p:notesMasterIdLst>
    <p:notesMasterId r:id="rId54"/>
  </p:notesMasterIdLst>
  <p:handoutMasterIdLst>
    <p:handoutMasterId r:id="rId55"/>
  </p:handoutMasterIdLst>
  <p:sldIdLst>
    <p:sldId id="285" r:id="rId13"/>
    <p:sldId id="320" r:id="rId14"/>
    <p:sldId id="286" r:id="rId15"/>
    <p:sldId id="303" r:id="rId16"/>
    <p:sldId id="327" r:id="rId17"/>
    <p:sldId id="288" r:id="rId18"/>
    <p:sldId id="290" r:id="rId19"/>
    <p:sldId id="306" r:id="rId20"/>
    <p:sldId id="309" r:id="rId21"/>
    <p:sldId id="300" r:id="rId22"/>
    <p:sldId id="299" r:id="rId23"/>
    <p:sldId id="298" r:id="rId24"/>
    <p:sldId id="310" r:id="rId25"/>
    <p:sldId id="332" r:id="rId26"/>
    <p:sldId id="333" r:id="rId27"/>
    <p:sldId id="1359" r:id="rId28"/>
    <p:sldId id="315" r:id="rId29"/>
    <p:sldId id="295" r:id="rId30"/>
    <p:sldId id="318" r:id="rId31"/>
    <p:sldId id="319" r:id="rId32"/>
    <p:sldId id="321" r:id="rId33"/>
    <p:sldId id="322" r:id="rId34"/>
    <p:sldId id="323" r:id="rId35"/>
    <p:sldId id="324" r:id="rId36"/>
    <p:sldId id="325" r:id="rId37"/>
    <p:sldId id="328" r:id="rId38"/>
    <p:sldId id="329" r:id="rId39"/>
    <p:sldId id="330" r:id="rId40"/>
    <p:sldId id="331" r:id="rId41"/>
    <p:sldId id="1360" r:id="rId42"/>
    <p:sldId id="302" r:id="rId43"/>
    <p:sldId id="1361" r:id="rId44"/>
    <p:sldId id="289" r:id="rId45"/>
    <p:sldId id="263" r:id="rId46"/>
    <p:sldId id="283" r:id="rId47"/>
    <p:sldId id="275" r:id="rId48"/>
    <p:sldId id="277" r:id="rId49"/>
    <p:sldId id="278" r:id="rId50"/>
    <p:sldId id="279" r:id="rId51"/>
    <p:sldId id="280" r:id="rId52"/>
    <p:sldId id="281" r:id="rId53"/>
  </p:sldIdLst>
  <p:sldSz cx="9144000" cy="514826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9CC4FE-F588-B149-B3D5-0AB5D9900205}">
          <p14:sldIdLst>
            <p14:sldId id="285"/>
            <p14:sldId id="320"/>
            <p14:sldId id="286"/>
            <p14:sldId id="303"/>
            <p14:sldId id="327"/>
            <p14:sldId id="288"/>
            <p14:sldId id="290"/>
            <p14:sldId id="306"/>
            <p14:sldId id="309"/>
            <p14:sldId id="300"/>
            <p14:sldId id="299"/>
            <p14:sldId id="298"/>
            <p14:sldId id="310"/>
            <p14:sldId id="332"/>
            <p14:sldId id="333"/>
            <p14:sldId id="1359"/>
            <p14:sldId id="315"/>
            <p14:sldId id="295"/>
            <p14:sldId id="318"/>
            <p14:sldId id="319"/>
            <p14:sldId id="321"/>
            <p14:sldId id="322"/>
            <p14:sldId id="323"/>
            <p14:sldId id="324"/>
            <p14:sldId id="325"/>
            <p14:sldId id="328"/>
            <p14:sldId id="329"/>
            <p14:sldId id="330"/>
            <p14:sldId id="331"/>
            <p14:sldId id="1360"/>
            <p14:sldId id="302"/>
            <p14:sldId id="1361"/>
            <p14:sldId id="289"/>
          </p14:sldIdLst>
        </p14:section>
        <p14:section name="Layout Examples" id="{332AABC6-C011-6C49-9D5F-3CFE4D4012CA}">
          <p14:sldIdLst>
            <p14:sldId id="263"/>
            <p14:sldId id="283"/>
            <p14:sldId id="275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3802DC-4723-A7B6-3262-28CA6C8950EA}" name="Rob Davis" initials="RD" userId="S::rdavis@nrchealth.com::2910234c-6a41-489f-848b-2706083f2122" providerId="AD"/>
  <p188:author id="{834B77F7-AD89-54AD-3F53-6CF605BCED91}" name="Justin Schuerman" initials="JS" userId="S::jschuerman@nrchealth.com::e50b13e1-0e9b-423d-b06a-090d90cdd3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EA7600"/>
    <a:srgbClr val="6A3FC3"/>
    <a:srgbClr val="EB3646"/>
    <a:srgbClr val="08274D"/>
    <a:srgbClr val="032245"/>
    <a:srgbClr val="F5F4F2"/>
    <a:srgbClr val="E6E5E3"/>
    <a:srgbClr val="000000"/>
    <a:srgbClr val="FDF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4184D-9473-47F0-879D-8C63327251E3}" v="1" dt="2024-03-25T20:12:43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 autoAdjust="0"/>
    <p:restoredTop sz="90823" autoAdjust="0"/>
  </p:normalViewPr>
  <p:slideViewPr>
    <p:cSldViewPr snapToGrid="0" snapToObjects="1">
      <p:cViewPr varScale="1">
        <p:scale>
          <a:sx n="133" d="100"/>
          <a:sy n="133" d="100"/>
        </p:scale>
        <p:origin x="13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338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notesMaster" Target="notesMasters/notesMaster1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lii Reyes" userId="ecabf07a-b103-4720-b097-bff4ba878a55" providerId="ADAL" clId="{DCA4184D-9473-47F0-879D-8C63327251E3}"/>
    <pc:docChg chg="modSld modNotesMaster modHandout">
      <pc:chgData name="Aulii Reyes" userId="ecabf07a-b103-4720-b097-bff4ba878a55" providerId="ADAL" clId="{DCA4184D-9473-47F0-879D-8C63327251E3}" dt="2024-03-25T20:12:43.706" v="0"/>
      <pc:docMkLst>
        <pc:docMk/>
      </pc:docMkLst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606702496" sldId="285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672148852" sldId="286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883528287" sldId="288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1943628566" sldId="289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860452137" sldId="290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699423800" sldId="295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945033646" sldId="298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233560169" sldId="299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432811029" sldId="300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706797332" sldId="302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111244838" sldId="303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020409545" sldId="306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20841718" sldId="309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505933621" sldId="310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80724329" sldId="315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025907898" sldId="318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896381111" sldId="319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996065645" sldId="320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380244068" sldId="321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1027880170" sldId="322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1397017937" sldId="323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120651236" sldId="324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341952301" sldId="325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099113754" sldId="327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1801383012" sldId="328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8062410" sldId="329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827760100" sldId="330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4150215131" sldId="331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315810591" sldId="332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3596018939" sldId="333"/>
        </pc:sldMkLst>
      </pc:sldChg>
      <pc:sldChg chg="modNotes">
        <pc:chgData name="Aulii Reyes" userId="ecabf07a-b103-4720-b097-bff4ba878a55" providerId="ADAL" clId="{DCA4184D-9473-47F0-879D-8C63327251E3}" dt="2024-03-25T20:12:43.706" v="0"/>
        <pc:sldMkLst>
          <pc:docMk/>
          <pc:sldMk cId="2730994733" sldId="136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hildrensmercy.sharepoint.com/sites/AccessCabinet/Shared%20Documents/General/CASC%20Presentations/CASC%20Slide%20Data%20-%20Attended%20BI%20Te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Avg. # of Callers in Queue at EOD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1573374274161675"/>
          <c:w val="0.93888888888888888"/>
          <c:h val="0.79469765603623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# of Calls Left in Queue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185</c:v>
                </c:pt>
                <c:pt idx="1">
                  <c:v>185</c:v>
                </c:pt>
                <c:pt idx="2">
                  <c:v>81</c:v>
                </c:pt>
                <c:pt idx="3">
                  <c:v>88</c:v>
                </c:pt>
                <c:pt idx="4">
                  <c:v>369</c:v>
                </c:pt>
                <c:pt idx="5">
                  <c:v>254</c:v>
                </c:pt>
                <c:pt idx="6">
                  <c:v>244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2-442D-BF53-FA22D6E693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4400288"/>
        <c:axId val="414400648"/>
      </c:barChart>
      <c:catAx>
        <c:axId val="41440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400648"/>
        <c:crosses val="autoZero"/>
        <c:auto val="1"/>
        <c:lblAlgn val="ctr"/>
        <c:lblOffset val="100"/>
        <c:noMultiLvlLbl val="0"/>
      </c:catAx>
      <c:valAx>
        <c:axId val="414400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440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 Total Request List Volume -</a:t>
            </a:r>
          </a:p>
          <a:p>
            <a:pPr>
              <a:defRPr/>
            </a:pPr>
            <a:r>
              <a:rPr lang="en-US"/>
              <a:t>Last 6 Months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91440" tIns="19050" rIns="9144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Sheet1!$E$61:$E$67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</c:strCache>
            </c:strRef>
          </c:cat>
          <c:val>
            <c:numRef>
              <c:f>Sheet1!$F$61:$F$67</c:f>
              <c:numCache>
                <c:formatCode>General</c:formatCode>
                <c:ptCount val="7"/>
                <c:pt idx="0">
                  <c:v>6015</c:v>
                </c:pt>
                <c:pt idx="1">
                  <c:v>6462</c:v>
                </c:pt>
                <c:pt idx="2">
                  <c:v>7049</c:v>
                </c:pt>
                <c:pt idx="3">
                  <c:v>7599</c:v>
                </c:pt>
                <c:pt idx="4">
                  <c:v>8033</c:v>
                </c:pt>
                <c:pt idx="5">
                  <c:v>7762</c:v>
                </c:pt>
                <c:pt idx="6">
                  <c:v>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57-4292-8BF3-2B6C3EC1B8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0783456"/>
        <c:axId val="760789216"/>
      </c:lineChart>
      <c:catAx>
        <c:axId val="76078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789216"/>
        <c:crosses val="autoZero"/>
        <c:auto val="1"/>
        <c:lblAlgn val="ctr"/>
        <c:lblOffset val="100"/>
        <c:noMultiLvlLbl val="0"/>
      </c:catAx>
      <c:valAx>
        <c:axId val="760789216"/>
        <c:scaling>
          <c:orientation val="minMax"/>
          <c:min val="30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6078345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'[CASC Slide Data - Attended BI Test.xlsx]Slot Utilization'!$B$3</c:f>
              <c:strCache>
                <c:ptCount val="1"/>
                <c:pt idx="0">
                  <c:v>FY 23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6384786908458349E-2"/>
                  <c:y val="4.526572765152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5-8548-B9BB-FFF305BCC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'[CASC Slide Data - Attended BI Test.xlsx]Slot Utilization'!$C$2:$H$2,'[CASC Slide Data - Attended BI Test.xlsx]Slot Utilization'!$I$2:$N$2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'[CASC Slide Data - Attended BI Test.xlsx]Slot Utilization'!$C$3:$N$3</c:f>
              <c:numCache>
                <c:formatCode>0%</c:formatCode>
                <c:ptCount val="12"/>
                <c:pt idx="0">
                  <c:v>0.13</c:v>
                </c:pt>
                <c:pt idx="1">
                  <c:v>0.13900000000000001</c:v>
                </c:pt>
                <c:pt idx="2">
                  <c:v>0.13600000000000001</c:v>
                </c:pt>
                <c:pt idx="3">
                  <c:v>0.13900000000000001</c:v>
                </c:pt>
                <c:pt idx="4">
                  <c:v>0.151</c:v>
                </c:pt>
                <c:pt idx="5">
                  <c:v>0.15579999999999999</c:v>
                </c:pt>
                <c:pt idx="6">
                  <c:v>0.152</c:v>
                </c:pt>
                <c:pt idx="7">
                  <c:v>0.16300000000000001</c:v>
                </c:pt>
                <c:pt idx="8">
                  <c:v>0.14299999999999999</c:v>
                </c:pt>
                <c:pt idx="9">
                  <c:v>0.151</c:v>
                </c:pt>
                <c:pt idx="10">
                  <c:v>0.157</c:v>
                </c:pt>
                <c:pt idx="11">
                  <c:v>0.14199999999999999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A5-8548-B9BB-FFF305BCC10B}"/>
            </c:ext>
          </c:extLst>
        </c:ser>
        <c:ser>
          <c:idx val="1"/>
          <c:order val="1"/>
          <c:tx>
            <c:strRef>
              <c:f>'[CASC Slide Data - Attended BI Test.xlsx]Slot Utilization'!$B$4</c:f>
              <c:strCache>
                <c:ptCount val="1"/>
                <c:pt idx="0">
                  <c:v>FY 24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857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'[CASC Slide Data - Attended BI Test.xlsx]Slot Utilization'!$C$2:$H$2,'[CASC Slide Data - Attended BI Test.xlsx]Slot Utilization'!$I$2:$N$2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'[CASC Slide Data - Attended BI Test.xlsx]Slot Utilization'!$C$4:$N$4</c:f>
              <c:numCache>
                <c:formatCode>0%</c:formatCode>
                <c:ptCount val="12"/>
                <c:pt idx="0">
                  <c:v>0.14799999999999999</c:v>
                </c:pt>
                <c:pt idx="1">
                  <c:v>0.155</c:v>
                </c:pt>
                <c:pt idx="2">
                  <c:v>0.14480000000000001</c:v>
                </c:pt>
                <c:pt idx="3">
                  <c:v>0.16</c:v>
                </c:pt>
                <c:pt idx="4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A5-8548-B9BB-FFF305BCC10B}"/>
            </c:ext>
          </c:extLst>
        </c:ser>
        <c:ser>
          <c:idx val="2"/>
          <c:order val="2"/>
          <c:tx>
            <c:v>CMH Goal</c:v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'[CASC Slide Data - Attended BI Test.xlsx]Slot Utilization'!$C$2:$H$2,'[CASC Slide Data - Attended BI Test.xlsx]Slot Utilization'!$I$2:$N$2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'[CASC Slide Data - Attended BI Test.xlsx]Slot Utilization'!$C$5:$N$5</c:f>
              <c:numCache>
                <c:formatCode>0%</c:formatCode>
                <c:ptCount val="12"/>
                <c:pt idx="0">
                  <c:v>0.15023617248209661</c:v>
                </c:pt>
                <c:pt idx="1">
                  <c:v>0.15023617248209661</c:v>
                </c:pt>
                <c:pt idx="2">
                  <c:v>0.15023617248209661</c:v>
                </c:pt>
                <c:pt idx="3">
                  <c:v>0.15023617248209661</c:v>
                </c:pt>
                <c:pt idx="4">
                  <c:v>0.15023617248209661</c:v>
                </c:pt>
                <c:pt idx="5">
                  <c:v>0.15023617248209661</c:v>
                </c:pt>
                <c:pt idx="6">
                  <c:v>0.15023617248209661</c:v>
                </c:pt>
                <c:pt idx="7">
                  <c:v>0.15023617248209661</c:v>
                </c:pt>
                <c:pt idx="8">
                  <c:v>0.15023617248209661</c:v>
                </c:pt>
                <c:pt idx="9">
                  <c:v>0.15023617248209661</c:v>
                </c:pt>
                <c:pt idx="10">
                  <c:v>0.15023617248209661</c:v>
                </c:pt>
                <c:pt idx="11">
                  <c:v>0.15023617248209661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A5-8548-B9BB-FFF305BCC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3879840"/>
        <c:axId val="663882792"/>
      </c:lineChart>
      <c:catAx>
        <c:axId val="6638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882792"/>
        <c:crosses val="autoZero"/>
        <c:auto val="1"/>
        <c:lblAlgn val="ctr"/>
        <c:lblOffset val="100"/>
        <c:noMultiLvlLbl val="0"/>
      </c:catAx>
      <c:valAx>
        <c:axId val="663882792"/>
        <c:scaling>
          <c:orientation val="minMax"/>
          <c:max val="0.18000000000000002"/>
          <c:min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87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Avg. # of Callers in Queue at EOD</a:t>
            </a:r>
          </a:p>
        </c:rich>
      </c:tx>
      <c:layout>
        <c:manualLayout>
          <c:xMode val="edge"/>
          <c:yMode val="edge"/>
          <c:x val="0.1359701890632809"/>
          <c:y val="7.9737735502127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1573374274161675"/>
          <c:w val="0.93888888888888888"/>
          <c:h val="0.79469765603623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# of Calls Left in Queue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185</c:v>
                </c:pt>
                <c:pt idx="1">
                  <c:v>185</c:v>
                </c:pt>
                <c:pt idx="2">
                  <c:v>81</c:v>
                </c:pt>
                <c:pt idx="3">
                  <c:v>88</c:v>
                </c:pt>
                <c:pt idx="4">
                  <c:v>369</c:v>
                </c:pt>
                <c:pt idx="5">
                  <c:v>254</c:v>
                </c:pt>
                <c:pt idx="6">
                  <c:v>244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2-442D-BF53-FA22D6E693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4400288"/>
        <c:axId val="414400648"/>
      </c:barChart>
      <c:catAx>
        <c:axId val="41440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400648"/>
        <c:crosses val="autoZero"/>
        <c:auto val="1"/>
        <c:lblAlgn val="ctr"/>
        <c:lblOffset val="100"/>
        <c:noMultiLvlLbl val="0"/>
      </c:catAx>
      <c:valAx>
        <c:axId val="414400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440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 Total Request List Volume -</a:t>
            </a:r>
          </a:p>
          <a:p>
            <a:pPr>
              <a:defRPr/>
            </a:pPr>
            <a:r>
              <a:rPr lang="en-US"/>
              <a:t>Last 6 Months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91440" tIns="19050" rIns="9144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Sheet1!$E$61:$E$67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</c:strCache>
            </c:strRef>
          </c:cat>
          <c:val>
            <c:numRef>
              <c:f>Sheet1!$F$61:$F$67</c:f>
              <c:numCache>
                <c:formatCode>General</c:formatCode>
                <c:ptCount val="7"/>
                <c:pt idx="0">
                  <c:v>6015</c:v>
                </c:pt>
                <c:pt idx="1">
                  <c:v>6462</c:v>
                </c:pt>
                <c:pt idx="2">
                  <c:v>7049</c:v>
                </c:pt>
                <c:pt idx="3">
                  <c:v>7599</c:v>
                </c:pt>
                <c:pt idx="4">
                  <c:v>8033</c:v>
                </c:pt>
                <c:pt idx="5">
                  <c:v>7762</c:v>
                </c:pt>
                <c:pt idx="6">
                  <c:v>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57-4292-8BF3-2B6C3EC1B8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0783456"/>
        <c:axId val="760789216"/>
      </c:lineChart>
      <c:catAx>
        <c:axId val="76078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789216"/>
        <c:crosses val="autoZero"/>
        <c:auto val="1"/>
        <c:lblAlgn val="ctr"/>
        <c:lblOffset val="100"/>
        <c:noMultiLvlLbl val="0"/>
      </c:catAx>
      <c:valAx>
        <c:axId val="760789216"/>
        <c:scaling>
          <c:orientation val="minMax"/>
          <c:min val="30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6078345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A3D36-1C94-4ABB-97DA-93BFF5985FE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5A9A493-6FEB-4176-829C-CA61EC8A128B}">
      <dgm:prSet custT="1"/>
      <dgm:spPr/>
      <dgm:t>
        <a:bodyPr/>
        <a:lstStyle/>
        <a:p>
          <a:pPr algn="l"/>
          <a:r>
            <a:rPr lang="en-US" sz="2000" dirty="0">
              <a:latin typeface="VAG Rounded Next" panose="020F0502020203020204" pitchFamily="34" charset="0"/>
            </a:rPr>
            <a:t>Decreased patient and family satisfaction</a:t>
          </a:r>
        </a:p>
      </dgm:t>
    </dgm:pt>
    <dgm:pt modelId="{BDA9D3B2-A53D-4165-9EE0-3286B135E91C}" type="parTrans" cxnId="{26CD695F-6516-4897-862A-993555AB0B13}">
      <dgm:prSet/>
      <dgm:spPr/>
      <dgm:t>
        <a:bodyPr/>
        <a:lstStyle/>
        <a:p>
          <a:pPr algn="l"/>
          <a:endParaRPr lang="en-US" sz="2400"/>
        </a:p>
      </dgm:t>
    </dgm:pt>
    <dgm:pt modelId="{38E01535-A463-40F5-A755-785E5C96E98B}" type="sibTrans" cxnId="{26CD695F-6516-4897-862A-993555AB0B13}">
      <dgm:prSet/>
      <dgm:spPr/>
      <dgm:t>
        <a:bodyPr/>
        <a:lstStyle/>
        <a:p>
          <a:pPr algn="l"/>
          <a:endParaRPr lang="en-US" sz="2400"/>
        </a:p>
      </dgm:t>
    </dgm:pt>
    <dgm:pt modelId="{4F34BD60-4CA4-46B1-ABD8-8BE639332F5D}">
      <dgm:prSet custT="1"/>
      <dgm:spPr/>
      <dgm:t>
        <a:bodyPr/>
        <a:lstStyle/>
        <a:p>
          <a:pPr algn="l"/>
          <a:r>
            <a:rPr lang="en-US" sz="2000" dirty="0">
              <a:latin typeface="VAG Rounded Next" panose="020F0502020203020204" pitchFamily="34" charset="0"/>
            </a:rPr>
            <a:t>Multiple phone calls to schedule an appointment</a:t>
          </a:r>
        </a:p>
      </dgm:t>
    </dgm:pt>
    <dgm:pt modelId="{31C9B586-1611-42C4-A361-B7512277FD88}" type="parTrans" cxnId="{F8EEEE6A-0FD8-4423-A3CA-043B49040A57}">
      <dgm:prSet/>
      <dgm:spPr/>
      <dgm:t>
        <a:bodyPr/>
        <a:lstStyle/>
        <a:p>
          <a:pPr algn="l"/>
          <a:endParaRPr lang="en-US" sz="2400"/>
        </a:p>
      </dgm:t>
    </dgm:pt>
    <dgm:pt modelId="{2CB027CC-44BD-410A-B1AF-F4FAB60AC477}" type="sibTrans" cxnId="{F8EEEE6A-0FD8-4423-A3CA-043B49040A57}">
      <dgm:prSet/>
      <dgm:spPr/>
      <dgm:t>
        <a:bodyPr/>
        <a:lstStyle/>
        <a:p>
          <a:pPr algn="l"/>
          <a:endParaRPr lang="en-US" sz="2400"/>
        </a:p>
      </dgm:t>
    </dgm:pt>
    <dgm:pt modelId="{9BA40C7B-BF3C-4ECB-9E8D-960817C0121B}">
      <dgm:prSet custT="1"/>
      <dgm:spPr/>
      <dgm:t>
        <a:bodyPr/>
        <a:lstStyle/>
        <a:p>
          <a:pPr algn="l"/>
          <a:r>
            <a:rPr lang="en-US" sz="2000" dirty="0">
              <a:latin typeface="VAG Rounded Next" panose="020F0502020203020204" pitchFamily="34" charset="0"/>
            </a:rPr>
            <a:t>Prolonged time from referral to appointment scheduled</a:t>
          </a:r>
        </a:p>
      </dgm:t>
    </dgm:pt>
    <dgm:pt modelId="{0C6C3461-4B84-4DF9-B396-693A58817367}" type="parTrans" cxnId="{64F84B1D-54B1-4B73-8F4D-8B233A5BE325}">
      <dgm:prSet/>
      <dgm:spPr/>
      <dgm:t>
        <a:bodyPr/>
        <a:lstStyle/>
        <a:p>
          <a:pPr algn="l"/>
          <a:endParaRPr lang="en-US"/>
        </a:p>
      </dgm:t>
    </dgm:pt>
    <dgm:pt modelId="{D468E2C1-E273-4DE4-8279-88995D469210}" type="sibTrans" cxnId="{64F84B1D-54B1-4B73-8F4D-8B233A5BE325}">
      <dgm:prSet/>
      <dgm:spPr/>
      <dgm:t>
        <a:bodyPr/>
        <a:lstStyle/>
        <a:p>
          <a:pPr algn="l"/>
          <a:endParaRPr lang="en-US"/>
        </a:p>
      </dgm:t>
    </dgm:pt>
    <dgm:pt modelId="{4D0D7DFF-0A0A-4443-85AD-7B2E8A019A27}" type="pres">
      <dgm:prSet presAssocID="{38BA3D36-1C94-4ABB-97DA-93BFF5985FE2}" presName="linear" presStyleCnt="0">
        <dgm:presLayoutVars>
          <dgm:animLvl val="lvl"/>
          <dgm:resizeHandles val="exact"/>
        </dgm:presLayoutVars>
      </dgm:prSet>
      <dgm:spPr/>
    </dgm:pt>
    <dgm:pt modelId="{8C7BE49E-B31E-4A61-8FD1-9150CEA21F82}" type="pres">
      <dgm:prSet presAssocID="{9BA40C7B-BF3C-4ECB-9E8D-960817C0121B}" presName="parentText" presStyleLbl="node1" presStyleIdx="0" presStyleCnt="3" custScaleX="86989" custLinFactNeighborX="3332" custLinFactNeighborY="-20064">
        <dgm:presLayoutVars>
          <dgm:chMax val="0"/>
          <dgm:bulletEnabled val="1"/>
        </dgm:presLayoutVars>
      </dgm:prSet>
      <dgm:spPr/>
    </dgm:pt>
    <dgm:pt modelId="{74B7A276-380F-4C75-879E-A6EA04C754EF}" type="pres">
      <dgm:prSet presAssocID="{D468E2C1-E273-4DE4-8279-88995D469210}" presName="spacer" presStyleCnt="0"/>
      <dgm:spPr/>
    </dgm:pt>
    <dgm:pt modelId="{D2D461A3-F2A0-4C84-9558-4184237098D2}" type="pres">
      <dgm:prSet presAssocID="{B5A9A493-6FEB-4176-829C-CA61EC8A128B}" presName="parentText" presStyleLbl="node1" presStyleIdx="1" presStyleCnt="3" custScaleX="86950" custScaleY="97839" custLinFactNeighborX="3716" custLinFactNeighborY="15006">
        <dgm:presLayoutVars>
          <dgm:chMax val="0"/>
          <dgm:bulletEnabled val="1"/>
        </dgm:presLayoutVars>
      </dgm:prSet>
      <dgm:spPr/>
    </dgm:pt>
    <dgm:pt modelId="{18435DBE-2B07-43C1-9D02-CBF2A650475B}" type="pres">
      <dgm:prSet presAssocID="{38E01535-A463-40F5-A755-785E5C96E98B}" presName="spacer" presStyleCnt="0"/>
      <dgm:spPr/>
    </dgm:pt>
    <dgm:pt modelId="{DEDDDA43-F7C3-4278-ABDD-58A7257EF17B}" type="pres">
      <dgm:prSet presAssocID="{4F34BD60-4CA4-46B1-ABD8-8BE639332F5D}" presName="parentText" presStyleLbl="node1" presStyleIdx="2" presStyleCnt="3" custScaleX="87975" custLinFactNeighborX="4069" custLinFactNeighborY="6990">
        <dgm:presLayoutVars>
          <dgm:chMax val="0"/>
          <dgm:bulletEnabled val="1"/>
        </dgm:presLayoutVars>
      </dgm:prSet>
      <dgm:spPr/>
    </dgm:pt>
  </dgm:ptLst>
  <dgm:cxnLst>
    <dgm:cxn modelId="{64F84B1D-54B1-4B73-8F4D-8B233A5BE325}" srcId="{38BA3D36-1C94-4ABB-97DA-93BFF5985FE2}" destId="{9BA40C7B-BF3C-4ECB-9E8D-960817C0121B}" srcOrd="0" destOrd="0" parTransId="{0C6C3461-4B84-4DF9-B396-693A58817367}" sibTransId="{D468E2C1-E273-4DE4-8279-88995D469210}"/>
    <dgm:cxn modelId="{26CD695F-6516-4897-862A-993555AB0B13}" srcId="{38BA3D36-1C94-4ABB-97DA-93BFF5985FE2}" destId="{B5A9A493-6FEB-4176-829C-CA61EC8A128B}" srcOrd="1" destOrd="0" parTransId="{BDA9D3B2-A53D-4165-9EE0-3286B135E91C}" sibTransId="{38E01535-A463-40F5-A755-785E5C96E98B}"/>
    <dgm:cxn modelId="{D69C5741-6E2A-430D-B361-C1F511325BC2}" type="presOf" srcId="{4F34BD60-4CA4-46B1-ABD8-8BE639332F5D}" destId="{DEDDDA43-F7C3-4278-ABDD-58A7257EF17B}" srcOrd="0" destOrd="0" presId="urn:microsoft.com/office/officeart/2005/8/layout/vList2"/>
    <dgm:cxn modelId="{F8EEEE6A-0FD8-4423-A3CA-043B49040A57}" srcId="{38BA3D36-1C94-4ABB-97DA-93BFF5985FE2}" destId="{4F34BD60-4CA4-46B1-ABD8-8BE639332F5D}" srcOrd="2" destOrd="0" parTransId="{31C9B586-1611-42C4-A361-B7512277FD88}" sibTransId="{2CB027CC-44BD-410A-B1AF-F4FAB60AC477}"/>
    <dgm:cxn modelId="{72201C6E-D9D9-4166-998C-72A4F06984B8}" type="presOf" srcId="{B5A9A493-6FEB-4176-829C-CA61EC8A128B}" destId="{D2D461A3-F2A0-4C84-9558-4184237098D2}" srcOrd="0" destOrd="0" presId="urn:microsoft.com/office/officeart/2005/8/layout/vList2"/>
    <dgm:cxn modelId="{53EC95A9-9856-43CA-BA12-1B6329800323}" type="presOf" srcId="{9BA40C7B-BF3C-4ECB-9E8D-960817C0121B}" destId="{8C7BE49E-B31E-4A61-8FD1-9150CEA21F82}" srcOrd="0" destOrd="0" presId="urn:microsoft.com/office/officeart/2005/8/layout/vList2"/>
    <dgm:cxn modelId="{99E7A0DD-B776-408B-8005-39C93F8DCE59}" type="presOf" srcId="{38BA3D36-1C94-4ABB-97DA-93BFF5985FE2}" destId="{4D0D7DFF-0A0A-4443-85AD-7B2E8A019A27}" srcOrd="0" destOrd="0" presId="urn:microsoft.com/office/officeart/2005/8/layout/vList2"/>
    <dgm:cxn modelId="{14C26A17-00C9-4D94-8F5C-DEBA0D954228}" type="presParOf" srcId="{4D0D7DFF-0A0A-4443-85AD-7B2E8A019A27}" destId="{8C7BE49E-B31E-4A61-8FD1-9150CEA21F82}" srcOrd="0" destOrd="0" presId="urn:microsoft.com/office/officeart/2005/8/layout/vList2"/>
    <dgm:cxn modelId="{66534295-45BD-4BC3-9C76-32BF172B7D13}" type="presParOf" srcId="{4D0D7DFF-0A0A-4443-85AD-7B2E8A019A27}" destId="{74B7A276-380F-4C75-879E-A6EA04C754EF}" srcOrd="1" destOrd="0" presId="urn:microsoft.com/office/officeart/2005/8/layout/vList2"/>
    <dgm:cxn modelId="{A491B166-BDCA-4797-A4C6-00E3E997FE44}" type="presParOf" srcId="{4D0D7DFF-0A0A-4443-85AD-7B2E8A019A27}" destId="{D2D461A3-F2A0-4C84-9558-4184237098D2}" srcOrd="2" destOrd="0" presId="urn:microsoft.com/office/officeart/2005/8/layout/vList2"/>
    <dgm:cxn modelId="{047A7883-ECA5-46A3-A01E-D6C96D77A867}" type="presParOf" srcId="{4D0D7DFF-0A0A-4443-85AD-7B2E8A019A27}" destId="{18435DBE-2B07-43C1-9D02-CBF2A650475B}" srcOrd="3" destOrd="0" presId="urn:microsoft.com/office/officeart/2005/8/layout/vList2"/>
    <dgm:cxn modelId="{E6833044-1BE9-4783-BEC7-82A64A48A023}" type="presParOf" srcId="{4D0D7DFF-0A0A-4443-85AD-7B2E8A019A27}" destId="{DEDDDA43-F7C3-4278-ABDD-58A7257EF1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DD680-0184-48CE-AAD6-A14FF0700AC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9D87BF-1D7B-4416-A549-3ABCD0042339}">
      <dgm:prSet/>
      <dgm:spPr/>
      <dgm:t>
        <a:bodyPr/>
        <a:lstStyle/>
        <a:p>
          <a:r>
            <a:rPr lang="en-US" b="0" i="0" baseline="0" dirty="0">
              <a:latin typeface="VAG Rounded Next" panose="020F0502020203020204" pitchFamily="34" charset="0"/>
            </a:rPr>
            <a:t>Help move the needle on NPS with purposeful action</a:t>
          </a:r>
          <a:endParaRPr lang="en-US" dirty="0">
            <a:latin typeface="VAG Rounded Next" panose="020F0502020203020204" pitchFamily="34" charset="0"/>
          </a:endParaRPr>
        </a:p>
      </dgm:t>
    </dgm:pt>
    <dgm:pt modelId="{3CAD3821-B5A3-46C9-9EE5-24A3A11F2C96}" type="parTrans" cxnId="{83DF767F-F5FC-4AFA-BC54-98166649ECCB}">
      <dgm:prSet/>
      <dgm:spPr/>
      <dgm:t>
        <a:bodyPr/>
        <a:lstStyle/>
        <a:p>
          <a:endParaRPr lang="en-US"/>
        </a:p>
      </dgm:t>
    </dgm:pt>
    <dgm:pt modelId="{1A047AB1-31EE-481E-B483-8B309BE0933A}" type="sibTrans" cxnId="{83DF767F-F5FC-4AFA-BC54-98166649ECCB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1FF49C1-9D15-49C8-A3B2-421D910C41B5}">
      <dgm:prSet/>
      <dgm:spPr/>
      <dgm:t>
        <a:bodyPr/>
        <a:lstStyle/>
        <a:p>
          <a:r>
            <a:rPr lang="en-US" b="0" i="0" baseline="0" dirty="0">
              <a:latin typeface="VAG Rounded Next" panose="020F0502020203020204" pitchFamily="34" charset="0"/>
            </a:rPr>
            <a:t>Provide action items to the entire medical team </a:t>
          </a:r>
          <a:endParaRPr lang="en-US" dirty="0">
            <a:latin typeface="VAG Rounded Next" panose="020F0502020203020204" pitchFamily="34" charset="0"/>
          </a:endParaRPr>
        </a:p>
      </dgm:t>
    </dgm:pt>
    <dgm:pt modelId="{7698009A-D0E2-4136-83EE-A46F0E67A8EA}" type="parTrans" cxnId="{DACFB14A-B480-423E-9AB3-2E8D27D04C13}">
      <dgm:prSet/>
      <dgm:spPr/>
      <dgm:t>
        <a:bodyPr/>
        <a:lstStyle/>
        <a:p>
          <a:endParaRPr lang="en-US"/>
        </a:p>
      </dgm:t>
    </dgm:pt>
    <dgm:pt modelId="{7B16AE51-27A4-4B19-B623-9A20DB4867D9}" type="sibTrans" cxnId="{DACFB14A-B480-423E-9AB3-2E8D27D04C13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CA5DA77E-ECD6-4665-98BF-610E81B28B3F}">
      <dgm:prSet/>
      <dgm:spPr/>
      <dgm:t>
        <a:bodyPr/>
        <a:lstStyle/>
        <a:p>
          <a:r>
            <a:rPr lang="en-US" b="0" i="0" baseline="0" dirty="0">
              <a:latin typeface="VAG Rounded Next" panose="020F0502020203020204" pitchFamily="34" charset="0"/>
            </a:rPr>
            <a:t>Improve staff experience with families </a:t>
          </a:r>
          <a:endParaRPr lang="en-US" dirty="0">
            <a:latin typeface="VAG Rounded Next" panose="020F0502020203020204" pitchFamily="34" charset="0"/>
          </a:endParaRPr>
        </a:p>
      </dgm:t>
    </dgm:pt>
    <dgm:pt modelId="{9080D07E-6414-4EB0-860A-96A521E7E81E}" type="parTrans" cxnId="{D18BDC20-813C-46F5-88A9-C32D7E7747CD}">
      <dgm:prSet/>
      <dgm:spPr/>
      <dgm:t>
        <a:bodyPr/>
        <a:lstStyle/>
        <a:p>
          <a:endParaRPr lang="en-US"/>
        </a:p>
      </dgm:t>
    </dgm:pt>
    <dgm:pt modelId="{1129B680-D4D9-463C-AA0C-DA746A7C68E1}" type="sibTrans" cxnId="{D18BDC20-813C-46F5-88A9-C32D7E7747CD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7B5C5518-35A3-49FB-B146-69EB18FB34DE}" type="pres">
      <dgm:prSet presAssocID="{DCCDD680-0184-48CE-AAD6-A14FF0700AC0}" presName="Name0" presStyleCnt="0">
        <dgm:presLayoutVars>
          <dgm:animLvl val="lvl"/>
          <dgm:resizeHandles val="exact"/>
        </dgm:presLayoutVars>
      </dgm:prSet>
      <dgm:spPr/>
    </dgm:pt>
    <dgm:pt modelId="{E51B70FA-87B5-45FB-AF64-FD2E17C19748}" type="pres">
      <dgm:prSet presAssocID="{F49D87BF-1D7B-4416-A549-3ABCD0042339}" presName="compositeNode" presStyleCnt="0">
        <dgm:presLayoutVars>
          <dgm:bulletEnabled val="1"/>
        </dgm:presLayoutVars>
      </dgm:prSet>
      <dgm:spPr/>
    </dgm:pt>
    <dgm:pt modelId="{ED500150-5816-46A2-8C54-EE6B3BF1DDD6}" type="pres">
      <dgm:prSet presAssocID="{F49D87BF-1D7B-4416-A549-3ABCD0042339}" presName="bgRect" presStyleLbl="bgAccFollowNode1" presStyleIdx="0" presStyleCnt="3"/>
      <dgm:spPr/>
    </dgm:pt>
    <dgm:pt modelId="{09B94C51-3906-4497-97BA-384A690BAC58}" type="pres">
      <dgm:prSet presAssocID="{1A047AB1-31EE-481E-B483-8B309BE0933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2748D99-1343-47AC-A608-4E527F88D3E2}" type="pres">
      <dgm:prSet presAssocID="{F49D87BF-1D7B-4416-A549-3ABCD0042339}" presName="bottomLine" presStyleLbl="alignNode1" presStyleIdx="1" presStyleCnt="6">
        <dgm:presLayoutVars/>
      </dgm:prSet>
      <dgm:spPr/>
    </dgm:pt>
    <dgm:pt modelId="{62C4A215-26C7-4E22-BDFB-D78BBA583CB0}" type="pres">
      <dgm:prSet presAssocID="{F49D87BF-1D7B-4416-A549-3ABCD0042339}" presName="nodeText" presStyleLbl="bgAccFollowNode1" presStyleIdx="0" presStyleCnt="3">
        <dgm:presLayoutVars>
          <dgm:bulletEnabled val="1"/>
        </dgm:presLayoutVars>
      </dgm:prSet>
      <dgm:spPr/>
    </dgm:pt>
    <dgm:pt modelId="{415D595E-C3F9-431F-AE1A-39D24CA720C4}" type="pres">
      <dgm:prSet presAssocID="{1A047AB1-31EE-481E-B483-8B309BE0933A}" presName="sibTrans" presStyleCnt="0"/>
      <dgm:spPr/>
    </dgm:pt>
    <dgm:pt modelId="{899BA768-F089-4905-ADD8-43DAC219A25E}" type="pres">
      <dgm:prSet presAssocID="{F1FF49C1-9D15-49C8-A3B2-421D910C41B5}" presName="compositeNode" presStyleCnt="0">
        <dgm:presLayoutVars>
          <dgm:bulletEnabled val="1"/>
        </dgm:presLayoutVars>
      </dgm:prSet>
      <dgm:spPr/>
    </dgm:pt>
    <dgm:pt modelId="{CD48CE1C-6325-419E-8CA1-7C78DB7F7A93}" type="pres">
      <dgm:prSet presAssocID="{F1FF49C1-9D15-49C8-A3B2-421D910C41B5}" presName="bgRect" presStyleLbl="bgAccFollowNode1" presStyleIdx="1" presStyleCnt="3"/>
      <dgm:spPr/>
    </dgm:pt>
    <dgm:pt modelId="{49A40059-3727-420C-B621-2FEEB79D4BD4}" type="pres">
      <dgm:prSet presAssocID="{7B16AE51-27A4-4B19-B623-9A20DB4867D9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C798C12-851B-44B5-9635-3F0A9476B700}" type="pres">
      <dgm:prSet presAssocID="{F1FF49C1-9D15-49C8-A3B2-421D910C41B5}" presName="bottomLine" presStyleLbl="alignNode1" presStyleIdx="3" presStyleCnt="6">
        <dgm:presLayoutVars/>
      </dgm:prSet>
      <dgm:spPr/>
    </dgm:pt>
    <dgm:pt modelId="{BB2D5826-0151-4C68-BA96-86E6D085A608}" type="pres">
      <dgm:prSet presAssocID="{F1FF49C1-9D15-49C8-A3B2-421D910C41B5}" presName="nodeText" presStyleLbl="bgAccFollowNode1" presStyleIdx="1" presStyleCnt="3">
        <dgm:presLayoutVars>
          <dgm:bulletEnabled val="1"/>
        </dgm:presLayoutVars>
      </dgm:prSet>
      <dgm:spPr/>
    </dgm:pt>
    <dgm:pt modelId="{A6FF8E0A-AE45-4213-A981-850F60349835}" type="pres">
      <dgm:prSet presAssocID="{7B16AE51-27A4-4B19-B623-9A20DB4867D9}" presName="sibTrans" presStyleCnt="0"/>
      <dgm:spPr/>
    </dgm:pt>
    <dgm:pt modelId="{651557AA-170B-4E47-91BE-225A45BB6230}" type="pres">
      <dgm:prSet presAssocID="{CA5DA77E-ECD6-4665-98BF-610E81B28B3F}" presName="compositeNode" presStyleCnt="0">
        <dgm:presLayoutVars>
          <dgm:bulletEnabled val="1"/>
        </dgm:presLayoutVars>
      </dgm:prSet>
      <dgm:spPr/>
    </dgm:pt>
    <dgm:pt modelId="{3EFF72CF-2DB7-4D60-9CF0-E8A102951F25}" type="pres">
      <dgm:prSet presAssocID="{CA5DA77E-ECD6-4665-98BF-610E81B28B3F}" presName="bgRect" presStyleLbl="bgAccFollowNode1" presStyleIdx="2" presStyleCnt="3"/>
      <dgm:spPr/>
    </dgm:pt>
    <dgm:pt modelId="{D0CDFB4A-326B-4E07-983A-030F458EBBBD}" type="pres">
      <dgm:prSet presAssocID="{1129B680-D4D9-463C-AA0C-DA746A7C68E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86905F8-292C-402E-86C6-11F404EA9606}" type="pres">
      <dgm:prSet presAssocID="{CA5DA77E-ECD6-4665-98BF-610E81B28B3F}" presName="bottomLine" presStyleLbl="alignNode1" presStyleIdx="5" presStyleCnt="6">
        <dgm:presLayoutVars/>
      </dgm:prSet>
      <dgm:spPr/>
    </dgm:pt>
    <dgm:pt modelId="{5640ABDD-8FB7-40F1-8752-1570420F770F}" type="pres">
      <dgm:prSet presAssocID="{CA5DA77E-ECD6-4665-98BF-610E81B28B3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6B8180E-7F90-4596-944B-26430AFE5211}" type="presOf" srcId="{F49D87BF-1D7B-4416-A549-3ABCD0042339}" destId="{ED500150-5816-46A2-8C54-EE6B3BF1DDD6}" srcOrd="0" destOrd="0" presId="urn:microsoft.com/office/officeart/2016/7/layout/BasicLinearProcessNumbered"/>
    <dgm:cxn modelId="{406B5018-3615-4140-B58E-D1EB51DB6F46}" type="presOf" srcId="{DCCDD680-0184-48CE-AAD6-A14FF0700AC0}" destId="{7B5C5518-35A3-49FB-B146-69EB18FB34DE}" srcOrd="0" destOrd="0" presId="urn:microsoft.com/office/officeart/2016/7/layout/BasicLinearProcessNumbered"/>
    <dgm:cxn modelId="{D18BDC20-813C-46F5-88A9-C32D7E7747CD}" srcId="{DCCDD680-0184-48CE-AAD6-A14FF0700AC0}" destId="{CA5DA77E-ECD6-4665-98BF-610E81B28B3F}" srcOrd="2" destOrd="0" parTransId="{9080D07E-6414-4EB0-860A-96A521E7E81E}" sibTransId="{1129B680-D4D9-463C-AA0C-DA746A7C68E1}"/>
    <dgm:cxn modelId="{1A7F2937-8185-4540-A71D-9E12D2058646}" type="presOf" srcId="{F1FF49C1-9D15-49C8-A3B2-421D910C41B5}" destId="{BB2D5826-0151-4C68-BA96-86E6D085A608}" srcOrd="1" destOrd="0" presId="urn:microsoft.com/office/officeart/2016/7/layout/BasicLinearProcessNumbered"/>
    <dgm:cxn modelId="{6CB3083B-46C4-4CBE-8523-AA351906E0D6}" type="presOf" srcId="{1129B680-D4D9-463C-AA0C-DA746A7C68E1}" destId="{D0CDFB4A-326B-4E07-983A-030F458EBBBD}" srcOrd="0" destOrd="0" presId="urn:microsoft.com/office/officeart/2016/7/layout/BasicLinearProcessNumbered"/>
    <dgm:cxn modelId="{DACFB14A-B480-423E-9AB3-2E8D27D04C13}" srcId="{DCCDD680-0184-48CE-AAD6-A14FF0700AC0}" destId="{F1FF49C1-9D15-49C8-A3B2-421D910C41B5}" srcOrd="1" destOrd="0" parTransId="{7698009A-D0E2-4136-83EE-A46F0E67A8EA}" sibTransId="{7B16AE51-27A4-4B19-B623-9A20DB4867D9}"/>
    <dgm:cxn modelId="{FE7BDF6B-6246-4A42-AAFF-BB6D20F81FBC}" type="presOf" srcId="{F1FF49C1-9D15-49C8-A3B2-421D910C41B5}" destId="{CD48CE1C-6325-419E-8CA1-7C78DB7F7A93}" srcOrd="0" destOrd="0" presId="urn:microsoft.com/office/officeart/2016/7/layout/BasicLinearProcessNumbered"/>
    <dgm:cxn modelId="{7A3C2F75-8994-4DB1-B43C-8CEA3A964380}" type="presOf" srcId="{CA5DA77E-ECD6-4665-98BF-610E81B28B3F}" destId="{3EFF72CF-2DB7-4D60-9CF0-E8A102951F25}" srcOrd="0" destOrd="0" presId="urn:microsoft.com/office/officeart/2016/7/layout/BasicLinearProcessNumbered"/>
    <dgm:cxn modelId="{6B6D647E-24E0-4355-9853-3FBC40C0E381}" type="presOf" srcId="{F49D87BF-1D7B-4416-A549-3ABCD0042339}" destId="{62C4A215-26C7-4E22-BDFB-D78BBA583CB0}" srcOrd="1" destOrd="0" presId="urn:microsoft.com/office/officeart/2016/7/layout/BasicLinearProcessNumbered"/>
    <dgm:cxn modelId="{83DF767F-F5FC-4AFA-BC54-98166649ECCB}" srcId="{DCCDD680-0184-48CE-AAD6-A14FF0700AC0}" destId="{F49D87BF-1D7B-4416-A549-3ABCD0042339}" srcOrd="0" destOrd="0" parTransId="{3CAD3821-B5A3-46C9-9EE5-24A3A11F2C96}" sibTransId="{1A047AB1-31EE-481E-B483-8B309BE0933A}"/>
    <dgm:cxn modelId="{86C6118D-3716-4CD1-A446-2E43DD2824DB}" type="presOf" srcId="{1A047AB1-31EE-481E-B483-8B309BE0933A}" destId="{09B94C51-3906-4497-97BA-384A690BAC58}" srcOrd="0" destOrd="0" presId="urn:microsoft.com/office/officeart/2016/7/layout/BasicLinearProcessNumbered"/>
    <dgm:cxn modelId="{B5738AA6-54B6-47CC-9623-C7A45D184C74}" type="presOf" srcId="{7B16AE51-27A4-4B19-B623-9A20DB4867D9}" destId="{49A40059-3727-420C-B621-2FEEB79D4BD4}" srcOrd="0" destOrd="0" presId="urn:microsoft.com/office/officeart/2016/7/layout/BasicLinearProcessNumbered"/>
    <dgm:cxn modelId="{9D207DD5-CE86-486E-9E91-51614A1AA374}" type="presOf" srcId="{CA5DA77E-ECD6-4665-98BF-610E81B28B3F}" destId="{5640ABDD-8FB7-40F1-8752-1570420F770F}" srcOrd="1" destOrd="0" presId="urn:microsoft.com/office/officeart/2016/7/layout/BasicLinearProcessNumbered"/>
    <dgm:cxn modelId="{CB11D9C1-9098-406A-ACC2-A0A81D913A73}" type="presParOf" srcId="{7B5C5518-35A3-49FB-B146-69EB18FB34DE}" destId="{E51B70FA-87B5-45FB-AF64-FD2E17C19748}" srcOrd="0" destOrd="0" presId="urn:microsoft.com/office/officeart/2016/7/layout/BasicLinearProcessNumbered"/>
    <dgm:cxn modelId="{B8DD994A-3684-4D74-A4DD-CC3BA340F344}" type="presParOf" srcId="{E51B70FA-87B5-45FB-AF64-FD2E17C19748}" destId="{ED500150-5816-46A2-8C54-EE6B3BF1DDD6}" srcOrd="0" destOrd="0" presId="urn:microsoft.com/office/officeart/2016/7/layout/BasicLinearProcessNumbered"/>
    <dgm:cxn modelId="{CA39EDE9-6E69-4221-A1F7-84CF00E4C635}" type="presParOf" srcId="{E51B70FA-87B5-45FB-AF64-FD2E17C19748}" destId="{09B94C51-3906-4497-97BA-384A690BAC58}" srcOrd="1" destOrd="0" presId="urn:microsoft.com/office/officeart/2016/7/layout/BasicLinearProcessNumbered"/>
    <dgm:cxn modelId="{700BA86D-D9DC-474C-9BE9-59BB2BD10800}" type="presParOf" srcId="{E51B70FA-87B5-45FB-AF64-FD2E17C19748}" destId="{62748D99-1343-47AC-A608-4E527F88D3E2}" srcOrd="2" destOrd="0" presId="urn:microsoft.com/office/officeart/2016/7/layout/BasicLinearProcessNumbered"/>
    <dgm:cxn modelId="{864F627F-BBCC-4713-87CC-8FB03F0DFEBF}" type="presParOf" srcId="{E51B70FA-87B5-45FB-AF64-FD2E17C19748}" destId="{62C4A215-26C7-4E22-BDFB-D78BBA583CB0}" srcOrd="3" destOrd="0" presId="urn:microsoft.com/office/officeart/2016/7/layout/BasicLinearProcessNumbered"/>
    <dgm:cxn modelId="{662954B0-7886-4DDD-9918-6FA0E26D30FD}" type="presParOf" srcId="{7B5C5518-35A3-49FB-B146-69EB18FB34DE}" destId="{415D595E-C3F9-431F-AE1A-39D24CA720C4}" srcOrd="1" destOrd="0" presId="urn:microsoft.com/office/officeart/2016/7/layout/BasicLinearProcessNumbered"/>
    <dgm:cxn modelId="{65F3BB71-2804-443C-91DF-E7E962E067A0}" type="presParOf" srcId="{7B5C5518-35A3-49FB-B146-69EB18FB34DE}" destId="{899BA768-F089-4905-ADD8-43DAC219A25E}" srcOrd="2" destOrd="0" presId="urn:microsoft.com/office/officeart/2016/7/layout/BasicLinearProcessNumbered"/>
    <dgm:cxn modelId="{A6804AA7-F461-497A-8856-6D9813D332E8}" type="presParOf" srcId="{899BA768-F089-4905-ADD8-43DAC219A25E}" destId="{CD48CE1C-6325-419E-8CA1-7C78DB7F7A93}" srcOrd="0" destOrd="0" presId="urn:microsoft.com/office/officeart/2016/7/layout/BasicLinearProcessNumbered"/>
    <dgm:cxn modelId="{08C1A954-CDE2-4202-AC83-5614DC01B026}" type="presParOf" srcId="{899BA768-F089-4905-ADD8-43DAC219A25E}" destId="{49A40059-3727-420C-B621-2FEEB79D4BD4}" srcOrd="1" destOrd="0" presId="urn:microsoft.com/office/officeart/2016/7/layout/BasicLinearProcessNumbered"/>
    <dgm:cxn modelId="{B94E564A-8B11-4958-A6CE-6B0CF52F4768}" type="presParOf" srcId="{899BA768-F089-4905-ADD8-43DAC219A25E}" destId="{3C798C12-851B-44B5-9635-3F0A9476B700}" srcOrd="2" destOrd="0" presId="urn:microsoft.com/office/officeart/2016/7/layout/BasicLinearProcessNumbered"/>
    <dgm:cxn modelId="{FE4FFEE7-6313-463A-9D4F-17A277461BF8}" type="presParOf" srcId="{899BA768-F089-4905-ADD8-43DAC219A25E}" destId="{BB2D5826-0151-4C68-BA96-86E6D085A608}" srcOrd="3" destOrd="0" presId="urn:microsoft.com/office/officeart/2016/7/layout/BasicLinearProcessNumbered"/>
    <dgm:cxn modelId="{5FA8820A-69C7-47FC-A079-36EEFF903741}" type="presParOf" srcId="{7B5C5518-35A3-49FB-B146-69EB18FB34DE}" destId="{A6FF8E0A-AE45-4213-A981-850F60349835}" srcOrd="3" destOrd="0" presId="urn:microsoft.com/office/officeart/2016/7/layout/BasicLinearProcessNumbered"/>
    <dgm:cxn modelId="{4A3722E8-5CBD-4A8B-BC63-58A4F9801081}" type="presParOf" srcId="{7B5C5518-35A3-49FB-B146-69EB18FB34DE}" destId="{651557AA-170B-4E47-91BE-225A45BB6230}" srcOrd="4" destOrd="0" presId="urn:microsoft.com/office/officeart/2016/7/layout/BasicLinearProcessNumbered"/>
    <dgm:cxn modelId="{FBC8D930-0D7B-490B-A143-20E3F88F03A8}" type="presParOf" srcId="{651557AA-170B-4E47-91BE-225A45BB6230}" destId="{3EFF72CF-2DB7-4D60-9CF0-E8A102951F25}" srcOrd="0" destOrd="0" presId="urn:microsoft.com/office/officeart/2016/7/layout/BasicLinearProcessNumbered"/>
    <dgm:cxn modelId="{0A7623D8-34FD-46AC-95D3-0BCFE5EA0FC1}" type="presParOf" srcId="{651557AA-170B-4E47-91BE-225A45BB6230}" destId="{D0CDFB4A-326B-4E07-983A-030F458EBBBD}" srcOrd="1" destOrd="0" presId="urn:microsoft.com/office/officeart/2016/7/layout/BasicLinearProcessNumbered"/>
    <dgm:cxn modelId="{813E6F47-4387-4C22-A1CC-2B5C9562366F}" type="presParOf" srcId="{651557AA-170B-4E47-91BE-225A45BB6230}" destId="{786905F8-292C-402E-86C6-11F404EA9606}" srcOrd="2" destOrd="0" presId="urn:microsoft.com/office/officeart/2016/7/layout/BasicLinearProcessNumbered"/>
    <dgm:cxn modelId="{0A9C41AE-1D1F-42AF-AB32-FBEC83BE9477}" type="presParOf" srcId="{651557AA-170B-4E47-91BE-225A45BB6230}" destId="{5640ABDD-8FB7-40F1-8752-1570420F770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48AD7C-41A8-45F0-BC86-40065598BB8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E9B257-D3B1-4D95-A1C4-FBF4906AAA6F}">
      <dgm:prSet phldrT="[Text]" custT="1"/>
      <dgm:spPr/>
      <dgm:t>
        <a:bodyPr/>
        <a:lstStyle/>
        <a:p>
          <a:pPr>
            <a:buNone/>
          </a:pPr>
          <a:r>
            <a:rPr lang="en-US" sz="1400" b="1" dirty="0">
              <a:solidFill>
                <a:schemeClr val="tx1"/>
              </a:solidFill>
              <a:latin typeface="VAG Rounded Next" panose="020F0502020203020204" pitchFamily="34" charset="0"/>
            </a:rPr>
            <a:t>True North Metrics</a:t>
          </a:r>
        </a:p>
      </dgm:t>
    </dgm:pt>
    <dgm:pt modelId="{E29A700D-1169-4EEC-911F-71B65924F619}" type="parTrans" cxnId="{114A5FA0-B3C7-4E66-A3C5-A8955D642D1F}">
      <dgm:prSet/>
      <dgm:spPr/>
      <dgm:t>
        <a:bodyPr/>
        <a:lstStyle/>
        <a:p>
          <a:endParaRPr lang="en-US"/>
        </a:p>
      </dgm:t>
    </dgm:pt>
    <dgm:pt modelId="{1097FA58-A3F7-489B-8444-B8E2313DE6C7}" type="sibTrans" cxnId="{114A5FA0-B3C7-4E66-A3C5-A8955D642D1F}">
      <dgm:prSet/>
      <dgm:spPr/>
      <dgm:t>
        <a:bodyPr/>
        <a:lstStyle/>
        <a:p>
          <a:endParaRPr lang="en-US"/>
        </a:p>
      </dgm:t>
    </dgm:pt>
    <dgm:pt modelId="{A4620633-D309-4A13-BB41-5083D2675908}">
      <dgm:prSet phldrT="[Text]" custT="1"/>
      <dgm:spPr/>
      <dgm:t>
        <a:bodyPr/>
        <a:lstStyle/>
        <a:p>
          <a:pPr rtl="0">
            <a:buFont typeface="Symbol" panose="05050102010706020507" pitchFamily="18" charset="2"/>
            <a:buChar char=""/>
          </a:pPr>
          <a:r>
            <a:rPr lang="en-US" sz="850" dirty="0">
              <a:solidFill>
                <a:schemeClr val="tx1"/>
              </a:solidFill>
              <a:latin typeface="VAG Rounded Next" panose="020F0502020203020204" pitchFamily="34" charset="0"/>
            </a:rPr>
            <a:t>Percent of new patient appointments scheduled and seen within 14 days continues to increase each month</a:t>
          </a:r>
        </a:p>
      </dgm:t>
    </dgm:pt>
    <dgm:pt modelId="{AED9F776-643E-4193-BA32-43E147695BC7}" type="parTrans" cxnId="{5814491D-E0E6-499F-A33F-D7ACDBF71514}">
      <dgm:prSet/>
      <dgm:spPr/>
      <dgm:t>
        <a:bodyPr/>
        <a:lstStyle/>
        <a:p>
          <a:endParaRPr lang="en-US"/>
        </a:p>
      </dgm:t>
    </dgm:pt>
    <dgm:pt modelId="{A74A46CF-6618-4B78-9BA7-4509B78D0CEA}" type="sibTrans" cxnId="{5814491D-E0E6-499F-A33F-D7ACDBF71514}">
      <dgm:prSet/>
      <dgm:spPr/>
      <dgm:t>
        <a:bodyPr/>
        <a:lstStyle/>
        <a:p>
          <a:endParaRPr lang="en-US"/>
        </a:p>
      </dgm:t>
    </dgm:pt>
    <dgm:pt modelId="{CBA2653D-A83E-4F6E-9A87-0B082A6037F8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850" dirty="0">
              <a:solidFill>
                <a:schemeClr val="tx1"/>
              </a:solidFill>
              <a:latin typeface="VAG Rounded Next" panose="020F0502020203020204" pitchFamily="34" charset="0"/>
            </a:rPr>
            <a:t>Unfilled slot rate hovers at the CM Target of 15%, continuing to put us in the top 1-2 children’s hospitals in the CHAC for slot utilization</a:t>
          </a:r>
        </a:p>
      </dgm:t>
    </dgm:pt>
    <dgm:pt modelId="{CAE66BFA-A15E-4E88-A30E-3479CDE3E74F}" type="parTrans" cxnId="{B80D44C8-E192-4944-A6E3-A983125E3472}">
      <dgm:prSet/>
      <dgm:spPr/>
      <dgm:t>
        <a:bodyPr/>
        <a:lstStyle/>
        <a:p>
          <a:endParaRPr lang="en-US"/>
        </a:p>
      </dgm:t>
    </dgm:pt>
    <dgm:pt modelId="{222A894E-775E-4114-8C79-293AD8A73700}" type="sibTrans" cxnId="{B80D44C8-E192-4944-A6E3-A983125E3472}">
      <dgm:prSet/>
      <dgm:spPr/>
      <dgm:t>
        <a:bodyPr/>
        <a:lstStyle/>
        <a:p>
          <a:endParaRPr lang="en-US"/>
        </a:p>
      </dgm:t>
    </dgm:pt>
    <dgm:pt modelId="{D9EB87C6-4C65-4457-A412-A57E151630B0}">
      <dgm:prSet phldrT="[Text]" custT="1"/>
      <dgm:spPr>
        <a:solidFill>
          <a:srgbClr val="ED8B00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VAG Rounded Next" panose="020F0502020203020204" pitchFamily="34" charset="0"/>
            </a:rPr>
            <a:t>Finances</a:t>
          </a:r>
        </a:p>
      </dgm:t>
    </dgm:pt>
    <dgm:pt modelId="{835D395D-B559-44E7-98F9-B37C803A2CAA}" type="parTrans" cxnId="{9939BE66-768F-41AB-8F8F-9ABCD210CBEA}">
      <dgm:prSet/>
      <dgm:spPr/>
      <dgm:t>
        <a:bodyPr/>
        <a:lstStyle/>
        <a:p>
          <a:endParaRPr lang="en-US"/>
        </a:p>
      </dgm:t>
    </dgm:pt>
    <dgm:pt modelId="{405AEA96-3E08-4A3A-AAE9-106624C27ECD}" type="sibTrans" cxnId="{9939BE66-768F-41AB-8F8F-9ABCD210CBEA}">
      <dgm:prSet/>
      <dgm:spPr/>
      <dgm:t>
        <a:bodyPr/>
        <a:lstStyle/>
        <a:p>
          <a:endParaRPr lang="en-US"/>
        </a:p>
      </dgm:t>
    </dgm:pt>
    <dgm:pt modelId="{465B2C89-7DDD-4E92-B2EB-3E12D8D9E1AF}">
      <dgm:prSet phldrT="[Text]" custT="1"/>
      <dgm:spPr>
        <a:solidFill>
          <a:srgbClr val="ED8B00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100" dirty="0">
              <a:solidFill>
                <a:schemeClr val="tx1"/>
              </a:solidFill>
              <a:latin typeface="VAG Rounded Next" panose="020F0502020203020204" pitchFamily="34" charset="0"/>
            </a:rPr>
            <a:t>Contribution Margin improved by </a:t>
          </a:r>
          <a:r>
            <a:rPr lang="en-US" sz="1100" b="1" dirty="0">
              <a:solidFill>
                <a:schemeClr val="tx1"/>
              </a:solidFill>
              <a:latin typeface="VAG Rounded Next" panose="020F0502020203020204" pitchFamily="34" charset="0"/>
            </a:rPr>
            <a:t>$12.6M </a:t>
          </a:r>
          <a:r>
            <a:rPr lang="en-US" sz="1100" dirty="0">
              <a:solidFill>
                <a:schemeClr val="tx1"/>
              </a:solidFill>
              <a:latin typeface="VAG Rounded Next" panose="020F0502020203020204" pitchFamily="34" charset="0"/>
            </a:rPr>
            <a:t>between FY22 and FY23 and is continuing to improve in FY24</a:t>
          </a:r>
        </a:p>
      </dgm:t>
    </dgm:pt>
    <dgm:pt modelId="{7CFCDA96-8CB7-4E54-A54A-459D71D31CFE}" type="parTrans" cxnId="{78290D7C-2AB9-450F-A870-4A6F39DF67D9}">
      <dgm:prSet/>
      <dgm:spPr/>
      <dgm:t>
        <a:bodyPr/>
        <a:lstStyle/>
        <a:p>
          <a:endParaRPr lang="en-US"/>
        </a:p>
      </dgm:t>
    </dgm:pt>
    <dgm:pt modelId="{336961F5-C359-45FB-AFB7-1C342B85A2DF}" type="sibTrans" cxnId="{78290D7C-2AB9-450F-A870-4A6F39DF67D9}">
      <dgm:prSet/>
      <dgm:spPr/>
      <dgm:t>
        <a:bodyPr/>
        <a:lstStyle/>
        <a:p>
          <a:endParaRPr lang="en-US"/>
        </a:p>
      </dgm:t>
    </dgm:pt>
    <dgm:pt modelId="{2A41B674-D2D9-407D-A662-AEFDEC08D6DF}">
      <dgm:prSet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850" dirty="0">
              <a:solidFill>
                <a:schemeClr val="tx1"/>
              </a:solidFill>
              <a:latin typeface="VAG Rounded Next" panose="020F0502020203020204" pitchFamily="34" charset="0"/>
            </a:rPr>
            <a:t>Stretch Goal reached</a:t>
          </a:r>
        </a:p>
      </dgm:t>
    </dgm:pt>
    <dgm:pt modelId="{8C31062C-2E50-42FF-BD84-D0C42036F3E1}" type="parTrans" cxnId="{06DFA97F-0751-4687-A85B-BDF330F140EC}">
      <dgm:prSet/>
      <dgm:spPr/>
      <dgm:t>
        <a:bodyPr/>
        <a:lstStyle/>
        <a:p>
          <a:endParaRPr lang="en-US"/>
        </a:p>
      </dgm:t>
    </dgm:pt>
    <dgm:pt modelId="{E6639BDD-EB08-4F1E-8481-2B0B94C5CAB8}" type="sibTrans" cxnId="{06DFA97F-0751-4687-A85B-BDF330F140EC}">
      <dgm:prSet/>
      <dgm:spPr/>
      <dgm:t>
        <a:bodyPr/>
        <a:lstStyle/>
        <a:p>
          <a:endParaRPr lang="en-US"/>
        </a:p>
      </dgm:t>
    </dgm:pt>
    <dgm:pt modelId="{605DB497-456D-4023-933F-970F41499D94}">
      <dgm:prSet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VAG Rounded Next" panose="020F0502020203020204" pitchFamily="34" charset="0"/>
            </a:rPr>
            <a:t>Contact Center</a:t>
          </a:r>
        </a:p>
      </dgm:t>
    </dgm:pt>
    <dgm:pt modelId="{1233F1C6-0900-46AF-B4A8-209669CEEAC4}" type="parTrans" cxnId="{06B1F714-F5AB-4B80-94EC-3338374BB3F2}">
      <dgm:prSet/>
      <dgm:spPr/>
      <dgm:t>
        <a:bodyPr/>
        <a:lstStyle/>
        <a:p>
          <a:endParaRPr lang="en-US"/>
        </a:p>
      </dgm:t>
    </dgm:pt>
    <dgm:pt modelId="{8739AD86-D6C7-4067-AF71-89E4598F49CD}" type="sibTrans" cxnId="{06B1F714-F5AB-4B80-94EC-3338374BB3F2}">
      <dgm:prSet/>
      <dgm:spPr/>
      <dgm:t>
        <a:bodyPr/>
        <a:lstStyle/>
        <a:p>
          <a:endParaRPr lang="en-US"/>
        </a:p>
      </dgm:t>
    </dgm:pt>
    <dgm:pt modelId="{EC1D26F0-7715-473C-BA7B-0C6BBD99009D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000" dirty="0">
              <a:solidFill>
                <a:schemeClr val="tx1"/>
              </a:solidFill>
              <a:latin typeface="VAG Rounded Next" panose="020F0502020203020204" pitchFamily="34" charset="0"/>
            </a:rPr>
            <a:t>Centralized Scheduling has made remarkable improvements in call handling since implementing Talk Desk</a:t>
          </a:r>
        </a:p>
      </dgm:t>
    </dgm:pt>
    <dgm:pt modelId="{C171730A-2F75-4DAD-AB59-AE8BD7751C5F}" type="parTrans" cxnId="{8E161D9B-5541-4FA1-8627-3C57C35230BA}">
      <dgm:prSet/>
      <dgm:spPr/>
      <dgm:t>
        <a:bodyPr/>
        <a:lstStyle/>
        <a:p>
          <a:endParaRPr lang="en-US"/>
        </a:p>
      </dgm:t>
    </dgm:pt>
    <dgm:pt modelId="{F030C995-7B8D-4C89-BB5D-9D4FB89A4E5F}" type="sibTrans" cxnId="{8E161D9B-5541-4FA1-8627-3C57C35230BA}">
      <dgm:prSet/>
      <dgm:spPr/>
      <dgm:t>
        <a:bodyPr/>
        <a:lstStyle/>
        <a:p>
          <a:endParaRPr lang="en-US"/>
        </a:p>
      </dgm:t>
    </dgm:pt>
    <dgm:pt modelId="{2E949577-6DC2-499D-A764-B135B6FCBF51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1000" dirty="0">
              <a:solidFill>
                <a:schemeClr val="tx1"/>
              </a:solidFill>
              <a:latin typeface="VAG Rounded Next" panose="020F0502020203020204" pitchFamily="34" charset="0"/>
            </a:rPr>
            <a:t>Nurse Advice Line is asking an additional NRC question to ascertain the value of the service beyond the tangibles of after-hours contracts</a:t>
          </a:r>
        </a:p>
      </dgm:t>
    </dgm:pt>
    <dgm:pt modelId="{EA3CD4C3-6A75-4E45-8800-2ECFD37ED589}" type="parTrans" cxnId="{63D34E9F-9F46-4E84-BA82-885451D9EAEE}">
      <dgm:prSet/>
      <dgm:spPr/>
      <dgm:t>
        <a:bodyPr/>
        <a:lstStyle/>
        <a:p>
          <a:endParaRPr lang="en-US"/>
        </a:p>
      </dgm:t>
    </dgm:pt>
    <dgm:pt modelId="{639FEBBF-B7C7-4766-9E6C-3D51AD00688C}" type="sibTrans" cxnId="{63D34E9F-9F46-4E84-BA82-885451D9EAEE}">
      <dgm:prSet/>
      <dgm:spPr/>
      <dgm:t>
        <a:bodyPr/>
        <a:lstStyle/>
        <a:p>
          <a:endParaRPr lang="en-US"/>
        </a:p>
      </dgm:t>
    </dgm:pt>
    <dgm:pt modelId="{55C494FC-B1A0-4E85-8F93-B6A5E38856B7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850" dirty="0">
              <a:solidFill>
                <a:schemeClr val="tx1"/>
              </a:solidFill>
              <a:latin typeface="VAG Rounded Next" panose="020F0502020203020204" pitchFamily="34" charset="0"/>
            </a:rPr>
            <a:t>Delivery Index at Target end of Quarter 1</a:t>
          </a:r>
        </a:p>
      </dgm:t>
    </dgm:pt>
    <dgm:pt modelId="{B25D8B77-831E-43C2-BF2F-31EA4F20D8B1}" type="parTrans" cxnId="{7C9604B0-2169-47F8-ACE1-6BC18A40803F}">
      <dgm:prSet/>
      <dgm:spPr/>
      <dgm:t>
        <a:bodyPr/>
        <a:lstStyle/>
        <a:p>
          <a:endParaRPr lang="en-US"/>
        </a:p>
      </dgm:t>
    </dgm:pt>
    <dgm:pt modelId="{C1E6D8EF-EDDC-4645-83C7-08E84B8A8E3E}" type="sibTrans" cxnId="{7C9604B0-2169-47F8-ACE1-6BC18A40803F}">
      <dgm:prSet/>
      <dgm:spPr/>
      <dgm:t>
        <a:bodyPr/>
        <a:lstStyle/>
        <a:p>
          <a:endParaRPr lang="en-US"/>
        </a:p>
      </dgm:t>
    </dgm:pt>
    <dgm:pt modelId="{6679F494-E077-4C41-B656-68A317B53BBD}" type="pres">
      <dgm:prSet presAssocID="{4048AD7C-41A8-45F0-BC86-40065598BB83}" presName="linear" presStyleCnt="0">
        <dgm:presLayoutVars>
          <dgm:dir/>
          <dgm:resizeHandles val="exact"/>
        </dgm:presLayoutVars>
      </dgm:prSet>
      <dgm:spPr/>
    </dgm:pt>
    <dgm:pt modelId="{F8D02735-119F-40B0-A11F-A8C4B435D215}" type="pres">
      <dgm:prSet presAssocID="{46E9B257-D3B1-4D95-A1C4-FBF4906AAA6F}" presName="comp" presStyleCnt="0"/>
      <dgm:spPr/>
    </dgm:pt>
    <dgm:pt modelId="{2666E22E-FAC4-4DA7-8E27-D244BD120BA6}" type="pres">
      <dgm:prSet presAssocID="{46E9B257-D3B1-4D95-A1C4-FBF4906AAA6F}" presName="box" presStyleLbl="node1" presStyleIdx="0" presStyleCnt="3" custLinFactY="6088" custLinFactNeighborX="623" custLinFactNeighborY="100000"/>
      <dgm:spPr/>
    </dgm:pt>
    <dgm:pt modelId="{282A4C97-E88D-42ED-8B5D-2C987229A5AE}" type="pres">
      <dgm:prSet presAssocID="{46E9B257-D3B1-4D95-A1C4-FBF4906AAA6F}" presName="img" presStyleLbl="fgImgPlace1" presStyleIdx="0" presStyleCnt="3" custScaleY="101716" custLinFactNeighborX="16760" custLinFactNeighborY="-11615"/>
      <dgm:spPr>
        <a:noFill/>
      </dgm:spPr>
    </dgm:pt>
    <dgm:pt modelId="{5DA18C96-726E-478D-8F1B-44ED1288CD28}" type="pres">
      <dgm:prSet presAssocID="{46E9B257-D3B1-4D95-A1C4-FBF4906AAA6F}" presName="text" presStyleLbl="node1" presStyleIdx="0" presStyleCnt="3">
        <dgm:presLayoutVars>
          <dgm:bulletEnabled val="1"/>
        </dgm:presLayoutVars>
      </dgm:prSet>
      <dgm:spPr/>
    </dgm:pt>
    <dgm:pt modelId="{BAB031A5-7098-4E5F-B68A-4D36B41D02F1}" type="pres">
      <dgm:prSet presAssocID="{1097FA58-A3F7-489B-8444-B8E2313DE6C7}" presName="spacer" presStyleCnt="0"/>
      <dgm:spPr/>
    </dgm:pt>
    <dgm:pt modelId="{45F87D32-15AD-49FE-9978-B841D0A88D69}" type="pres">
      <dgm:prSet presAssocID="{D9EB87C6-4C65-4457-A412-A57E151630B0}" presName="comp" presStyleCnt="0"/>
      <dgm:spPr/>
    </dgm:pt>
    <dgm:pt modelId="{EDE51533-42E1-4BF8-99F6-066D97118C36}" type="pres">
      <dgm:prSet presAssocID="{D9EB87C6-4C65-4457-A412-A57E151630B0}" presName="box" presStyleLbl="node1" presStyleIdx="1" presStyleCnt="3" custLinFactY="-12098" custLinFactNeighborY="-100000"/>
      <dgm:spPr/>
    </dgm:pt>
    <dgm:pt modelId="{6CE20EC6-BFF2-4AD3-8272-8AC8B234EED1}" type="pres">
      <dgm:prSet presAssocID="{D9EB87C6-4C65-4457-A412-A57E151630B0}" presName="img" presStyleLbl="fgImgPlace1" presStyleIdx="1" presStyleCnt="3"/>
      <dgm:spPr>
        <a:noFill/>
      </dgm:spPr>
    </dgm:pt>
    <dgm:pt modelId="{576A124B-0FCC-4608-987E-4291C1062BF6}" type="pres">
      <dgm:prSet presAssocID="{D9EB87C6-4C65-4457-A412-A57E151630B0}" presName="text" presStyleLbl="node1" presStyleIdx="1" presStyleCnt="3">
        <dgm:presLayoutVars>
          <dgm:bulletEnabled val="1"/>
        </dgm:presLayoutVars>
      </dgm:prSet>
      <dgm:spPr/>
    </dgm:pt>
    <dgm:pt modelId="{EEEBD28D-50ED-4B57-9437-A218B36D3ED8}" type="pres">
      <dgm:prSet presAssocID="{405AEA96-3E08-4A3A-AAE9-106624C27ECD}" presName="spacer" presStyleCnt="0"/>
      <dgm:spPr/>
    </dgm:pt>
    <dgm:pt modelId="{53838ECE-2861-4FC1-8F60-D83A1975BE9F}" type="pres">
      <dgm:prSet presAssocID="{605DB497-456D-4023-933F-970F41499D94}" presName="comp" presStyleCnt="0"/>
      <dgm:spPr/>
    </dgm:pt>
    <dgm:pt modelId="{5167A04E-84A5-420C-B1BF-B984CF37D0FA}" type="pres">
      <dgm:prSet presAssocID="{605DB497-456D-4023-933F-970F41499D94}" presName="box" presStyleLbl="node1" presStyleIdx="2" presStyleCnt="3" custLinFactNeighborY="0"/>
      <dgm:spPr/>
    </dgm:pt>
    <dgm:pt modelId="{AEB9231B-B481-4C36-A43D-12D2D629AA47}" type="pres">
      <dgm:prSet presAssocID="{605DB497-456D-4023-933F-970F41499D94}" presName="img" presStyleLbl="fgImgPlace1" presStyleIdx="2" presStyleCnt="3"/>
      <dgm:spPr>
        <a:noFill/>
      </dgm:spPr>
    </dgm:pt>
    <dgm:pt modelId="{1E59D6F8-A7EB-4302-9049-E124AE38207A}" type="pres">
      <dgm:prSet presAssocID="{605DB497-456D-4023-933F-970F41499D94}" presName="text" presStyleLbl="node1" presStyleIdx="2" presStyleCnt="3">
        <dgm:presLayoutVars>
          <dgm:bulletEnabled val="1"/>
        </dgm:presLayoutVars>
      </dgm:prSet>
      <dgm:spPr/>
    </dgm:pt>
  </dgm:ptLst>
  <dgm:cxnLst>
    <dgm:cxn modelId="{06B1F714-F5AB-4B80-94EC-3338374BB3F2}" srcId="{4048AD7C-41A8-45F0-BC86-40065598BB83}" destId="{605DB497-456D-4023-933F-970F41499D94}" srcOrd="2" destOrd="0" parTransId="{1233F1C6-0900-46AF-B4A8-209669CEEAC4}" sibTransId="{8739AD86-D6C7-4067-AF71-89E4598F49CD}"/>
    <dgm:cxn modelId="{5814491D-E0E6-499F-A33F-D7ACDBF71514}" srcId="{46E9B257-D3B1-4D95-A1C4-FBF4906AAA6F}" destId="{A4620633-D309-4A13-BB41-5083D2675908}" srcOrd="0" destOrd="0" parTransId="{AED9F776-643E-4193-BA32-43E147695BC7}" sibTransId="{A74A46CF-6618-4B78-9BA7-4509B78D0CEA}"/>
    <dgm:cxn modelId="{FEDB9527-AF27-4B61-BE06-34800842CE58}" type="presOf" srcId="{55C494FC-B1A0-4E85-8F93-B6A5E38856B7}" destId="{5DA18C96-726E-478D-8F1B-44ED1288CD28}" srcOrd="1" destOrd="4" presId="urn:microsoft.com/office/officeart/2005/8/layout/vList4"/>
    <dgm:cxn modelId="{6156DC2E-1E4F-4130-B766-A0B190076C2F}" type="presOf" srcId="{46E9B257-D3B1-4D95-A1C4-FBF4906AAA6F}" destId="{2666E22E-FAC4-4DA7-8E27-D244BD120BA6}" srcOrd="0" destOrd="0" presId="urn:microsoft.com/office/officeart/2005/8/layout/vList4"/>
    <dgm:cxn modelId="{4F0A7C37-B546-43F3-8998-E9D8BCE99041}" type="presOf" srcId="{D9EB87C6-4C65-4457-A412-A57E151630B0}" destId="{EDE51533-42E1-4BF8-99F6-066D97118C36}" srcOrd="0" destOrd="0" presId="urn:microsoft.com/office/officeart/2005/8/layout/vList4"/>
    <dgm:cxn modelId="{C7184A3B-D6BA-427E-82E0-953EFFA9D2C5}" type="presOf" srcId="{D9EB87C6-4C65-4457-A412-A57E151630B0}" destId="{576A124B-0FCC-4608-987E-4291C1062BF6}" srcOrd="1" destOrd="0" presId="urn:microsoft.com/office/officeart/2005/8/layout/vList4"/>
    <dgm:cxn modelId="{8793D03F-3697-4EBD-A78E-89A2B844F570}" type="presOf" srcId="{A4620633-D309-4A13-BB41-5083D2675908}" destId="{5DA18C96-726E-478D-8F1B-44ED1288CD28}" srcOrd="1" destOrd="1" presId="urn:microsoft.com/office/officeart/2005/8/layout/vList4"/>
    <dgm:cxn modelId="{7ECFF360-DE9F-4EC8-9002-6730D8AC5DA6}" type="presOf" srcId="{CBA2653D-A83E-4F6E-9A87-0B082A6037F8}" destId="{5DA18C96-726E-478D-8F1B-44ED1288CD28}" srcOrd="1" destOrd="3" presId="urn:microsoft.com/office/officeart/2005/8/layout/vList4"/>
    <dgm:cxn modelId="{0C758B44-B3F7-4AFD-883E-B526F54D9F5C}" type="presOf" srcId="{EC1D26F0-7715-473C-BA7B-0C6BBD99009D}" destId="{1E59D6F8-A7EB-4302-9049-E124AE38207A}" srcOrd="1" destOrd="1" presId="urn:microsoft.com/office/officeart/2005/8/layout/vList4"/>
    <dgm:cxn modelId="{36CFC245-CBA2-4516-8884-3FF35903D47E}" type="presOf" srcId="{55C494FC-B1A0-4E85-8F93-B6A5E38856B7}" destId="{2666E22E-FAC4-4DA7-8E27-D244BD120BA6}" srcOrd="0" destOrd="4" presId="urn:microsoft.com/office/officeart/2005/8/layout/vList4"/>
    <dgm:cxn modelId="{DFC24B66-7A18-46A8-B2EB-ACAEB7519FE6}" type="presOf" srcId="{605DB497-456D-4023-933F-970F41499D94}" destId="{1E59D6F8-A7EB-4302-9049-E124AE38207A}" srcOrd="1" destOrd="0" presId="urn:microsoft.com/office/officeart/2005/8/layout/vList4"/>
    <dgm:cxn modelId="{9939BE66-768F-41AB-8F8F-9ABCD210CBEA}" srcId="{4048AD7C-41A8-45F0-BC86-40065598BB83}" destId="{D9EB87C6-4C65-4457-A412-A57E151630B0}" srcOrd="1" destOrd="0" parTransId="{835D395D-B559-44E7-98F9-B37C803A2CAA}" sibTransId="{405AEA96-3E08-4A3A-AAE9-106624C27ECD}"/>
    <dgm:cxn modelId="{7EBD786C-F8DF-4FDC-91FA-0658E095571B}" type="presOf" srcId="{CBA2653D-A83E-4F6E-9A87-0B082A6037F8}" destId="{2666E22E-FAC4-4DA7-8E27-D244BD120BA6}" srcOrd="0" destOrd="3" presId="urn:microsoft.com/office/officeart/2005/8/layout/vList4"/>
    <dgm:cxn modelId="{A7C13B72-751E-4C14-8DBE-417AC793D60D}" type="presOf" srcId="{2A41B674-D2D9-407D-A662-AEFDEC08D6DF}" destId="{2666E22E-FAC4-4DA7-8E27-D244BD120BA6}" srcOrd="0" destOrd="2" presId="urn:microsoft.com/office/officeart/2005/8/layout/vList4"/>
    <dgm:cxn modelId="{78290D7C-2AB9-450F-A870-4A6F39DF67D9}" srcId="{D9EB87C6-4C65-4457-A412-A57E151630B0}" destId="{465B2C89-7DDD-4E92-B2EB-3E12D8D9E1AF}" srcOrd="0" destOrd="0" parTransId="{7CFCDA96-8CB7-4E54-A54A-459D71D31CFE}" sibTransId="{336961F5-C359-45FB-AFB7-1C342B85A2DF}"/>
    <dgm:cxn modelId="{06DFA97F-0751-4687-A85B-BDF330F140EC}" srcId="{A4620633-D309-4A13-BB41-5083D2675908}" destId="{2A41B674-D2D9-407D-A662-AEFDEC08D6DF}" srcOrd="0" destOrd="0" parTransId="{8C31062C-2E50-42FF-BD84-D0C42036F3E1}" sibTransId="{E6639BDD-EB08-4F1E-8481-2B0B94C5CAB8}"/>
    <dgm:cxn modelId="{6A399B81-197E-4918-9CFE-732B25DEAE7C}" type="presOf" srcId="{2E949577-6DC2-499D-A764-B135B6FCBF51}" destId="{5167A04E-84A5-420C-B1BF-B984CF37D0FA}" srcOrd="0" destOrd="2" presId="urn:microsoft.com/office/officeart/2005/8/layout/vList4"/>
    <dgm:cxn modelId="{69583588-A400-4133-B48C-1D33C478520C}" type="presOf" srcId="{EC1D26F0-7715-473C-BA7B-0C6BBD99009D}" destId="{5167A04E-84A5-420C-B1BF-B984CF37D0FA}" srcOrd="0" destOrd="1" presId="urn:microsoft.com/office/officeart/2005/8/layout/vList4"/>
    <dgm:cxn modelId="{8E161D9B-5541-4FA1-8627-3C57C35230BA}" srcId="{605DB497-456D-4023-933F-970F41499D94}" destId="{EC1D26F0-7715-473C-BA7B-0C6BBD99009D}" srcOrd="0" destOrd="0" parTransId="{C171730A-2F75-4DAD-AB59-AE8BD7751C5F}" sibTransId="{F030C995-7B8D-4C89-BB5D-9D4FB89A4E5F}"/>
    <dgm:cxn modelId="{356DEC9B-6E39-440B-9AF8-BD63784BE2B7}" type="presOf" srcId="{465B2C89-7DDD-4E92-B2EB-3E12D8D9E1AF}" destId="{576A124B-0FCC-4608-987E-4291C1062BF6}" srcOrd="1" destOrd="1" presId="urn:microsoft.com/office/officeart/2005/8/layout/vList4"/>
    <dgm:cxn modelId="{63D34E9F-9F46-4E84-BA82-885451D9EAEE}" srcId="{605DB497-456D-4023-933F-970F41499D94}" destId="{2E949577-6DC2-499D-A764-B135B6FCBF51}" srcOrd="1" destOrd="0" parTransId="{EA3CD4C3-6A75-4E45-8800-2ECFD37ED589}" sibTransId="{639FEBBF-B7C7-4766-9E6C-3D51AD00688C}"/>
    <dgm:cxn modelId="{49E81FA0-2BB0-483F-82FF-C9DD0A5B6CBF}" type="presOf" srcId="{605DB497-456D-4023-933F-970F41499D94}" destId="{5167A04E-84A5-420C-B1BF-B984CF37D0FA}" srcOrd="0" destOrd="0" presId="urn:microsoft.com/office/officeart/2005/8/layout/vList4"/>
    <dgm:cxn modelId="{114A5FA0-B3C7-4E66-A3C5-A8955D642D1F}" srcId="{4048AD7C-41A8-45F0-BC86-40065598BB83}" destId="{46E9B257-D3B1-4D95-A1C4-FBF4906AAA6F}" srcOrd="0" destOrd="0" parTransId="{E29A700D-1169-4EEC-911F-71B65924F619}" sibTransId="{1097FA58-A3F7-489B-8444-B8E2313DE6C7}"/>
    <dgm:cxn modelId="{AFC513A4-3A0C-4F4D-9F66-948D16D39C78}" type="presOf" srcId="{A4620633-D309-4A13-BB41-5083D2675908}" destId="{2666E22E-FAC4-4DA7-8E27-D244BD120BA6}" srcOrd="0" destOrd="1" presId="urn:microsoft.com/office/officeart/2005/8/layout/vList4"/>
    <dgm:cxn modelId="{2266D7A4-C776-4303-A5C6-9FB237F85452}" type="presOf" srcId="{2A41B674-D2D9-407D-A662-AEFDEC08D6DF}" destId="{5DA18C96-726E-478D-8F1B-44ED1288CD28}" srcOrd="1" destOrd="2" presId="urn:microsoft.com/office/officeart/2005/8/layout/vList4"/>
    <dgm:cxn modelId="{65123BA8-4E93-48FD-9578-A4787A8CDE8A}" type="presOf" srcId="{465B2C89-7DDD-4E92-B2EB-3E12D8D9E1AF}" destId="{EDE51533-42E1-4BF8-99F6-066D97118C36}" srcOrd="0" destOrd="1" presId="urn:microsoft.com/office/officeart/2005/8/layout/vList4"/>
    <dgm:cxn modelId="{7C9604B0-2169-47F8-ACE1-6BC18A40803F}" srcId="{46E9B257-D3B1-4D95-A1C4-FBF4906AAA6F}" destId="{55C494FC-B1A0-4E85-8F93-B6A5E38856B7}" srcOrd="2" destOrd="0" parTransId="{B25D8B77-831E-43C2-BF2F-31EA4F20D8B1}" sibTransId="{C1E6D8EF-EDDC-4645-83C7-08E84B8A8E3E}"/>
    <dgm:cxn modelId="{D11B74B0-7512-48C6-ADF9-42949387679D}" type="presOf" srcId="{2E949577-6DC2-499D-A764-B135B6FCBF51}" destId="{1E59D6F8-A7EB-4302-9049-E124AE38207A}" srcOrd="1" destOrd="2" presId="urn:microsoft.com/office/officeart/2005/8/layout/vList4"/>
    <dgm:cxn modelId="{B80D44C8-E192-4944-A6E3-A983125E3472}" srcId="{46E9B257-D3B1-4D95-A1C4-FBF4906AAA6F}" destId="{CBA2653D-A83E-4F6E-9A87-0B082A6037F8}" srcOrd="1" destOrd="0" parTransId="{CAE66BFA-A15E-4E88-A30E-3479CDE3E74F}" sibTransId="{222A894E-775E-4114-8C79-293AD8A73700}"/>
    <dgm:cxn modelId="{5EB51FDC-16FB-492B-B949-E35591C65575}" type="presOf" srcId="{46E9B257-D3B1-4D95-A1C4-FBF4906AAA6F}" destId="{5DA18C96-726E-478D-8F1B-44ED1288CD28}" srcOrd="1" destOrd="0" presId="urn:microsoft.com/office/officeart/2005/8/layout/vList4"/>
    <dgm:cxn modelId="{EC9FDCFE-800D-48D5-BB36-E45E415E2C00}" type="presOf" srcId="{4048AD7C-41A8-45F0-BC86-40065598BB83}" destId="{6679F494-E077-4C41-B656-68A317B53BBD}" srcOrd="0" destOrd="0" presId="urn:microsoft.com/office/officeart/2005/8/layout/vList4"/>
    <dgm:cxn modelId="{2818A6A2-ED25-4786-BE5C-7A2ECB543916}" type="presParOf" srcId="{6679F494-E077-4C41-B656-68A317B53BBD}" destId="{F8D02735-119F-40B0-A11F-A8C4B435D215}" srcOrd="0" destOrd="0" presId="urn:microsoft.com/office/officeart/2005/8/layout/vList4"/>
    <dgm:cxn modelId="{8FDFB319-9889-43E5-94E5-796A7D64E6EC}" type="presParOf" srcId="{F8D02735-119F-40B0-A11F-A8C4B435D215}" destId="{2666E22E-FAC4-4DA7-8E27-D244BD120BA6}" srcOrd="0" destOrd="0" presId="urn:microsoft.com/office/officeart/2005/8/layout/vList4"/>
    <dgm:cxn modelId="{0804B7A0-7D71-423B-A071-1D67A5BDA917}" type="presParOf" srcId="{F8D02735-119F-40B0-A11F-A8C4B435D215}" destId="{282A4C97-E88D-42ED-8B5D-2C987229A5AE}" srcOrd="1" destOrd="0" presId="urn:microsoft.com/office/officeart/2005/8/layout/vList4"/>
    <dgm:cxn modelId="{99F4FDC8-4621-408D-B85D-E037C8A5C06B}" type="presParOf" srcId="{F8D02735-119F-40B0-A11F-A8C4B435D215}" destId="{5DA18C96-726E-478D-8F1B-44ED1288CD28}" srcOrd="2" destOrd="0" presId="urn:microsoft.com/office/officeart/2005/8/layout/vList4"/>
    <dgm:cxn modelId="{E57E54B0-4009-4BC2-A4F5-2C3BE2773FE2}" type="presParOf" srcId="{6679F494-E077-4C41-B656-68A317B53BBD}" destId="{BAB031A5-7098-4E5F-B68A-4D36B41D02F1}" srcOrd="1" destOrd="0" presId="urn:microsoft.com/office/officeart/2005/8/layout/vList4"/>
    <dgm:cxn modelId="{E6BCD28C-B83F-4658-9A18-A6E85BEB53B1}" type="presParOf" srcId="{6679F494-E077-4C41-B656-68A317B53BBD}" destId="{45F87D32-15AD-49FE-9978-B841D0A88D69}" srcOrd="2" destOrd="0" presId="urn:microsoft.com/office/officeart/2005/8/layout/vList4"/>
    <dgm:cxn modelId="{BA4A8F7B-56D6-4E4E-BBCC-888CDDBBA055}" type="presParOf" srcId="{45F87D32-15AD-49FE-9978-B841D0A88D69}" destId="{EDE51533-42E1-4BF8-99F6-066D97118C36}" srcOrd="0" destOrd="0" presId="urn:microsoft.com/office/officeart/2005/8/layout/vList4"/>
    <dgm:cxn modelId="{1BE2F490-92BA-4872-A013-CCC12C0D6E01}" type="presParOf" srcId="{45F87D32-15AD-49FE-9978-B841D0A88D69}" destId="{6CE20EC6-BFF2-4AD3-8272-8AC8B234EED1}" srcOrd="1" destOrd="0" presId="urn:microsoft.com/office/officeart/2005/8/layout/vList4"/>
    <dgm:cxn modelId="{CAA6DB33-954E-4AE8-A194-BD756628346D}" type="presParOf" srcId="{45F87D32-15AD-49FE-9978-B841D0A88D69}" destId="{576A124B-0FCC-4608-987E-4291C1062BF6}" srcOrd="2" destOrd="0" presId="urn:microsoft.com/office/officeart/2005/8/layout/vList4"/>
    <dgm:cxn modelId="{B98312A7-2A6B-4809-A098-909669E5B109}" type="presParOf" srcId="{6679F494-E077-4C41-B656-68A317B53BBD}" destId="{EEEBD28D-50ED-4B57-9437-A218B36D3ED8}" srcOrd="3" destOrd="0" presId="urn:microsoft.com/office/officeart/2005/8/layout/vList4"/>
    <dgm:cxn modelId="{D1B0281F-8EC2-495D-83F0-BCF63E8A5F83}" type="presParOf" srcId="{6679F494-E077-4C41-B656-68A317B53BBD}" destId="{53838ECE-2861-4FC1-8F60-D83A1975BE9F}" srcOrd="4" destOrd="0" presId="urn:microsoft.com/office/officeart/2005/8/layout/vList4"/>
    <dgm:cxn modelId="{AE714D0A-6D43-4D96-BB2E-B2ABAA70FDF6}" type="presParOf" srcId="{53838ECE-2861-4FC1-8F60-D83A1975BE9F}" destId="{5167A04E-84A5-420C-B1BF-B984CF37D0FA}" srcOrd="0" destOrd="0" presId="urn:microsoft.com/office/officeart/2005/8/layout/vList4"/>
    <dgm:cxn modelId="{7D0207D4-C792-4A25-83A6-FCC99ACCBCFE}" type="presParOf" srcId="{53838ECE-2861-4FC1-8F60-D83A1975BE9F}" destId="{AEB9231B-B481-4C36-A43D-12D2D629AA47}" srcOrd="1" destOrd="0" presId="urn:microsoft.com/office/officeart/2005/8/layout/vList4"/>
    <dgm:cxn modelId="{F681A2F8-0C58-48E0-933C-9C320A1589E7}" type="presParOf" srcId="{53838ECE-2861-4FC1-8F60-D83A1975BE9F}" destId="{1E59D6F8-A7EB-4302-9049-E124AE3820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BE49E-B31E-4A61-8FD1-9150CEA21F82}">
      <dsp:nvSpPr>
        <dsp:cNvPr id="0" name=""/>
        <dsp:cNvSpPr/>
      </dsp:nvSpPr>
      <dsp:spPr>
        <a:xfrm>
          <a:off x="788708" y="0"/>
          <a:ext cx="6974223" cy="1048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AG Rounded Next" panose="020F0502020203020204" pitchFamily="34" charset="0"/>
            </a:rPr>
            <a:t>Prolonged time from referral to appointment scheduled</a:t>
          </a:r>
        </a:p>
      </dsp:txBody>
      <dsp:txXfrm>
        <a:off x="839883" y="51175"/>
        <a:ext cx="6871873" cy="945970"/>
      </dsp:txXfrm>
    </dsp:sp>
    <dsp:sp modelId="{D2D461A3-F2A0-4C84-9558-4184237098D2}">
      <dsp:nvSpPr>
        <dsp:cNvPr id="0" name=""/>
        <dsp:cNvSpPr/>
      </dsp:nvSpPr>
      <dsp:spPr>
        <a:xfrm>
          <a:off x="821058" y="1254880"/>
          <a:ext cx="6971097" cy="10256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AG Rounded Next" panose="020F0502020203020204" pitchFamily="34" charset="0"/>
            </a:rPr>
            <a:t>Decreased patient and family satisfaction</a:t>
          </a:r>
        </a:p>
      </dsp:txBody>
      <dsp:txXfrm>
        <a:off x="871127" y="1304949"/>
        <a:ext cx="6870959" cy="925527"/>
      </dsp:txXfrm>
    </dsp:sp>
    <dsp:sp modelId="{DEDDDA43-F7C3-4278-ABDD-58A7257EF17B}">
      <dsp:nvSpPr>
        <dsp:cNvPr id="0" name=""/>
        <dsp:cNvSpPr/>
      </dsp:nvSpPr>
      <dsp:spPr>
        <a:xfrm>
          <a:off x="808270" y="2428898"/>
          <a:ext cx="7053275" cy="1048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AG Rounded Next" panose="020F0502020203020204" pitchFamily="34" charset="0"/>
            </a:rPr>
            <a:t>Multiple phone calls to schedule an appointment</a:t>
          </a:r>
        </a:p>
      </dsp:txBody>
      <dsp:txXfrm>
        <a:off x="859445" y="2480073"/>
        <a:ext cx="6950925" cy="945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00150-5816-46A2-8C54-EE6B3BF1DDD6}">
      <dsp:nvSpPr>
        <dsp:cNvPr id="0" name=""/>
        <dsp:cNvSpPr/>
      </dsp:nvSpPr>
      <dsp:spPr>
        <a:xfrm>
          <a:off x="0" y="412849"/>
          <a:ext cx="1898054" cy="26572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980" tIns="330200" rIns="147980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latin typeface="VAG Rounded Next" panose="020F0502020203020204" pitchFamily="34" charset="0"/>
            </a:rPr>
            <a:t>Help move the needle on NPS with purposeful action</a:t>
          </a:r>
          <a:endParaRPr lang="en-US" sz="1600" kern="1200" dirty="0">
            <a:latin typeface="VAG Rounded Next" panose="020F0502020203020204" pitchFamily="34" charset="0"/>
          </a:endParaRPr>
        </a:p>
      </dsp:txBody>
      <dsp:txXfrm>
        <a:off x="0" y="1422614"/>
        <a:ext cx="1898054" cy="1594365"/>
      </dsp:txXfrm>
    </dsp:sp>
    <dsp:sp modelId="{09B94C51-3906-4497-97BA-384A690BAC58}">
      <dsp:nvSpPr>
        <dsp:cNvPr id="0" name=""/>
        <dsp:cNvSpPr/>
      </dsp:nvSpPr>
      <dsp:spPr>
        <a:xfrm>
          <a:off x="550435" y="678576"/>
          <a:ext cx="797182" cy="797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1" tIns="12700" rIns="62151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</a:t>
          </a:r>
          <a:endParaRPr lang="en-US" sz="4000" kern="1200" dirty="0"/>
        </a:p>
      </dsp:txBody>
      <dsp:txXfrm>
        <a:off x="667180" y="795321"/>
        <a:ext cx="563692" cy="563692"/>
      </dsp:txXfrm>
    </dsp:sp>
    <dsp:sp modelId="{62748D99-1343-47AC-A608-4E527F88D3E2}">
      <dsp:nvSpPr>
        <dsp:cNvPr id="0" name=""/>
        <dsp:cNvSpPr/>
      </dsp:nvSpPr>
      <dsp:spPr>
        <a:xfrm>
          <a:off x="0" y="3070053"/>
          <a:ext cx="189805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8CE1C-6325-419E-8CA1-7C78DB7F7A93}">
      <dsp:nvSpPr>
        <dsp:cNvPr id="0" name=""/>
        <dsp:cNvSpPr/>
      </dsp:nvSpPr>
      <dsp:spPr>
        <a:xfrm>
          <a:off x="2087860" y="412849"/>
          <a:ext cx="1898054" cy="26572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980" tIns="330200" rIns="147980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latin typeface="VAG Rounded Next" panose="020F0502020203020204" pitchFamily="34" charset="0"/>
            </a:rPr>
            <a:t>Provide action items to the entire medical team </a:t>
          </a:r>
          <a:endParaRPr lang="en-US" sz="1600" kern="1200" dirty="0">
            <a:latin typeface="VAG Rounded Next" panose="020F0502020203020204" pitchFamily="34" charset="0"/>
          </a:endParaRPr>
        </a:p>
      </dsp:txBody>
      <dsp:txXfrm>
        <a:off x="2087860" y="1422614"/>
        <a:ext cx="1898054" cy="1594365"/>
      </dsp:txXfrm>
    </dsp:sp>
    <dsp:sp modelId="{49A40059-3727-420C-B621-2FEEB79D4BD4}">
      <dsp:nvSpPr>
        <dsp:cNvPr id="0" name=""/>
        <dsp:cNvSpPr/>
      </dsp:nvSpPr>
      <dsp:spPr>
        <a:xfrm>
          <a:off x="2638296" y="678576"/>
          <a:ext cx="797182" cy="797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1" tIns="12700" rIns="62151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</a:t>
          </a:r>
          <a:endParaRPr lang="en-US" sz="4000" kern="1200" dirty="0"/>
        </a:p>
      </dsp:txBody>
      <dsp:txXfrm>
        <a:off x="2755041" y="795321"/>
        <a:ext cx="563692" cy="563692"/>
      </dsp:txXfrm>
    </dsp:sp>
    <dsp:sp modelId="{3C798C12-851B-44B5-9635-3F0A9476B700}">
      <dsp:nvSpPr>
        <dsp:cNvPr id="0" name=""/>
        <dsp:cNvSpPr/>
      </dsp:nvSpPr>
      <dsp:spPr>
        <a:xfrm>
          <a:off x="2087860" y="3070053"/>
          <a:ext cx="189805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F72CF-2DB7-4D60-9CF0-E8A102951F25}">
      <dsp:nvSpPr>
        <dsp:cNvPr id="0" name=""/>
        <dsp:cNvSpPr/>
      </dsp:nvSpPr>
      <dsp:spPr>
        <a:xfrm>
          <a:off x="4175720" y="412849"/>
          <a:ext cx="1898054" cy="26572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980" tIns="330200" rIns="147980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latin typeface="VAG Rounded Next" panose="020F0502020203020204" pitchFamily="34" charset="0"/>
            </a:rPr>
            <a:t>Improve staff experience with families </a:t>
          </a:r>
          <a:endParaRPr lang="en-US" sz="1600" kern="1200" dirty="0">
            <a:latin typeface="VAG Rounded Next" panose="020F0502020203020204" pitchFamily="34" charset="0"/>
          </a:endParaRPr>
        </a:p>
      </dsp:txBody>
      <dsp:txXfrm>
        <a:off x="4175720" y="1422614"/>
        <a:ext cx="1898054" cy="1594365"/>
      </dsp:txXfrm>
    </dsp:sp>
    <dsp:sp modelId="{D0CDFB4A-326B-4E07-983A-030F458EBBBD}">
      <dsp:nvSpPr>
        <dsp:cNvPr id="0" name=""/>
        <dsp:cNvSpPr/>
      </dsp:nvSpPr>
      <dsp:spPr>
        <a:xfrm>
          <a:off x="4726156" y="678576"/>
          <a:ext cx="797182" cy="797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1" tIns="12700" rIns="62151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</a:t>
          </a:r>
          <a:endParaRPr lang="en-US" sz="4000" kern="1200" dirty="0"/>
        </a:p>
      </dsp:txBody>
      <dsp:txXfrm>
        <a:off x="4842901" y="795321"/>
        <a:ext cx="563692" cy="563692"/>
      </dsp:txXfrm>
    </dsp:sp>
    <dsp:sp modelId="{786905F8-292C-402E-86C6-11F404EA9606}">
      <dsp:nvSpPr>
        <dsp:cNvPr id="0" name=""/>
        <dsp:cNvSpPr/>
      </dsp:nvSpPr>
      <dsp:spPr>
        <a:xfrm>
          <a:off x="4175720" y="3070053"/>
          <a:ext cx="189805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6E22E-FAC4-4DA7-8E27-D244BD120BA6}">
      <dsp:nvSpPr>
        <dsp:cNvPr id="0" name=""/>
        <dsp:cNvSpPr/>
      </dsp:nvSpPr>
      <dsp:spPr>
        <a:xfrm>
          <a:off x="0" y="1136799"/>
          <a:ext cx="7886700" cy="1071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VAG Rounded Next" panose="020F0502020203020204" pitchFamily="34" charset="0"/>
            </a:rPr>
            <a:t>True North Metrics</a:t>
          </a:r>
        </a:p>
        <a:p>
          <a:pPr marL="57150" lvl="1" indent="-57150" algn="l" defTabSz="377825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850" kern="1200" dirty="0">
              <a:solidFill>
                <a:schemeClr val="tx1"/>
              </a:solidFill>
              <a:latin typeface="VAG Rounded Next" panose="020F0502020203020204" pitchFamily="34" charset="0"/>
            </a:rPr>
            <a:t>Percent of new patient appointments scheduled and seen within 14 days continues to increase each month</a:t>
          </a:r>
        </a:p>
        <a:p>
          <a:pPr marL="114300" lvl="2" indent="-57150" algn="l" defTabSz="377825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850" kern="1200" dirty="0">
              <a:solidFill>
                <a:schemeClr val="tx1"/>
              </a:solidFill>
              <a:latin typeface="VAG Rounded Next" panose="020F0502020203020204" pitchFamily="34" charset="0"/>
            </a:rPr>
            <a:t>Stretch Goal reached</a:t>
          </a: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850" kern="1200" dirty="0">
              <a:solidFill>
                <a:schemeClr val="tx1"/>
              </a:solidFill>
              <a:latin typeface="VAG Rounded Next" panose="020F0502020203020204" pitchFamily="34" charset="0"/>
            </a:rPr>
            <a:t>Unfilled slot rate hovers at the CM Target of 15%, continuing to put us in the top 1-2 children’s hospitals in the CHAC for slot utilization</a:t>
          </a: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850" kern="1200" dirty="0">
              <a:solidFill>
                <a:schemeClr val="tx1"/>
              </a:solidFill>
              <a:latin typeface="VAG Rounded Next" panose="020F0502020203020204" pitchFamily="34" charset="0"/>
            </a:rPr>
            <a:t>Delivery Index at Target end of Quarter 1</a:t>
          </a:r>
        </a:p>
      </dsp:txBody>
      <dsp:txXfrm>
        <a:off x="1684496" y="1136799"/>
        <a:ext cx="6202203" cy="1071562"/>
      </dsp:txXfrm>
    </dsp:sp>
    <dsp:sp modelId="{282A4C97-E88D-42ED-8B5D-2C987229A5AE}">
      <dsp:nvSpPr>
        <dsp:cNvPr id="0" name=""/>
        <dsp:cNvSpPr/>
      </dsp:nvSpPr>
      <dsp:spPr>
        <a:xfrm>
          <a:off x="371518" y="231"/>
          <a:ext cx="1577340" cy="87196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51533-42E1-4BF8-99F6-066D97118C36}">
      <dsp:nvSpPr>
        <dsp:cNvPr id="0" name=""/>
        <dsp:cNvSpPr/>
      </dsp:nvSpPr>
      <dsp:spPr>
        <a:xfrm>
          <a:off x="0" y="0"/>
          <a:ext cx="7886700" cy="1071562"/>
        </a:xfrm>
        <a:prstGeom prst="roundRect">
          <a:avLst>
            <a:gd name="adj" fmla="val 10000"/>
          </a:avLst>
        </a:prstGeom>
        <a:solidFill>
          <a:srgbClr val="ED8B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VAG Rounded Next" panose="020F0502020203020204" pitchFamily="34" charset="0"/>
            </a:rPr>
            <a:t>Finances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100" kern="1200" dirty="0">
              <a:solidFill>
                <a:schemeClr val="tx1"/>
              </a:solidFill>
              <a:latin typeface="VAG Rounded Next" panose="020F0502020203020204" pitchFamily="34" charset="0"/>
            </a:rPr>
            <a:t>Contribution Margin improved by </a:t>
          </a:r>
          <a:r>
            <a:rPr lang="en-US" sz="1100" b="1" kern="1200" dirty="0">
              <a:solidFill>
                <a:schemeClr val="tx1"/>
              </a:solidFill>
              <a:latin typeface="VAG Rounded Next" panose="020F0502020203020204" pitchFamily="34" charset="0"/>
            </a:rPr>
            <a:t>$12.6M </a:t>
          </a:r>
          <a:r>
            <a:rPr lang="en-US" sz="1100" kern="1200" dirty="0">
              <a:solidFill>
                <a:schemeClr val="tx1"/>
              </a:solidFill>
              <a:latin typeface="VAG Rounded Next" panose="020F0502020203020204" pitchFamily="34" charset="0"/>
            </a:rPr>
            <a:t>between FY22 and FY23 and is continuing to improve in FY24</a:t>
          </a:r>
        </a:p>
      </dsp:txBody>
      <dsp:txXfrm>
        <a:off x="1684496" y="0"/>
        <a:ext cx="6202203" cy="1071562"/>
      </dsp:txXfrm>
    </dsp:sp>
    <dsp:sp modelId="{6CE20EC6-BFF2-4AD3-8272-8AC8B234EED1}">
      <dsp:nvSpPr>
        <dsp:cNvPr id="0" name=""/>
        <dsp:cNvSpPr/>
      </dsp:nvSpPr>
      <dsp:spPr>
        <a:xfrm>
          <a:off x="107156" y="1285875"/>
          <a:ext cx="1577340" cy="85725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7A04E-84A5-420C-B1BF-B984CF37D0FA}">
      <dsp:nvSpPr>
        <dsp:cNvPr id="0" name=""/>
        <dsp:cNvSpPr/>
      </dsp:nvSpPr>
      <dsp:spPr>
        <a:xfrm>
          <a:off x="0" y="2357437"/>
          <a:ext cx="7886700" cy="1071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VAG Rounded Next" panose="020F0502020203020204" pitchFamily="34" charset="0"/>
            </a:rPr>
            <a:t>Contact Center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000" kern="1200" dirty="0">
              <a:solidFill>
                <a:schemeClr val="tx1"/>
              </a:solidFill>
              <a:latin typeface="VAG Rounded Next" panose="020F0502020203020204" pitchFamily="34" charset="0"/>
            </a:rPr>
            <a:t>Centralized Scheduling has made remarkable improvements in call handling since implementing Talk Desk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000" kern="1200" dirty="0">
              <a:solidFill>
                <a:schemeClr val="tx1"/>
              </a:solidFill>
              <a:latin typeface="VAG Rounded Next" panose="020F0502020203020204" pitchFamily="34" charset="0"/>
            </a:rPr>
            <a:t>Nurse Advice Line is asking an additional NRC question to ascertain the value of the service beyond the tangibles of after-hours contracts</a:t>
          </a:r>
        </a:p>
      </dsp:txBody>
      <dsp:txXfrm>
        <a:off x="1684496" y="2357437"/>
        <a:ext cx="6202203" cy="1071562"/>
      </dsp:txXfrm>
    </dsp:sp>
    <dsp:sp modelId="{AEB9231B-B481-4C36-A43D-12D2D629AA47}">
      <dsp:nvSpPr>
        <dsp:cNvPr id="0" name=""/>
        <dsp:cNvSpPr/>
      </dsp:nvSpPr>
      <dsp:spPr>
        <a:xfrm>
          <a:off x="107156" y="2464593"/>
          <a:ext cx="1577340" cy="85725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0.85406</cdr:x>
      <cdr:y>0.29677</cdr:y>
    </cdr:from>
    <cdr:to>
      <cdr:x>0.85406</cdr:x>
      <cdr:y>0.91008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A0C114F-47C1-B5A0-AFC2-173BC95028A7}"/>
            </a:ext>
          </a:extLst>
        </cdr:cNvPr>
        <cdr:cNvCxnSpPr/>
      </cdr:nvCxnSpPr>
      <cdr:spPr>
        <a:xfrm xmlns:a="http://schemas.openxmlformats.org/drawingml/2006/main" flipV="1">
          <a:off x="5822066" y="1187339"/>
          <a:ext cx="0" cy="245383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0.76597</cdr:x>
      <cdr:y>0.41204</cdr:y>
    </cdr:from>
    <cdr:to>
      <cdr:x>0.76875</cdr:x>
      <cdr:y>0.88889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5780B3F-6E58-2B4A-23ED-B55E77070DD3}"/>
            </a:ext>
          </a:extLst>
        </cdr:cNvPr>
        <cdr:cNvCxnSpPr/>
      </cdr:nvCxnSpPr>
      <cdr:spPr>
        <a:xfrm xmlns:a="http://schemas.openxmlformats.org/drawingml/2006/main" flipV="1">
          <a:off x="3502025" y="1130300"/>
          <a:ext cx="12700" cy="13081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0.85406</cdr:x>
      <cdr:y>0.29677</cdr:y>
    </cdr:from>
    <cdr:to>
      <cdr:x>0.85406</cdr:x>
      <cdr:y>0.91008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A0C114F-47C1-B5A0-AFC2-173BC95028A7}"/>
            </a:ext>
          </a:extLst>
        </cdr:cNvPr>
        <cdr:cNvCxnSpPr/>
      </cdr:nvCxnSpPr>
      <cdr:spPr>
        <a:xfrm xmlns:a="http://schemas.openxmlformats.org/drawingml/2006/main" flipV="1">
          <a:off x="5822066" y="1187339"/>
          <a:ext cx="0" cy="245383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0.76597</cdr:x>
      <cdr:y>0.41204</cdr:y>
    </cdr:from>
    <cdr:to>
      <cdr:x>0.76875</cdr:x>
      <cdr:y>0.88889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5780B3F-6E58-2B4A-23ED-B55E77070DD3}"/>
            </a:ext>
          </a:extLst>
        </cdr:cNvPr>
        <cdr:cNvCxnSpPr/>
      </cdr:nvCxnSpPr>
      <cdr:spPr>
        <a:xfrm xmlns:a="http://schemas.openxmlformats.org/drawingml/2006/main" flipV="1">
          <a:off x="3502025" y="1130300"/>
          <a:ext cx="12700" cy="13081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E6674-64A8-4FE3-A8F6-275ABEA53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78C79-5C68-43B5-8E2C-20A57CDFDA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CC7003-072C-4DDF-B3FA-7CA11A54165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DFD20-A5E1-44C3-91D9-8C97A4B641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75B49-E103-48B3-8897-80B5DFA9A5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B36070-DB57-43DD-A3B0-353069B28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0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0ED7410-4C26-1D47-8D16-AE6C5ADEA04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AE0C520-6533-5A4B-9942-4DA33B3F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4863" y="1219200"/>
            <a:ext cx="5840412" cy="3287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  <a:p>
            <a:r>
              <a:rPr lang="en-US" dirty="0"/>
              <a:t>Node 1 (&lt;=14%): n =262,402 patients</a:t>
            </a:r>
          </a:p>
          <a:p>
            <a:r>
              <a:rPr lang="en-US" dirty="0"/>
              <a:t>Node 3 (14-30%, &lt;= 27 days): n = 14,892 patients</a:t>
            </a:r>
          </a:p>
          <a:p>
            <a:r>
              <a:rPr lang="en-US" dirty="0"/>
              <a:t>Node 4 (14-30%, &gt; 27 days): n = 18,368 patients</a:t>
            </a:r>
          </a:p>
          <a:p>
            <a:r>
              <a:rPr lang="en-US" dirty="0"/>
              <a:t>Node 5 (30-47%, &lt;= 20 days): n = 7,247 patients</a:t>
            </a:r>
          </a:p>
          <a:p>
            <a:r>
              <a:rPr lang="en-US" dirty="0"/>
              <a:t>Node 6 (30-47%, &gt; 20 days): n = 12,429 patients</a:t>
            </a:r>
          </a:p>
          <a:p>
            <a:r>
              <a:rPr lang="en-US" dirty="0"/>
              <a:t>Node 7 (&gt;47%): n = 21,315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DE60FCDB-C969-4509-933D-3EA8D096BEF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941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4863" y="1219200"/>
            <a:ext cx="5840412" cy="3287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Ahmed</a:t>
            </a:r>
          </a:p>
          <a:p>
            <a:r>
              <a:rPr lang="en-US" dirty="0">
                <a:cs typeface="Calibri"/>
              </a:rPr>
              <a:t>Race and Ethnicity are combined into one factor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Language – grouped into English, Spanish, and Other (some languages did not occur enough to be able to determine impact)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Financial Class – grouped into Commercial and Medicaid/Self-Pay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Distance Traveled – distance between patient zip code and hospital zip code</a:t>
            </a:r>
          </a:p>
          <a:p>
            <a:endParaRPr lang="en-US" dirty="0"/>
          </a:p>
          <a:p>
            <a:r>
              <a:rPr lang="en-US" dirty="0"/>
              <a:t>In the analysis, the most recent patient information provided is used as variables such as distance traveled, financial class, and new/follow-up status may change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DE60FCDB-C969-4509-933D-3EA8D096BEF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7386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44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6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8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FCDB-C969-4509-933D-3EA8D096BE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1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6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2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24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1FB1AC98-E081-40BA-B605-F7D71F2322D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3927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Mandy: Focusing on a metric, identifying countermeasures, and using the patient voice to show importance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AC98-E081-40BA-B605-F7D71F2322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2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0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61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4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6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9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81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5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9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Ahmed</a:t>
            </a:r>
          </a:p>
          <a:p>
            <a:pPr defTabSz="966612">
              <a:defRPr/>
            </a:pPr>
            <a:r>
              <a:rPr lang="en-US" sz="1300" dirty="0">
                <a:solidFill>
                  <a:srgbClr val="005DBE"/>
                </a:solidFill>
                <a:latin typeface="Arial" panose="020B0604020202020204"/>
                <a:cs typeface="Arial" panose="020B0604020202020204"/>
              </a:rPr>
              <a:t>Goal of NAL: </a:t>
            </a:r>
          </a:p>
          <a:p>
            <a:pPr defTabSz="966612">
              <a:defRPr/>
            </a:pPr>
            <a:r>
              <a:rPr lang="en-US" sz="1300" dirty="0">
                <a:solidFill>
                  <a:srgbClr val="005DBE"/>
                </a:solidFill>
                <a:latin typeface="Arial" panose="020B0604020202020204"/>
                <a:cs typeface="Arial" panose="020B0604020202020204"/>
              </a:rPr>
              <a:t>Decrease resource utilization: How many unnecessary ED or UCC visits are we saving by families calling the NAL? </a:t>
            </a:r>
          </a:p>
          <a:p>
            <a:pPr defTabSz="966612">
              <a:defRPr/>
            </a:pPr>
            <a:r>
              <a:rPr lang="en-US" sz="1300" dirty="0">
                <a:solidFill>
                  <a:srgbClr val="005DBE"/>
                </a:solidFill>
                <a:latin typeface="Arial" panose="020B0604020202020204"/>
                <a:cs typeface="Arial" panose="020B0604020202020204"/>
              </a:rPr>
              <a:t>Increase patient safety: How many callers would have opted for doing nothing, or waiting, when they REALLY did need to be seen in the ED?</a:t>
            </a:r>
          </a:p>
          <a:p>
            <a:pPr>
              <a:lnSpc>
                <a:spcPct val="90000"/>
              </a:lnSpc>
              <a:spcAft>
                <a:spcPts val="634"/>
              </a:spcAft>
              <a:buFont typeface="Arial" panose="020B0604020202020204" pitchFamily="34" charset="0"/>
              <a:defRPr/>
            </a:pPr>
            <a:r>
              <a:rPr lang="en-US" sz="1300" b="1" dirty="0">
                <a:solidFill>
                  <a:srgbClr val="005DBE"/>
                </a:solidFill>
                <a:latin typeface="Arial" panose="020B0604020202020204"/>
                <a:cs typeface="Arial" panose="020B0604020202020204"/>
              </a:rPr>
              <a:t>Next Steps:</a:t>
            </a:r>
          </a:p>
          <a:p>
            <a:pPr marL="362480" indent="-362480">
              <a:lnSpc>
                <a:spcPct val="90000"/>
              </a:lnSpc>
              <a:spcAft>
                <a:spcPts val="634"/>
              </a:spcAft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5DBE"/>
                </a:solidFill>
                <a:latin typeface="Arial" panose="020B0604020202020204"/>
              </a:rPr>
              <a:t>Analyze cost savings comparison - Capitated (PCN) vs. other Medicaid vs commercial</a:t>
            </a:r>
          </a:p>
          <a:p>
            <a:pPr defTabSz="966612">
              <a:defRPr/>
            </a:pPr>
            <a:endParaRPr lang="en-US" sz="1300" dirty="0">
              <a:solidFill>
                <a:srgbClr val="005DBE"/>
              </a:solidFill>
              <a:latin typeface="Arial" panose="020B0604020202020204"/>
              <a:cs typeface="Arial" panose="020B0604020202020204"/>
            </a:endParaRPr>
          </a:p>
          <a:p>
            <a:pPr defTabSz="966612">
              <a:defRPr/>
            </a:pPr>
            <a:endParaRPr lang="en-US" dirty="0">
              <a:solidFill>
                <a:srgbClr val="005DBE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0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4863" y="1219200"/>
            <a:ext cx="5840412" cy="3287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DE60FCDB-C969-4509-933D-3EA8D096BEF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0803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6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7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C520-6533-5A4B-9942-4DA33B3F6A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3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4863" y="1219200"/>
            <a:ext cx="5840412" cy="3287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0FCDB-C969-4509-933D-3EA8D096B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AB4765F7-955A-4540-1553-F33A56B00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96811" y="4215506"/>
            <a:ext cx="3739903" cy="698503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483A9A4-BCD0-6EA3-38CA-6224F7196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932757"/>
            <a:ext cx="7510860" cy="215843"/>
          </a:xfrm>
          <a:prstGeom prst="rect">
            <a:avLst/>
          </a:prstGeom>
        </p:spPr>
        <p:txBody>
          <a:bodyPr lIns="0" bIns="0" anchor="b" anchorCtr="0">
            <a:noAutofit/>
          </a:bodyPr>
          <a:lstStyle>
            <a:lvl1pPr marL="0" indent="0">
              <a:buNone/>
              <a:defRPr sz="105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B1B6C3-2D8B-10EF-CF56-714F0D01FA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095" y="2540511"/>
            <a:ext cx="7504465" cy="914400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Name, Title, and Organization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5AD071C-C89E-264F-6C1A-38498180D6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1148600"/>
            <a:ext cx="7510462" cy="1391911"/>
          </a:xfrm>
        </p:spPr>
        <p:txBody>
          <a:bodyPr tIns="182880" bIns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89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1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55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0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7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5857"/>
            <a:ext cx="7886700" cy="544338"/>
          </a:xfrm>
        </p:spPr>
        <p:txBody>
          <a:bodyPr anchor="t"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72" y="742599"/>
            <a:ext cx="8790709" cy="3894414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1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6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2552"/>
            <a:ext cx="6858000" cy="1792358"/>
          </a:xfrm>
        </p:spPr>
        <p:txBody>
          <a:bodyPr anchor="ctr"/>
          <a:lstStyle>
            <a:lvl1pPr algn="ctr">
              <a:defRPr sz="4500">
                <a:solidFill>
                  <a:srgbClr val="53565A"/>
                </a:solidFill>
              </a:defRPr>
            </a:lvl1pPr>
          </a:lstStyle>
          <a:p>
            <a:r>
              <a:rPr lang="en-US"/>
              <a:t>Brand Template Grey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53565A"/>
                </a:solidFill>
                <a:latin typeface="VAG Rounded Next" panose="020F05020202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16E185-600D-746B-D021-138B7589A654}"/>
              </a:ext>
            </a:extLst>
          </p:cNvPr>
          <p:cNvGrpSpPr/>
          <p:nvPr userDrawn="1"/>
        </p:nvGrpSpPr>
        <p:grpSpPr>
          <a:xfrm>
            <a:off x="3046122" y="4594588"/>
            <a:ext cx="3051757" cy="518279"/>
            <a:chOff x="286054" y="6120449"/>
            <a:chExt cx="4069009" cy="6903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CDD5D3-43DB-3544-ADD2-C70EF58D3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966" y="6120449"/>
              <a:ext cx="986617" cy="6903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87801E-BE56-A140-96CA-2566A9B655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169" y="6146062"/>
              <a:ext cx="738021" cy="617490"/>
            </a:xfrm>
            <a:prstGeom prst="rect">
              <a:avLst/>
            </a:prstGeom>
          </p:spPr>
        </p:pic>
        <p:pic>
          <p:nvPicPr>
            <p:cNvPr id="11" name="Picture 10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38C38519-BEEB-1042-A6D3-831A3622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372" y="6317991"/>
              <a:ext cx="1392691" cy="365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281A73-8300-B041-BBEA-DC95FCC0C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054" y="6146062"/>
              <a:ext cx="502024" cy="617489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6FB7FB-7E02-A24D-8D0C-B26E4D7B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25" y="4706020"/>
            <a:ext cx="369794" cy="27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rgbClr val="77777A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33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B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DBE"/>
                </a:solidFill>
              </a:defRPr>
            </a:lvl1pPr>
            <a:lvl2pPr>
              <a:defRPr>
                <a:solidFill>
                  <a:srgbClr val="005DBE"/>
                </a:solidFill>
              </a:defRPr>
            </a:lvl2pPr>
            <a:lvl3pPr>
              <a:defRPr>
                <a:solidFill>
                  <a:srgbClr val="005DBE"/>
                </a:solidFill>
              </a:defRPr>
            </a:lvl3pPr>
            <a:lvl4pPr>
              <a:defRPr>
                <a:solidFill>
                  <a:srgbClr val="005DBE"/>
                </a:solidFill>
              </a:defRPr>
            </a:lvl4pPr>
            <a:lvl5pPr>
              <a:defRPr>
                <a:solidFill>
                  <a:srgbClr val="005DB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1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838" y="842552"/>
            <a:ext cx="6370721" cy="1792358"/>
          </a:xfrm>
        </p:spPr>
        <p:txBody>
          <a:bodyPr anchor="ctr"/>
          <a:lstStyle>
            <a:lvl1pPr algn="l">
              <a:defRPr sz="4500" baseline="0">
                <a:solidFill>
                  <a:srgbClr val="005DBE"/>
                </a:solidFill>
              </a:defRPr>
            </a:lvl1pPr>
          </a:lstStyle>
          <a:p>
            <a:r>
              <a:rPr lang="en-US"/>
              <a:t>Use for Intro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838" y="2704030"/>
            <a:ext cx="6370721" cy="1242971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5DBE"/>
                </a:solidFill>
                <a:latin typeface="Arial Rounded MT Bold" panose="020F07040305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72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258D9BC-8E23-824F-81D0-813E8AA8B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602" y="932757"/>
            <a:ext cx="7510860" cy="215843"/>
          </a:xfrm>
          <a:prstGeom prst="rect">
            <a:avLst/>
          </a:prstGeom>
        </p:spPr>
        <p:txBody>
          <a:bodyPr lIns="0" bIns="0" anchor="b" anchorCtr="0">
            <a:noAutofit/>
          </a:bodyPr>
          <a:lstStyle>
            <a:lvl1pPr marL="0" indent="0">
              <a:buNone/>
              <a:defRPr sz="105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009328C-4F64-4B46-B51E-979125BB6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997" y="2540511"/>
            <a:ext cx="7504465" cy="914400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Name, Title, and Organization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EF45-DF42-AC4A-AEDA-BF8C9412B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602" y="1148600"/>
            <a:ext cx="7510462" cy="1391911"/>
          </a:xfrm>
        </p:spPr>
        <p:txBody>
          <a:bodyPr tIns="182880" bIns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FF7344-4403-E58F-B2BA-0FB4D1342E88}"/>
              </a:ext>
            </a:extLst>
          </p:cNvPr>
          <p:cNvCxnSpPr>
            <a:cxnSpLocks/>
          </p:cNvCxnSpPr>
          <p:nvPr userDrawn="1"/>
        </p:nvCxnSpPr>
        <p:spPr>
          <a:xfrm flipH="1">
            <a:off x="7040476" y="4380309"/>
            <a:ext cx="1" cy="35458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3803656-75C9-D73F-5910-031EAAA6EA8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221741" y="4358039"/>
            <a:ext cx="1188834" cy="386014"/>
          </a:xfrm>
        </p:spPr>
        <p:txBody>
          <a:bodyPr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pic>
        <p:nvPicPr>
          <p:cNvPr id="21" name="Graphic 6">
            <a:extLst>
              <a:ext uri="{FF2B5EF4-FFF2-40B4-BE49-F238E27FC236}">
                <a16:creationId xmlns:a16="http://schemas.microsoft.com/office/drawing/2014/main" id="{75818000-DF04-AF3C-5EED-6F9CBB897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0573" y="4215506"/>
            <a:ext cx="3739903" cy="6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5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7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869" y="305082"/>
            <a:ext cx="4839703" cy="881257"/>
          </a:xfrm>
        </p:spPr>
        <p:txBody>
          <a:bodyPr anchor="ctr"/>
          <a:lstStyle>
            <a:lvl1pPr algn="ctr">
              <a:defRPr sz="4500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7763CD-DED0-F94C-B45A-81BB3C82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69" y="1370486"/>
            <a:ext cx="5968055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541758-94DA-5748-84E3-F98B100E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4206" y="4758533"/>
            <a:ext cx="369794" cy="27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44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E1C27A4-A743-3548-8D13-A8730E90A9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7748" y="2871779"/>
            <a:ext cx="7498114" cy="914400"/>
          </a:xfrm>
        </p:spPr>
        <p:txBody>
          <a:bodyPr bIns="9144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41C0B30-38C9-C949-AE62-0C7A3ED55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573" y="806359"/>
            <a:ext cx="7504465" cy="1402682"/>
          </a:xfrm>
        </p:spPr>
        <p:txBody>
          <a:bodyPr bIns="91440" anchor="b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section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BB5FAA-6B99-EAC0-190C-6AFF61429B3A}"/>
              </a:ext>
            </a:extLst>
          </p:cNvPr>
          <p:cNvSpPr/>
          <p:nvPr userDrawn="1"/>
        </p:nvSpPr>
        <p:spPr>
          <a:xfrm>
            <a:off x="660923" y="2436380"/>
            <a:ext cx="4572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63" y="1562099"/>
            <a:ext cx="8288337" cy="2955926"/>
          </a:xfrm>
        </p:spPr>
        <p:txBody>
          <a:bodyPr tIns="0" rIns="0" bIns="91440" anchor="t" anchorCtr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98CE4B8-7F54-F262-9472-3F63C66A9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564" y="428625"/>
            <a:ext cx="8288336" cy="863600"/>
          </a:xfrm>
        </p:spPr>
        <p:txBody>
          <a:bodyPr anchor="t" anchorCtr="0"/>
          <a:lstStyle/>
          <a:p>
            <a:r>
              <a:rPr lang="en-US" dirty="0"/>
              <a:t>Click to edit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165EF-1CE8-924B-4211-05ADC8E9CE2D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83397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6564" y="1560311"/>
            <a:ext cx="3868707" cy="2957714"/>
          </a:xfrm>
        </p:spPr>
        <p:txBody>
          <a:bodyPr tIns="0" rIns="0" bIns="91440" anchor="t" anchorCtr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38730" y="1563486"/>
            <a:ext cx="3886169" cy="2954539"/>
          </a:xfrm>
        </p:spPr>
        <p:txBody>
          <a:bodyPr tIns="0" rIns="0" bIns="91440" anchor="t" anchorCtr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441C27-3BE2-F04D-BDEC-C7FA863B5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564" y="428626"/>
            <a:ext cx="8288336" cy="863599"/>
          </a:xfrm>
        </p:spPr>
        <p:txBody>
          <a:bodyPr anchor="t" anchorCtr="0"/>
          <a:lstStyle/>
          <a:p>
            <a:r>
              <a:rPr lang="en-US" dirty="0"/>
              <a:t>Click to edit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69BCF-8560-5D20-0B49-1E34C35F3587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0769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871932-A0EF-3E4C-9891-0444B7B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563" y="428625"/>
            <a:ext cx="8288337" cy="863600"/>
          </a:xfrm>
        </p:spPr>
        <p:txBody>
          <a:bodyPr tIns="0" rIns="0" bIns="0" anchor="t" anchorCtr="0"/>
          <a:lstStyle/>
          <a:p>
            <a:r>
              <a:rPr lang="en-US" dirty="0"/>
              <a:t>Click to edit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E8BBA-D805-9B61-28DA-A3967B6B39A3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8083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8FEAD6-B138-9021-3182-4C41874F272B}"/>
              </a:ext>
            </a:extLst>
          </p:cNvPr>
          <p:cNvSpPr/>
          <p:nvPr userDrawn="1"/>
        </p:nvSpPr>
        <p:spPr>
          <a:xfrm>
            <a:off x="471638" y="-1"/>
            <a:ext cx="904775" cy="9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BBBA1-287A-884F-8088-EFFBFEE1157C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0626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8132" y="428625"/>
            <a:ext cx="4956768" cy="4083050"/>
          </a:xfrm>
          <a:prstGeom prst="roundRect">
            <a:avLst>
              <a:gd name="adj" fmla="val 0"/>
            </a:avLst>
          </a:prstGeom>
        </p:spPr>
        <p:txBody>
          <a:bodyPr bIns="9144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9670-26D2-472F-83D6-C982BC35C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564" y="428624"/>
            <a:ext cx="2696104" cy="4083049"/>
          </a:xfrm>
        </p:spPr>
        <p:txBody>
          <a:bodyPr b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latin typeface="+mj-lt"/>
              </a:defRPr>
            </a:lvl1pPr>
            <a:lvl2pPr marL="342900" indent="0"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91776-E6C5-6D91-13A2-65389B8FF88D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3126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390C69-4876-FD4B-93AB-8D985DF03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6563" y="2095649"/>
            <a:ext cx="2688474" cy="2422376"/>
          </a:xfrm>
        </p:spPr>
        <p:txBody>
          <a:bodyPr tIns="0" rIns="0" bIns="91440" anchor="t" anchorCtr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8132" y="428625"/>
            <a:ext cx="4956768" cy="4089400"/>
          </a:xfrm>
          <a:prstGeom prst="roundRect">
            <a:avLst>
              <a:gd name="adj" fmla="val 0"/>
            </a:avLst>
          </a:prstGeom>
        </p:spPr>
        <p:txBody>
          <a:bodyPr bIns="9144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37DCE6-3357-F741-B39F-5D6CDB3DA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563" y="428625"/>
            <a:ext cx="2688474" cy="1284117"/>
          </a:xfr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latin typeface="+mj-lt"/>
              </a:defRPr>
            </a:lvl1pPr>
            <a:lvl2pPr marL="342900" indent="0">
              <a:buFontTx/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FontTx/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FontTx/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FontTx/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78B06-72A1-F898-D9DE-8E3A72988FAD}"/>
              </a:ext>
            </a:extLst>
          </p:cNvPr>
          <p:cNvSpPr txBox="1"/>
          <p:nvPr userDrawn="1"/>
        </p:nvSpPr>
        <p:spPr>
          <a:xfrm>
            <a:off x="5477433" y="4810031"/>
            <a:ext cx="2268072" cy="22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ED8B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PEDIATRIC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24602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emf"/><Relationship Id="rId5" Type="http://schemas.openxmlformats.org/officeDocument/2006/relationships/image" Target="../media/image6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CB94E7-4F21-14B3-E87C-0BAA90F346FA}"/>
              </a:ext>
            </a:extLst>
          </p:cNvPr>
          <p:cNvSpPr>
            <a:spLocks/>
          </p:cNvSpPr>
          <p:nvPr userDrawn="1"/>
        </p:nvSpPr>
        <p:spPr>
          <a:xfrm>
            <a:off x="0" y="-4477"/>
            <a:ext cx="9144000" cy="515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screen with colorful squares&#10;&#10;Description automatically generated">
            <a:extLst>
              <a:ext uri="{FF2B5EF4-FFF2-40B4-BE49-F238E27FC236}">
                <a16:creationId xmlns:a16="http://schemas.microsoft.com/office/drawing/2014/main" id="{D45034B5-4FFC-B189-DB39-F8BB08A7F3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493900" y="776288"/>
            <a:ext cx="7772400" cy="437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13" y="616521"/>
            <a:ext cx="7866063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13" y="1445963"/>
            <a:ext cx="7866063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A5D39A-ECFE-AA2F-593F-3C2C186A6ED7}"/>
              </a:ext>
            </a:extLst>
          </p:cNvPr>
          <p:cNvSpPr txBox="1">
            <a:spLocks/>
          </p:cNvSpPr>
          <p:nvPr userDrawn="1"/>
        </p:nvSpPr>
        <p:spPr>
          <a:xfrm>
            <a:off x="6439679" y="4736402"/>
            <a:ext cx="1970897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800" b="1" spc="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69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73" r:id="rId2"/>
    <p:sldLayoutId id="2147483872" r:id="rId3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408">
          <p15:clr>
            <a:srgbClr val="F26B43"/>
          </p15:clr>
        </p15:guide>
        <p15:guide id="5" orient="horz" pos="1620">
          <p15:clr>
            <a:srgbClr val="F26B43"/>
          </p15:clr>
        </p15:guide>
        <p15:guide id="11" orient="horz" pos="2981">
          <p15:clr>
            <a:srgbClr val="F26B43"/>
          </p15:clr>
        </p15:guide>
        <p15:guide id="12" pos="5298">
          <p15:clr>
            <a:srgbClr val="F26B43"/>
          </p15:clr>
        </p15:guide>
        <p15:guide id="15" orient="horz" pos="2748">
          <p15:clr>
            <a:srgbClr val="F26B43"/>
          </p15:clr>
        </p15:guide>
        <p15:guide id="17" orient="horz" pos="386">
          <p15:clr>
            <a:srgbClr val="F26B43"/>
          </p15:clr>
        </p15:guide>
        <p15:guide id="18" orient="horz" pos="780">
          <p15:clr>
            <a:srgbClr val="F26B43"/>
          </p15:clr>
        </p15:guide>
        <p15:guide id="21" orient="horz" pos="9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E3FAC9-D1A2-B13A-DFCD-3010308D99B7}"/>
              </a:ext>
            </a:extLst>
          </p:cNvPr>
          <p:cNvSpPr>
            <a:spLocks/>
          </p:cNvSpPr>
          <p:nvPr userDrawn="1"/>
        </p:nvSpPr>
        <p:spPr>
          <a:xfrm>
            <a:off x="0" y="-4477"/>
            <a:ext cx="9144000" cy="515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6563" y="428625"/>
            <a:ext cx="8288337" cy="863600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r>
              <a:rPr lang="en-US" dirty="0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564" y="1566664"/>
            <a:ext cx="8288336" cy="2944376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F960A-8C85-E1E0-687E-530949753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74995" r="74182"/>
          <a:stretch/>
        </p:blipFill>
        <p:spPr>
          <a:xfrm flipH="1">
            <a:off x="7060274" y="4287838"/>
            <a:ext cx="2146015" cy="8636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1485B33-08F2-CBAA-F46A-91EF1602D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563" y="4693126"/>
            <a:ext cx="4135437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2F69093-7AA2-719E-166A-3074150D2297}"/>
              </a:ext>
            </a:extLst>
          </p:cNvPr>
          <p:cNvSpPr txBox="1">
            <a:spLocks/>
          </p:cNvSpPr>
          <p:nvPr userDrawn="1"/>
        </p:nvSpPr>
        <p:spPr>
          <a:xfrm>
            <a:off x="8175343" y="4810031"/>
            <a:ext cx="394916" cy="23926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ctr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ED8B00"/>
              </a:buClr>
              <a:buFont typeface="Wingdings" pitchFamily="2" charset="2"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ED8B00"/>
              </a:buClr>
              <a:buFont typeface="Wingdings" pitchFamily="2" charset="2"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0" algn="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ED8B00"/>
              </a:buClr>
              <a:buFont typeface="Wingdings" pitchFamily="2" charset="2"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0" algn="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ED8B00"/>
              </a:buClr>
              <a:buFont typeface="Wingdings" pitchFamily="2" charset="2"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0" algn="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ED8B00"/>
              </a:buClr>
              <a:buFont typeface="Wingdings" pitchFamily="2" charset="2"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06B7E-B950-7F4A-A835-865BC4E10F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7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90" r:id="rId6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538" indent="-236538" algn="l" defTabSz="685800" rtl="0" eaLnBrk="1" latinLnBrk="0" hangingPunct="1">
        <a:lnSpc>
          <a:spcPct val="120000"/>
        </a:lnSpc>
        <a:spcBef>
          <a:spcPts val="750"/>
        </a:spcBef>
        <a:buClr>
          <a:srgbClr val="ED8B00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601788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275" userDrawn="1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70" userDrawn="1">
          <p15:clr>
            <a:srgbClr val="F26B43"/>
          </p15:clr>
        </p15:guide>
        <p15:guide id="11" orient="horz" pos="2970" userDrawn="1">
          <p15:clr>
            <a:srgbClr val="F26B43"/>
          </p15:clr>
        </p15:guide>
        <p15:guide id="12" pos="5208" userDrawn="1">
          <p15:clr>
            <a:srgbClr val="F26B43"/>
          </p15:clr>
        </p15:guide>
        <p15:guide id="14" pos="5496" userDrawn="1">
          <p15:clr>
            <a:srgbClr val="F26B43"/>
          </p15:clr>
        </p15:guide>
        <p15:guide id="15" orient="horz" pos="2700" userDrawn="1">
          <p15:clr>
            <a:srgbClr val="F26B43"/>
          </p15:clr>
        </p15:guide>
        <p15:guide id="17" orient="horz" pos="544" userDrawn="1">
          <p15:clr>
            <a:srgbClr val="F26B43"/>
          </p15:clr>
        </p15:guide>
        <p15:guide id="21" orient="horz" pos="814" userDrawn="1">
          <p15:clr>
            <a:srgbClr val="F26B43"/>
          </p15:clr>
        </p15:guide>
        <p15:guide id="22" pos="830" userDrawn="1">
          <p15:clr>
            <a:srgbClr val="F26B43"/>
          </p15:clr>
        </p15:guide>
        <p15:guide id="23" pos="4941" userDrawn="1">
          <p15:clr>
            <a:srgbClr val="F26B43"/>
          </p15:clr>
        </p15:guide>
        <p15:guide id="24" pos="1104" userDrawn="1">
          <p15:clr>
            <a:srgbClr val="F26B43"/>
          </p15:clr>
        </p15:guide>
        <p15:guide id="25" pos="408" userDrawn="1">
          <p15:clr>
            <a:srgbClr val="F26B43"/>
          </p15:clr>
        </p15:guide>
        <p15:guide id="26" pos="5352" userDrawn="1">
          <p15:clr>
            <a:srgbClr val="F26B43"/>
          </p15:clr>
        </p15:guide>
        <p15:guide id="27" orient="horz" pos="284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Arial Rounded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Arial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20399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4206" y="4332977"/>
            <a:ext cx="369794" cy="27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4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38309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9585C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36C99-1F09-455B-A02D-F54FA0C4DA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051" y="4153630"/>
            <a:ext cx="1098731" cy="9941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066" y="4795997"/>
            <a:ext cx="369794" cy="27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456A69-7DAC-864B-A276-4526E71202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750599"/>
            <a:ext cx="1569285" cy="3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5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4" r:id="rId1"/>
    <p:sldLayoutId id="214748420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53565A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38309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9585C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36C99-1F09-455B-A02D-F54FA0C4DA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051" y="4153630"/>
            <a:ext cx="1098731" cy="9941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066" y="4795997"/>
            <a:ext cx="369794" cy="27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456A69-7DAC-864B-A276-4526E71202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750599"/>
            <a:ext cx="1569285" cy="3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51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3" r:id="rId1"/>
    <p:sldLayoutId id="2147484300" r:id="rId2"/>
    <p:sldLayoutId id="2147484301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53565A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VAG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7"/>
            <a:ext cx="7886700" cy="3153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VAG Rounded Next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3256" y="4794320"/>
            <a:ext cx="369794" cy="27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8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005DBE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5DBE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DBE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DBE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DBE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DBE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6477501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VAG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6477501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VAG Rounded Next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4206" y="4702636"/>
            <a:ext cx="369794" cy="27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005DBE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5DBE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DBE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DBE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DBE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DBE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0DAF2">
            <a:alpha val="5037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13671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4206" y="4329252"/>
            <a:ext cx="369794" cy="27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408B0-FC61-EF40-BE8E-2DA6017EA7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9818" y="4744360"/>
            <a:ext cx="1569285" cy="324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4E1C7-AD87-9D1E-A120-DD1BF33E97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0" y="4643088"/>
            <a:ext cx="2517866" cy="5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1" r:id="rId2"/>
    <p:sldLayoutId id="214748378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a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8460" y="0"/>
            <a:ext cx="4015539" cy="51631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274098"/>
            <a:ext cx="4584032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Vag</a:t>
            </a:r>
            <a:r>
              <a:rPr lang="en-US" dirty="0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1370487"/>
            <a:ext cx="4584032" cy="319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Vag</a:t>
            </a:r>
            <a:r>
              <a:rPr lang="en-US" dirty="0"/>
              <a:t> Rounded Next Regular Body for sub-heads and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7935" y="4802688"/>
            <a:ext cx="2930523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5CB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5673E-147E-6448-8E7D-A894AF814B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05" y="4566631"/>
            <a:ext cx="1771650" cy="594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5D822-51C2-B948-B6E7-AB3BDC31AE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8846" y="4704950"/>
            <a:ext cx="1534768" cy="31739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45FA52-4D08-7E4E-A2B5-79B5C0C2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4206" y="4844085"/>
            <a:ext cx="369794" cy="27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A84A1-91AA-5D37-37B6-CF27F7C09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50000"/>
          </a:blip>
          <a:srcRect l="33059" t="-18410" b="1"/>
          <a:stretch/>
        </p:blipFill>
        <p:spPr>
          <a:xfrm>
            <a:off x="0" y="4566632"/>
            <a:ext cx="1471325" cy="5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29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chart" Target="../charts/chart3.xml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mer@cmh.edu" TargetMode="External"/><Relationship Id="rId2" Type="http://schemas.openxmlformats.org/officeDocument/2006/relationships/hyperlink" Target="mailto:aabdelmoity@cmh.edu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mercy.analytics.healtheintent.com/reports/1000002947?project_id=1000000618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ildrensmercy.analytics.healtheintent.com/reports/1000002664?project_id=12035" TargetMode="External"/><Relationship Id="rId5" Type="http://schemas.openxmlformats.org/officeDocument/2006/relationships/hyperlink" Target="https://bi42.cmh.internal/CatchWebIViewer/?id=49615151" TargetMode="External"/><Relationship Id="rId4" Type="http://schemas.openxmlformats.org/officeDocument/2006/relationships/hyperlink" Target="https://childrensmercy.analytics.healtheintent.com/reports/48518?project_id=12035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94A5A-A46C-ACCD-E8DE-8749070221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 anchorCtr="0">
            <a:normAutofit/>
          </a:bodyPr>
          <a:lstStyle/>
          <a:p>
            <a:r>
              <a:rPr lang="en-US" sz="1200" i="1" dirty="0">
                <a:latin typeface="VAG Rounded Next" panose="020F0502020203020204" pitchFamily="34" charset="0"/>
              </a:rPr>
              <a:t>Dr. Ahmed Abdelmoity, MD, FAAP, FAES, Vice President of Clinical Access</a:t>
            </a:r>
          </a:p>
          <a:p>
            <a:r>
              <a:rPr lang="en-US" i="1" dirty="0">
                <a:latin typeface="VAG Rounded Next" panose="020F0502020203020204" pitchFamily="34" charset="0"/>
              </a:rPr>
              <a:t>Mandy Riemer, MSW, Manager, Patient Experience </a:t>
            </a:r>
            <a:endParaRPr lang="en-US" sz="1200" i="1" dirty="0">
              <a:latin typeface="VAG Rounded Next" panose="020F05020202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D3141-A15D-C51B-703B-4E910C2AC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VAG Rounded Next" panose="020F0502020203020204" pitchFamily="34" charset="0"/>
              </a:rPr>
              <a:t>Exploring the partnership between clinical access and experience</a:t>
            </a:r>
          </a:p>
        </p:txBody>
      </p:sp>
    </p:spTree>
    <p:extLst>
      <p:ext uri="{BB962C8B-B14F-4D97-AF65-F5344CB8AC3E}">
        <p14:creationId xmlns:p14="http://schemas.microsoft.com/office/powerpoint/2010/main" val="360670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53B1-E386-4DBA-ECAB-D541DA5EA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1144988"/>
            <a:ext cx="8288337" cy="337303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AG Rounded Next" panose="020F0502020203020204" pitchFamily="34" charset="0"/>
              </a:rPr>
              <a:t>OVERBOOK</a:t>
            </a:r>
          </a:p>
          <a:p>
            <a:pPr lvl="2"/>
            <a:r>
              <a:rPr lang="en-US" sz="1800" dirty="0">
                <a:latin typeface="VAG Rounded Next" panose="020F0502020203020204" pitchFamily="34" charset="0"/>
              </a:rPr>
              <a:t>For surgical clinics and appointments less than 30 minutes</a:t>
            </a:r>
          </a:p>
          <a:p>
            <a:pPr lvl="2"/>
            <a:r>
              <a:rPr lang="en-US" sz="1800" dirty="0">
                <a:latin typeface="VAG Rounded Next" panose="020F0502020203020204" pitchFamily="34" charset="0"/>
              </a:rPr>
              <a:t>Jeopardy backup provider for clinic (if all patients showed up)</a:t>
            </a:r>
          </a:p>
          <a:p>
            <a:r>
              <a:rPr lang="en-US" sz="2000" dirty="0">
                <a:latin typeface="VAG Rounded Next" panose="020F0502020203020204" pitchFamily="34" charset="0"/>
              </a:rPr>
              <a:t>AUTOMATED REMINDERS</a:t>
            </a:r>
          </a:p>
          <a:p>
            <a:pPr lvl="2"/>
            <a:r>
              <a:rPr lang="en-US" sz="1800" dirty="0">
                <a:latin typeface="VAG Rounded Next" panose="020F0502020203020204" pitchFamily="34" charset="0"/>
              </a:rPr>
              <a:t>48 and 24 hour reminders/confirmation</a:t>
            </a:r>
          </a:p>
          <a:p>
            <a:pPr lvl="2"/>
            <a:r>
              <a:rPr lang="en-US" sz="1800" dirty="0">
                <a:latin typeface="VAG Rounded Next" panose="020F0502020203020204" pitchFamily="34" charset="0"/>
              </a:rPr>
              <a:t>Rescheduling/cancelling if no returned confirmation</a:t>
            </a:r>
          </a:p>
          <a:p>
            <a:r>
              <a:rPr lang="en-US" sz="2000" dirty="0">
                <a:latin typeface="VAG Rounded Next" panose="020F0502020203020204" pitchFamily="34" charset="0"/>
              </a:rPr>
              <a:t>CARE COORDINATION </a:t>
            </a:r>
          </a:p>
          <a:p>
            <a:pPr lvl="2"/>
            <a:r>
              <a:rPr lang="en-US" sz="1800" dirty="0">
                <a:latin typeface="VAG Rounded Next" panose="020F0502020203020204" pitchFamily="34" charset="0"/>
              </a:rPr>
              <a:t>Facilitating social work consults, financial counseling, and care coordination when/if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60E72-82C6-77C9-2EBA-E30F5C87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6" y="198438"/>
            <a:ext cx="8288336" cy="8636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VAG Rounded Next" panose="020F0502020203020204" pitchFamily="34" charset="0"/>
              </a:rPr>
              <a:t>DNKA MITIGATION STRATEGIES </a:t>
            </a:r>
            <a:br>
              <a:rPr lang="en-US" sz="2400" dirty="0">
                <a:latin typeface="VAG Rounded Next" panose="020F0502020203020204" pitchFamily="34" charset="0"/>
              </a:rPr>
            </a:br>
            <a:r>
              <a:rPr lang="en-US" sz="2400" dirty="0">
                <a:latin typeface="VAG Rounded Next" panose="020F0502020203020204" pitchFamily="34" charset="0"/>
              </a:rPr>
              <a:t>(Improve DNKA by 10% by end of FY 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8187C-6C3D-016D-6997-28D3B199DB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794250"/>
            <a:ext cx="36988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1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4C16FA-2DFA-A743-950D-87F02EF593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5697" y="131964"/>
            <a:ext cx="5694414" cy="54133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VAG Rounded Next" panose="020F0502020203020204" pitchFamily="34" charset="0"/>
              </a:rPr>
              <a:t>Integrating DNKA rates in the model: all patients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7542BE-3AEE-4942-90AA-3E2737A618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794250"/>
            <a:ext cx="36988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1EF50157-EB9F-40A6-96F1-B129D8F095B5}"/>
              </a:ext>
            </a:extLst>
          </p:cNvPr>
          <p:cNvSpPr/>
          <p:nvPr/>
        </p:nvSpPr>
        <p:spPr>
          <a:xfrm>
            <a:off x="1659473" y="3018249"/>
            <a:ext cx="1764230" cy="344951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005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missed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30%-47%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 of appts. scheduled in the past 6 months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FCF2305F-E88F-401E-956F-EC49E7816FBE}"/>
              </a:ext>
            </a:extLst>
          </p:cNvPr>
          <p:cNvSpPr/>
          <p:nvPr/>
        </p:nvSpPr>
        <p:spPr>
          <a:xfrm>
            <a:off x="4096707" y="965187"/>
            <a:ext cx="3842678" cy="322066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005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Likelihood of attending is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VAG Rounded Next" panose="020F0502020203020204" pitchFamily="34" charset="0"/>
              </a:rPr>
              <a:t>95% 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5194C8A-E85F-44F5-B1DA-82E143E4A4E9}"/>
              </a:ext>
            </a:extLst>
          </p:cNvPr>
          <p:cNvSpPr/>
          <p:nvPr/>
        </p:nvSpPr>
        <p:spPr>
          <a:xfrm>
            <a:off x="4090759" y="2919513"/>
            <a:ext cx="3842678" cy="553969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005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Appt. is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≤ 20 days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from when scheduled: likelihood of attending is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VAG Rounded Next" panose="020F0502020203020204" pitchFamily="34" charset="0"/>
              </a:rPr>
              <a:t>72%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AG Rounded Next" panose="020F0502020203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Appt. is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&gt; 20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days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 from when scheduled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likelihood of attending is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VAG Rounded Next" panose="020F0502020203020204" pitchFamily="34" charset="0"/>
              </a:rPr>
              <a:t>59%</a:t>
            </a: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95ABAF8C-CA0E-45ED-958E-9EF3DDCFFE41}"/>
              </a:ext>
            </a:extLst>
          </p:cNvPr>
          <p:cNvSpPr/>
          <p:nvPr/>
        </p:nvSpPr>
        <p:spPr>
          <a:xfrm>
            <a:off x="1659473" y="3890921"/>
            <a:ext cx="1764230" cy="318109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005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missed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&gt; 47%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 of appts. scheduled in the past 6 months</a:t>
            </a:r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FF9C1DD5-8F1D-44A6-94E7-D04381063265}"/>
              </a:ext>
            </a:extLst>
          </p:cNvPr>
          <p:cNvSpPr/>
          <p:nvPr/>
        </p:nvSpPr>
        <p:spPr>
          <a:xfrm>
            <a:off x="4096707" y="3895988"/>
            <a:ext cx="3842678" cy="318109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005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Likelihood of attending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VAG Rounded Next" panose="020F0502020203020204" pitchFamily="34" charset="0"/>
              </a:rPr>
              <a:t>44%</a:t>
            </a:r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A38BE013-C5FC-4D43-B97A-E68B1A8F94E8}"/>
              </a:ext>
            </a:extLst>
          </p:cNvPr>
          <p:cNvSpPr/>
          <p:nvPr/>
        </p:nvSpPr>
        <p:spPr>
          <a:xfrm rot="16200000">
            <a:off x="3657002" y="919599"/>
            <a:ext cx="206406" cy="3733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661B3228-D852-49CF-BF6A-E6FF8A7CE688}"/>
              </a:ext>
            </a:extLst>
          </p:cNvPr>
          <p:cNvSpPr/>
          <p:nvPr/>
        </p:nvSpPr>
        <p:spPr>
          <a:xfrm rot="16200000">
            <a:off x="3657002" y="1862349"/>
            <a:ext cx="206406" cy="3733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9" name="Graphic 58" descr="Man outline">
            <a:extLst>
              <a:ext uri="{FF2B5EF4-FFF2-40B4-BE49-F238E27FC236}">
                <a16:creationId xmlns:a16="http://schemas.microsoft.com/office/drawing/2014/main" id="{AAFD9077-6D9A-4291-B1B4-65F54F462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411" y="2820369"/>
            <a:ext cx="685800" cy="685800"/>
          </a:xfrm>
          <a:prstGeom prst="rect">
            <a:avLst/>
          </a:prstGeom>
        </p:spPr>
      </p:pic>
      <p:pic>
        <p:nvPicPr>
          <p:cNvPr id="60" name="Graphic 59" descr="Man with solid fill">
            <a:extLst>
              <a:ext uri="{FF2B5EF4-FFF2-40B4-BE49-F238E27FC236}">
                <a16:creationId xmlns:a16="http://schemas.microsoft.com/office/drawing/2014/main" id="{ECC221C2-4139-4082-B382-8CBD501C56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53615"/>
          <a:stretch/>
        </p:blipFill>
        <p:spPr>
          <a:xfrm>
            <a:off x="1029411" y="3191690"/>
            <a:ext cx="685800" cy="318109"/>
          </a:xfrm>
          <a:prstGeom prst="rect">
            <a:avLst/>
          </a:prstGeom>
        </p:spPr>
      </p:pic>
      <p:pic>
        <p:nvPicPr>
          <p:cNvPr id="62" name="Graphic 61" descr="Man outline">
            <a:extLst>
              <a:ext uri="{FF2B5EF4-FFF2-40B4-BE49-F238E27FC236}">
                <a16:creationId xmlns:a16="http://schemas.microsoft.com/office/drawing/2014/main" id="{81DF58C5-B96A-4522-BD89-79FAC431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601" y="3711714"/>
            <a:ext cx="685800" cy="685800"/>
          </a:xfrm>
          <a:prstGeom prst="rect">
            <a:avLst/>
          </a:prstGeom>
        </p:spPr>
      </p:pic>
      <p:pic>
        <p:nvPicPr>
          <p:cNvPr id="63" name="Graphic 62" descr="Man with solid fill">
            <a:extLst>
              <a:ext uri="{FF2B5EF4-FFF2-40B4-BE49-F238E27FC236}">
                <a16:creationId xmlns:a16="http://schemas.microsoft.com/office/drawing/2014/main" id="{DDA17474-616D-4AD8-A3D3-EBCFEDCF77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53135"/>
          <a:stretch/>
        </p:blipFill>
        <p:spPr>
          <a:xfrm>
            <a:off x="1042601" y="4081709"/>
            <a:ext cx="685800" cy="321399"/>
          </a:xfrm>
          <a:prstGeom prst="rect">
            <a:avLst/>
          </a:prstGeom>
        </p:spPr>
      </p:pic>
      <p:sp>
        <p:nvSpPr>
          <p:cNvPr id="64" name="Arrow: Down 63">
            <a:extLst>
              <a:ext uri="{FF2B5EF4-FFF2-40B4-BE49-F238E27FC236}">
                <a16:creationId xmlns:a16="http://schemas.microsoft.com/office/drawing/2014/main" id="{360D43BF-74D5-4181-AEB9-10FE5DB92648}"/>
              </a:ext>
            </a:extLst>
          </p:cNvPr>
          <p:cNvSpPr/>
          <p:nvPr/>
        </p:nvSpPr>
        <p:spPr>
          <a:xfrm rot="16200000">
            <a:off x="3651053" y="2979048"/>
            <a:ext cx="206406" cy="3733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ACB1960-0427-4284-84BC-954E5A68787E}"/>
              </a:ext>
            </a:extLst>
          </p:cNvPr>
          <p:cNvSpPr/>
          <p:nvPr/>
        </p:nvSpPr>
        <p:spPr>
          <a:xfrm rot="16200000">
            <a:off x="3657002" y="3869246"/>
            <a:ext cx="206406" cy="3733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Graphic 33" descr="Man outline">
            <a:extLst>
              <a:ext uri="{FF2B5EF4-FFF2-40B4-BE49-F238E27FC236}">
                <a16:creationId xmlns:a16="http://schemas.microsoft.com/office/drawing/2014/main" id="{6DFE0422-E227-4731-AB16-F7F34C2CE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632" y="722062"/>
            <a:ext cx="685800" cy="6858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A2993AD6-6C40-45CE-AA1C-77CBD9170F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77278"/>
          <a:stretch/>
        </p:blipFill>
        <p:spPr>
          <a:xfrm>
            <a:off x="1029632" y="1255665"/>
            <a:ext cx="685800" cy="155827"/>
          </a:xfrm>
          <a:prstGeom prst="rect">
            <a:avLst/>
          </a:prstGeom>
        </p:spPr>
      </p:pic>
      <p:pic>
        <p:nvPicPr>
          <p:cNvPr id="37" name="Graphic 36" descr="Man outline">
            <a:extLst>
              <a:ext uri="{FF2B5EF4-FFF2-40B4-BE49-F238E27FC236}">
                <a16:creationId xmlns:a16="http://schemas.microsoft.com/office/drawing/2014/main" id="{166628BC-F7A6-448B-B730-FE6944886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411" y="1702314"/>
            <a:ext cx="685800" cy="6858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CED8B1DC-D5CC-4FB1-B384-F846BEF053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77278"/>
          <a:stretch/>
        </p:blipFill>
        <p:spPr>
          <a:xfrm>
            <a:off x="1029411" y="2235917"/>
            <a:ext cx="685800" cy="155827"/>
          </a:xfrm>
          <a:prstGeom prst="rect">
            <a:avLst/>
          </a:prstGeom>
        </p:spPr>
      </p:pic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86ECCFFF-1C57-4F2C-8D5C-7D2309E0E971}"/>
              </a:ext>
            </a:extLst>
          </p:cNvPr>
          <p:cNvSpPr/>
          <p:nvPr/>
        </p:nvSpPr>
        <p:spPr>
          <a:xfrm>
            <a:off x="1659474" y="952343"/>
            <a:ext cx="1764230" cy="347754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005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missed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≤ 14%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 of appts. scheduled in the past 6 months</a:t>
            </a:r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01BAA3CC-998E-40B6-A583-BB0754C55763}"/>
              </a:ext>
            </a:extLst>
          </p:cNvPr>
          <p:cNvSpPr/>
          <p:nvPr/>
        </p:nvSpPr>
        <p:spPr>
          <a:xfrm>
            <a:off x="1659474" y="1885371"/>
            <a:ext cx="1764230" cy="344951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005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missed 14%-30%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of appts. scheduled in the past 6 months</a:t>
            </a:r>
          </a:p>
        </p:txBody>
      </p: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2190F6E8-C9DF-4C61-BFFB-914D41B6C174}"/>
              </a:ext>
            </a:extLst>
          </p:cNvPr>
          <p:cNvSpPr/>
          <p:nvPr/>
        </p:nvSpPr>
        <p:spPr>
          <a:xfrm>
            <a:off x="4090759" y="1773333"/>
            <a:ext cx="3842678" cy="553969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005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Appt. is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≤ 27 days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from when scheduled: likelihood of attending is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VAG Rounded Next" panose="020F0502020203020204" pitchFamily="34" charset="0"/>
              </a:rPr>
              <a:t>83%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AG Rounded Next" panose="020F0502020203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Appt. is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&gt; 27 days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 from when scheduled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</a:rPr>
              <a:t>likelihood of attending is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VAG Rounded Next" panose="020F0502020203020204" pitchFamily="34" charset="0"/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323356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4C16FA-2DFA-A743-950D-87F02EF593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875" y="113513"/>
            <a:ext cx="7886700" cy="99536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VAG Rounded Next" panose="020F0502020203020204" pitchFamily="34" charset="0"/>
              </a:rPr>
              <a:t>Patient-based data points examined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7542BE-3AEE-4942-90AA-3E2737A618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794250"/>
            <a:ext cx="36988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E58A22-53D5-41E0-9810-A73777BA6E8B}"/>
              </a:ext>
            </a:extLst>
          </p:cNvPr>
          <p:cNvSpPr/>
          <p:nvPr/>
        </p:nvSpPr>
        <p:spPr>
          <a:xfrm>
            <a:off x="4881748" y="3110398"/>
            <a:ext cx="1738779" cy="1000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i="0" u="none" strike="noStrike" kern="1200" cap="none" spc="0" normalizeH="0" baseline="0" noProof="0" dirty="0">
                <a:ln>
                  <a:noFill/>
                </a:ln>
                <a:solidFill>
                  <a:srgbClr val="005DBE"/>
                </a:solidFill>
                <a:effectLst/>
                <a:uLnTx/>
                <a:uFillTx/>
                <a:latin typeface="VAG Rounded Next" panose="020F0502020203020204" pitchFamily="34" charset="0"/>
                <a:cs typeface="Arial"/>
              </a:rPr>
              <a:t>Distance Traveled</a:t>
            </a:r>
            <a:endParaRPr kumimoji="0" lang="en-US" sz="135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G Rounded Next" panose="020F0502020203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708416-B013-40BE-824A-7EB5EC4304C6}"/>
              </a:ext>
            </a:extLst>
          </p:cNvPr>
          <p:cNvSpPr/>
          <p:nvPr/>
        </p:nvSpPr>
        <p:spPr>
          <a:xfrm>
            <a:off x="2010792" y="3005986"/>
            <a:ext cx="2241863" cy="11045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i="0" u="none" strike="noStrike" kern="1200" cap="none" spc="0" normalizeH="0" baseline="0" noProof="0" dirty="0">
                <a:ln>
                  <a:noFill/>
                </a:ln>
                <a:solidFill>
                  <a:srgbClr val="005DBE"/>
                </a:solidFill>
                <a:effectLst/>
                <a:uLnTx/>
                <a:uFillTx/>
                <a:latin typeface="VAG Rounded Next" panose="020F0502020203020204" pitchFamily="34" charset="0"/>
                <a:cs typeface="Arial"/>
              </a:rPr>
              <a:t>New/Follow-Up</a:t>
            </a:r>
            <a:endParaRPr kumimoji="0" lang="en-US" sz="135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G Rounded Next" panose="020F0502020203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59770A-B47F-4657-B46D-C3F8C19753CF}"/>
              </a:ext>
            </a:extLst>
          </p:cNvPr>
          <p:cNvSpPr/>
          <p:nvPr/>
        </p:nvSpPr>
        <p:spPr>
          <a:xfrm>
            <a:off x="4914435" y="2283207"/>
            <a:ext cx="1706095" cy="7227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5DBE"/>
                </a:solidFill>
                <a:latin typeface="VAG Rounded Next" panose="020F0502020203020204" pitchFamily="34" charset="0"/>
                <a:cs typeface="Arial"/>
              </a:rPr>
              <a:t>Payor Types</a:t>
            </a:r>
            <a:endParaRPr kumimoji="0" lang="en-US" sz="1350" i="0" u="none" strike="noStrike" kern="1200" cap="none" spc="0" normalizeH="0" baseline="0" noProof="0" dirty="0">
              <a:ln>
                <a:noFill/>
              </a:ln>
              <a:solidFill>
                <a:srgbClr val="005DBE"/>
              </a:solidFill>
              <a:effectLst/>
              <a:uLnTx/>
              <a:uFillTx/>
              <a:latin typeface="VAG Rounded Next" panose="020F0502020203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36538A-75E5-43E4-BF21-A812A3A51889}"/>
              </a:ext>
            </a:extLst>
          </p:cNvPr>
          <p:cNvSpPr/>
          <p:nvPr/>
        </p:nvSpPr>
        <p:spPr>
          <a:xfrm>
            <a:off x="4914434" y="1200989"/>
            <a:ext cx="1706093" cy="9158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5DBE"/>
                </a:solidFill>
                <a:effectLst/>
                <a:uLnTx/>
                <a:uFillTx/>
                <a:latin typeface="VAG Rounded Next" panose="020F0502020203020204" pitchFamily="34" charset="0"/>
                <a:cs typeface="Arial"/>
              </a:rPr>
              <a:t>Language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8F7E87-689F-4B7F-8CEE-BF5719FC246A}"/>
              </a:ext>
            </a:extLst>
          </p:cNvPr>
          <p:cNvSpPr/>
          <p:nvPr/>
        </p:nvSpPr>
        <p:spPr>
          <a:xfrm>
            <a:off x="2010792" y="1181831"/>
            <a:ext cx="2241863" cy="173130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DBE"/>
                </a:solidFill>
                <a:effectLst/>
                <a:uLnTx/>
                <a:uFillTx/>
                <a:latin typeface="VAG Rounded Next" panose="020F0502020203020204" pitchFamily="34" charset="0"/>
                <a:cs typeface="Arial"/>
              </a:rPr>
              <a:t>Race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DBE"/>
                </a:solidFill>
                <a:effectLst/>
                <a:uLnTx/>
                <a:uFillTx/>
                <a:latin typeface="VAG Rounded Next" panose="020F0502020203020204" pitchFamily="34" charset="0"/>
                <a:cs typeface="Arial"/>
              </a:rPr>
              <a:t>Ethnicity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DBE"/>
                </a:solidFill>
                <a:effectLst/>
                <a:uLnTx/>
                <a:uFillTx/>
                <a:latin typeface="VAG Rounded Next" panose="020F0502020203020204" pitchFamily="34" charset="0"/>
                <a:cs typeface="Arial"/>
              </a:rPr>
              <a:t>Sex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DBE"/>
                </a:solidFill>
                <a:effectLst/>
                <a:uLnTx/>
                <a:uFillTx/>
                <a:latin typeface="VAG Rounded Next" panose="020F0502020203020204" pitchFamily="34" charset="0"/>
                <a:cs typeface="Arial"/>
              </a:rPr>
              <a:t>Age</a:t>
            </a:r>
          </a:p>
        </p:txBody>
      </p:sp>
      <p:pic>
        <p:nvPicPr>
          <p:cNvPr id="15" name="Graphic 14" descr="Car with solid fill">
            <a:extLst>
              <a:ext uri="{FF2B5EF4-FFF2-40B4-BE49-F238E27FC236}">
                <a16:creationId xmlns:a16="http://schemas.microsoft.com/office/drawing/2014/main" id="{FBFABE33-2644-45DA-8127-64A74A326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5855" y="3106196"/>
            <a:ext cx="685800" cy="685800"/>
          </a:xfrm>
          <a:prstGeom prst="rect">
            <a:avLst/>
          </a:prstGeom>
        </p:spPr>
      </p:pic>
      <p:pic>
        <p:nvPicPr>
          <p:cNvPr id="16" name="Graphic 15" descr="Children outline">
            <a:extLst>
              <a:ext uri="{FF2B5EF4-FFF2-40B4-BE49-F238E27FC236}">
                <a16:creationId xmlns:a16="http://schemas.microsoft.com/office/drawing/2014/main" id="{A5E88D10-6CF2-4126-BD3C-6AEFE9D57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8554" y="1162129"/>
            <a:ext cx="946337" cy="954741"/>
          </a:xfrm>
          <a:prstGeom prst="rect">
            <a:avLst/>
          </a:prstGeom>
        </p:spPr>
      </p:pic>
      <p:pic>
        <p:nvPicPr>
          <p:cNvPr id="17" name="Graphic 16" descr="Clipboard with solid fill">
            <a:extLst>
              <a:ext uri="{FF2B5EF4-FFF2-40B4-BE49-F238E27FC236}">
                <a16:creationId xmlns:a16="http://schemas.microsoft.com/office/drawing/2014/main" id="{2F6A8102-BA9C-4A9C-87DE-6D826DEF4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7840" y="3054014"/>
            <a:ext cx="827766" cy="685800"/>
          </a:xfrm>
          <a:prstGeom prst="rect">
            <a:avLst/>
          </a:prstGeom>
        </p:spPr>
      </p:pic>
      <p:pic>
        <p:nvPicPr>
          <p:cNvPr id="20" name="Graphic 19" descr="Credit card outline">
            <a:extLst>
              <a:ext uri="{FF2B5EF4-FFF2-40B4-BE49-F238E27FC236}">
                <a16:creationId xmlns:a16="http://schemas.microsoft.com/office/drawing/2014/main" id="{BEEA0F9A-A98C-4535-AB1F-C11FCFB75F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8535" y="2223378"/>
            <a:ext cx="568139" cy="584948"/>
          </a:xfrm>
          <a:prstGeom prst="rect">
            <a:avLst/>
          </a:prstGeom>
        </p:spPr>
      </p:pic>
      <p:pic>
        <p:nvPicPr>
          <p:cNvPr id="21" name="Graphic 20" descr="Speech with solid fill">
            <a:extLst>
              <a:ext uri="{FF2B5EF4-FFF2-40B4-BE49-F238E27FC236}">
                <a16:creationId xmlns:a16="http://schemas.microsoft.com/office/drawing/2014/main" id="{D662A9CA-AAAF-4601-A89C-542CE01E45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20379" y="1196786"/>
            <a:ext cx="685800" cy="685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08CF21D-0039-4D2B-BF62-EF31BB581A89}"/>
              </a:ext>
            </a:extLst>
          </p:cNvPr>
          <p:cNvSpPr txBox="1"/>
          <p:nvPr/>
        </p:nvSpPr>
        <p:spPr>
          <a:xfrm>
            <a:off x="7122387" y="4395483"/>
            <a:ext cx="2021613" cy="207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AG Rounded Next" panose="020F0502020203020204" pitchFamily="34" charset="0"/>
                <a:cs typeface="Arial"/>
              </a:rPr>
              <a:t>Based on data from 1/1/22 - 6/30/22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AG Rounded Next" panose="020F05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3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4A45F6-5A9C-E309-E16D-D433B7E7F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59581"/>
            <a:ext cx="7853871" cy="4185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50C6B8-2D84-AA49-691F-3542DCFBF483}"/>
              </a:ext>
            </a:extLst>
          </p:cNvPr>
          <p:cNvSpPr txBox="1"/>
          <p:nvPr/>
        </p:nvSpPr>
        <p:spPr>
          <a:xfrm>
            <a:off x="1804946" y="4763032"/>
            <a:ext cx="364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VAG Rounded Next" panose="020F0502020203020204" pitchFamily="34" charset="0"/>
              </a:rPr>
              <a:t>Reducing clinic escalation by 42%</a:t>
            </a:r>
          </a:p>
        </p:txBody>
      </p:sp>
    </p:spTree>
    <p:extLst>
      <p:ext uri="{BB962C8B-B14F-4D97-AF65-F5344CB8AC3E}">
        <p14:creationId xmlns:p14="http://schemas.microsoft.com/office/powerpoint/2010/main" val="250593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C224-FB07-F1C6-5ED9-4B841714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47" y="222279"/>
            <a:ext cx="8288337" cy="8636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FFFF"/>
                </a:solidFill>
                <a:latin typeface="VAG Rounded Next" panose="020F0502020203020204" pitchFamily="34" charset="0"/>
              </a:rPr>
              <a:t>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05847-D4AB-1187-9C81-3D500BE51A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4974" y="858741"/>
            <a:ext cx="4497388" cy="4152003"/>
          </a:xfr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444" indent="-123444" defTabSz="493776">
              <a:spcBef>
                <a:spcPts val="540"/>
              </a:spcBef>
            </a:pPr>
            <a:endParaRPr lang="en-US" sz="1500" b="0" i="0" kern="1200" baseline="0" dirty="0">
              <a:latin typeface="VAG Rounded Next" panose="020F0502020203020204" pitchFamily="34" charset="0"/>
            </a:endParaRPr>
          </a:p>
          <a:p>
            <a:pPr marL="123444" indent="-123444" defTabSz="493776">
              <a:spcBef>
                <a:spcPts val="540"/>
              </a:spcBef>
            </a:pPr>
            <a:r>
              <a:rPr lang="en-US" sz="1500" b="0" i="0" kern="1200" baseline="0" dirty="0">
                <a:latin typeface="VAG Rounded Next" panose="020F0502020203020204" pitchFamily="34" charset="0"/>
              </a:rPr>
              <a:t>Reduced wait times for call back</a:t>
            </a:r>
          </a:p>
          <a:p>
            <a:pPr marL="123444" indent="-123444" defTabSz="493776">
              <a:spcBef>
                <a:spcPts val="540"/>
              </a:spcBef>
            </a:pPr>
            <a:r>
              <a:rPr lang="en-US" sz="1500" b="0" i="0" kern="1200" baseline="0" dirty="0">
                <a:latin typeface="VAG Rounded Next" panose="020F0502020203020204" pitchFamily="34" charset="0"/>
              </a:rPr>
              <a:t># of patients on request list for RN call back:  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500" dirty="0">
                <a:latin typeface="VAG Rounded Next" panose="020F0502020203020204" pitchFamily="34" charset="0"/>
              </a:rPr>
              <a:t>August – Avg. 130</a:t>
            </a:r>
            <a:r>
              <a:rPr lang="en-US" sz="1500" b="0" i="0" kern="1200" dirty="0">
                <a:latin typeface="VAG Rounded Next" panose="020F0502020203020204" pitchFamily="34" charset="0"/>
              </a:rPr>
              <a:t> per day; 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500" b="0" i="0" kern="1200" dirty="0">
                <a:latin typeface="VAG Rounded Next" panose="020F0502020203020204" pitchFamily="34" charset="0"/>
              </a:rPr>
              <a:t>average 2-3 day call back</a:t>
            </a:r>
          </a:p>
          <a:p>
            <a:pPr marL="123444" indent="-123444" defTabSz="493776">
              <a:spcBef>
                <a:spcPts val="540"/>
              </a:spcBef>
            </a:pPr>
            <a:r>
              <a:rPr lang="en-US" sz="1500" b="0" i="0" kern="1200" baseline="0" dirty="0">
                <a:latin typeface="VAG Rounded Next" panose="020F0502020203020204" pitchFamily="34" charset="0"/>
              </a:rPr>
              <a:t>Avg # of callers now left in queue at end of day: 3</a:t>
            </a:r>
          </a:p>
          <a:p>
            <a:pPr marL="123444" indent="-123444" defTabSz="493776">
              <a:spcBef>
                <a:spcPts val="540"/>
              </a:spcBef>
            </a:pPr>
            <a:r>
              <a:rPr lang="en-US" sz="1500" b="0" i="0" kern="1200" baseline="0" dirty="0">
                <a:latin typeface="VAG Rounded Next" panose="020F0502020203020204" pitchFamily="34" charset="0"/>
              </a:rPr>
              <a:t>Metrics to monitor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500" b="0" i="0" kern="1200" dirty="0">
                <a:latin typeface="VAG Rounded Next" panose="020F0502020203020204" pitchFamily="34" charset="0"/>
              </a:rPr>
              <a:t># of appts scheduled, # of appts scheduled within 14 days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500" b="0" i="0" kern="1200" dirty="0">
                <a:latin typeface="VAG Rounded Next" panose="020F0502020203020204" pitchFamily="34" charset="0"/>
              </a:rPr>
              <a:t>Request list for outbound calls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500" b="0" i="0" kern="1200" dirty="0">
                <a:latin typeface="VAG Rounded Next" panose="020F0502020203020204" pitchFamily="34" charset="0"/>
              </a:rPr>
              <a:t>Calls left in queue; avg time in call back queue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500" b="0" i="0" kern="1200" dirty="0">
                <a:latin typeface="VAG Rounded Next" panose="020F0502020203020204" pitchFamily="34" charset="0"/>
              </a:rPr>
              <a:t># of patients scheduled on 1</a:t>
            </a:r>
            <a:r>
              <a:rPr lang="en-US" sz="1500" b="0" i="0" kern="1200" baseline="30000" dirty="0">
                <a:latin typeface="VAG Rounded Next" panose="020F0502020203020204" pitchFamily="34" charset="0"/>
              </a:rPr>
              <a:t>st</a:t>
            </a:r>
            <a:r>
              <a:rPr lang="en-US" sz="1500" b="0" i="0" kern="1200" dirty="0">
                <a:latin typeface="VAG Rounded Next" panose="020F0502020203020204" pitchFamily="34" charset="0"/>
              </a:rPr>
              <a:t> call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500" b="0" i="0" kern="1200" dirty="0">
                <a:latin typeface="VAG Rounded Next" panose="020F0502020203020204" pitchFamily="34" charset="0"/>
              </a:rPr>
              <a:t># of RL events/patient advocate grievances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500" b="0" i="0" kern="1200" dirty="0">
                <a:latin typeface="VAG Rounded Next" panose="020F0502020203020204" pitchFamily="34" charset="0"/>
              </a:rPr>
              <a:t>Scheduler/Nurse satisfaction</a:t>
            </a:r>
            <a:endParaRPr lang="en-US" sz="1500" dirty="0">
              <a:latin typeface="VAG Rounded Next" panose="020F0502020203020204" pitchFamily="34" charset="0"/>
            </a:endParaRPr>
          </a:p>
          <a:p>
            <a:pPr marL="123444" indent="-123444" defTabSz="493776">
              <a:spcBef>
                <a:spcPts val="540"/>
              </a:spcBef>
            </a:pPr>
            <a:endParaRPr lang="en-US" sz="1512" b="0" i="0" kern="1200" baseline="0" dirty="0">
              <a:solidFill>
                <a:srgbClr val="53565A"/>
              </a:solidFill>
              <a:latin typeface="VAG Rounded Next" panose="020F0502020203020204" pitchFamily="34" charset="0"/>
              <a:ea typeface="+mn-ea"/>
              <a:cs typeface="+mn-cs"/>
            </a:endParaRPr>
          </a:p>
          <a:p>
            <a:pPr marL="123444" indent="-123444" defTabSz="493776">
              <a:spcBef>
                <a:spcPts val="54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D4573-4856-B0A0-7C40-B44FA0AFD7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75713" y="4432300"/>
            <a:ext cx="268287" cy="2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93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594" b="0" i="0" u="none" strike="noStrike" kern="1200" cap="none" spc="0" normalizeH="0" baseline="0" noProof="0">
                <a:ln>
                  <a:noFill/>
                </a:ln>
                <a:solidFill>
                  <a:srgbClr val="005EB8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93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005EB8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A79818-3D0D-2922-3DE8-06318A951E00}"/>
              </a:ext>
            </a:extLst>
          </p:cNvPr>
          <p:cNvSpPr txBox="1">
            <a:spLocks/>
          </p:cNvSpPr>
          <p:nvPr/>
        </p:nvSpPr>
        <p:spPr>
          <a:xfrm>
            <a:off x="164974" y="2676063"/>
            <a:ext cx="6394946" cy="13886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444" marR="0" lvl="0" indent="-123444" algn="l" defTabSz="493776" rtl="0" eaLnBrk="1" fontAlgn="auto" latinLnBrk="0" hangingPunct="1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75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VAG Rounded Next" panose="020F0502020203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B430A46-B2D3-BC4A-7CEC-0BE3D6897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351872"/>
              </p:ext>
            </p:extLst>
          </p:nvPr>
        </p:nvGraphicFramePr>
        <p:xfrm>
          <a:off x="4670385" y="143256"/>
          <a:ext cx="3861670" cy="222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7AE36D-0849-77C0-24DF-93A480A517AD}"/>
              </a:ext>
            </a:extLst>
          </p:cNvPr>
          <p:cNvGraphicFramePr>
            <a:graphicFrameLocks/>
          </p:cNvGraphicFramePr>
          <p:nvPr/>
        </p:nvGraphicFramePr>
        <p:xfrm>
          <a:off x="4670386" y="2585498"/>
          <a:ext cx="3861669" cy="222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581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955B-120E-52A6-2838-22EEAF89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VAG Rounded Next" panose="020F0502020203020204" pitchFamily="34" charset="0"/>
              </a:rPr>
              <a:t>Request List Volumes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33D39-F94D-BA14-6E80-CA8C74EBD2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795838"/>
            <a:ext cx="36988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EA5A3-17D7-4781-F57E-03B8D1FCC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" t="1658" r="-1" b="2110"/>
          <a:stretch/>
        </p:blipFill>
        <p:spPr>
          <a:xfrm>
            <a:off x="1551272" y="1113075"/>
            <a:ext cx="5600045" cy="31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18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B358DA-DDA9-BF71-4E71-F948D46054CC}"/>
              </a:ext>
            </a:extLst>
          </p:cNvPr>
          <p:cNvGraphicFramePr>
            <a:graphicFrameLocks/>
          </p:cNvGraphicFramePr>
          <p:nvPr/>
        </p:nvGraphicFramePr>
        <p:xfrm>
          <a:off x="3112727" y="1480313"/>
          <a:ext cx="5525583" cy="269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D97366-699B-B819-DD73-3BA457AE9F61}"/>
              </a:ext>
            </a:extLst>
          </p:cNvPr>
          <p:cNvSpPr txBox="1"/>
          <p:nvPr/>
        </p:nvSpPr>
        <p:spPr>
          <a:xfrm>
            <a:off x="1053193" y="1480315"/>
            <a:ext cx="1930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VAG Rounded Next" panose="020F0502020203020204" pitchFamily="34" charset="0"/>
              </a:rPr>
              <a:t>Routine, data-driven template maintenance will help ensure available slots align with appointment demand</a:t>
            </a:r>
          </a:p>
        </p:txBody>
      </p:sp>
      <p:pic>
        <p:nvPicPr>
          <p:cNvPr id="9" name="Graphic 8" descr="Stopwatch">
            <a:extLst>
              <a:ext uri="{FF2B5EF4-FFF2-40B4-BE49-F238E27FC236}">
                <a16:creationId xmlns:a16="http://schemas.microsoft.com/office/drawing/2014/main" id="{B39F71E5-3E18-DF87-DABA-B3B6EB4A1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20" y="1472094"/>
            <a:ext cx="586166" cy="586166"/>
          </a:xfrm>
          <a:prstGeom prst="rect">
            <a:avLst/>
          </a:prstGeom>
        </p:spPr>
      </p:pic>
      <p:pic>
        <p:nvPicPr>
          <p:cNvPr id="11" name="Graphic 10" descr="Hospital with solid fill">
            <a:extLst>
              <a:ext uri="{FF2B5EF4-FFF2-40B4-BE49-F238E27FC236}">
                <a16:creationId xmlns:a16="http://schemas.microsoft.com/office/drawing/2014/main" id="{DCA13386-297F-F2CD-C351-413512F56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1120" y="2879361"/>
            <a:ext cx="586166" cy="5861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8EE9DC-5B5C-28CB-84E3-202077649174}"/>
              </a:ext>
            </a:extLst>
          </p:cNvPr>
          <p:cNvSpPr txBox="1"/>
          <p:nvPr/>
        </p:nvSpPr>
        <p:spPr>
          <a:xfrm>
            <a:off x="1053192" y="2960172"/>
            <a:ext cx="1930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VAG Rounded Next" panose="020F0502020203020204" pitchFamily="34" charset="0"/>
              </a:rPr>
              <a:t>Data surrounding why appointments have been rescheduled or cancelled has been optimized, which will allow for more targeted process improvement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51BCD7E-F998-B437-2435-99FBE4414AE9}"/>
              </a:ext>
            </a:extLst>
          </p:cNvPr>
          <p:cNvSpPr/>
          <p:nvPr/>
        </p:nvSpPr>
        <p:spPr>
          <a:xfrm>
            <a:off x="8687329" y="2385348"/>
            <a:ext cx="105927" cy="181084"/>
          </a:xfrm>
          <a:prstGeom prst="downArrow">
            <a:avLst/>
          </a:prstGeom>
          <a:solidFill>
            <a:srgbClr val="FFD13F"/>
          </a:solidFill>
          <a:ln>
            <a:solidFill>
              <a:srgbClr val="FFD1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D2205B-87AC-5F9A-DB75-D9874AFA1F81}"/>
              </a:ext>
            </a:extLst>
          </p:cNvPr>
          <p:cNvSpPr txBox="1"/>
          <p:nvPr/>
        </p:nvSpPr>
        <p:spPr>
          <a:xfrm>
            <a:off x="8443285" y="2602362"/>
            <a:ext cx="59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Desired Direction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0876EE-73DC-DFA3-C2B2-8A57707777D7}"/>
              </a:ext>
            </a:extLst>
          </p:cNvPr>
          <p:cNvSpPr txBox="1">
            <a:spLocks/>
          </p:cNvSpPr>
          <p:nvPr/>
        </p:nvSpPr>
        <p:spPr>
          <a:xfrm>
            <a:off x="628650" y="23993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05DBE"/>
                </a:solidFill>
                <a:latin typeface="VAG Rounded Next" panose="020F0502020203020204" pitchFamily="34" charset="0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tx1"/>
                </a:solidFill>
              </a:rPr>
              <a:t>Slot Utilization | Unfilled Rate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78C3D2-82FA-D96B-ACB9-512478A08B3F}"/>
              </a:ext>
            </a:extLst>
          </p:cNvPr>
          <p:cNvSpPr/>
          <p:nvPr/>
        </p:nvSpPr>
        <p:spPr>
          <a:xfrm>
            <a:off x="7837375" y="968738"/>
            <a:ext cx="742607" cy="742607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D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Graphic 9" descr="Business Growth with solid fill">
            <a:extLst>
              <a:ext uri="{FF2B5EF4-FFF2-40B4-BE49-F238E27FC236}">
                <a16:creationId xmlns:a16="http://schemas.microsoft.com/office/drawing/2014/main" id="{D39B8A19-340C-4655-2223-001360CE4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53495" y="1022403"/>
            <a:ext cx="346493" cy="3464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328353-9974-FEDB-8B03-915687DC04DD}"/>
              </a:ext>
            </a:extLst>
          </p:cNvPr>
          <p:cNvSpPr txBox="1"/>
          <p:nvPr/>
        </p:nvSpPr>
        <p:spPr>
          <a:xfrm>
            <a:off x="7873505" y="1323812"/>
            <a:ext cx="70647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CHA Median:</a:t>
            </a:r>
          </a:p>
          <a:p>
            <a:pPr algn="ctr"/>
            <a:r>
              <a:rPr lang="en-US" sz="750" dirty="0"/>
              <a:t>22%</a:t>
            </a:r>
          </a:p>
        </p:txBody>
      </p:sp>
    </p:spTree>
    <p:extLst>
      <p:ext uri="{BB962C8B-B14F-4D97-AF65-F5344CB8AC3E}">
        <p14:creationId xmlns:p14="http://schemas.microsoft.com/office/powerpoint/2010/main" val="404951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C224-FB07-F1C6-5ED9-4B841714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  <a:latin typeface="VAG Rounded Next" panose="020F0502020203020204" pitchFamily="34" charset="0"/>
              </a:rPr>
              <a:t>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05847-D4AB-1187-9C81-3D500BE51A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2998" y="1471613"/>
            <a:ext cx="4497388" cy="3248025"/>
          </a:xfr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444" indent="-123444" defTabSz="493776">
              <a:spcBef>
                <a:spcPts val="540"/>
              </a:spcBef>
            </a:pPr>
            <a:r>
              <a:rPr lang="en-US" sz="1512" b="0" i="0" kern="1200" baseline="0" dirty="0">
                <a:latin typeface="VAG Rounded Next" panose="020F0502020203020204" pitchFamily="34" charset="0"/>
              </a:rPr>
              <a:t>Reduced wait times for call back</a:t>
            </a:r>
          </a:p>
          <a:p>
            <a:pPr marL="123444" indent="-123444" defTabSz="493776">
              <a:spcBef>
                <a:spcPts val="540"/>
              </a:spcBef>
            </a:pPr>
            <a:r>
              <a:rPr lang="en-US" sz="1512" b="0" i="0" kern="1200" baseline="0" dirty="0">
                <a:latin typeface="VAG Rounded Next" panose="020F0502020203020204" pitchFamily="34" charset="0"/>
              </a:rPr>
              <a:t># of patients on request list for RN call back:  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296" dirty="0">
                <a:latin typeface="VAG Rounded Next" panose="020F0502020203020204" pitchFamily="34" charset="0"/>
              </a:rPr>
              <a:t>August – Avg. 130</a:t>
            </a:r>
            <a:r>
              <a:rPr lang="en-US" sz="1296" b="0" i="0" kern="1200" dirty="0">
                <a:latin typeface="VAG Rounded Next" panose="020F0502020203020204" pitchFamily="34" charset="0"/>
              </a:rPr>
              <a:t> per day; 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296" b="0" i="0" kern="1200" dirty="0">
                <a:latin typeface="VAG Rounded Next" panose="020F0502020203020204" pitchFamily="34" charset="0"/>
              </a:rPr>
              <a:t>average 2-3 day call back</a:t>
            </a:r>
          </a:p>
          <a:p>
            <a:pPr marL="123444" indent="-123444" defTabSz="493776">
              <a:spcBef>
                <a:spcPts val="540"/>
              </a:spcBef>
            </a:pPr>
            <a:r>
              <a:rPr lang="en-US" sz="1512" b="0" i="0" kern="1200" baseline="0" dirty="0">
                <a:latin typeface="VAG Rounded Next" panose="020F0502020203020204" pitchFamily="34" charset="0"/>
              </a:rPr>
              <a:t>Avg # of callers now left in queue at end of day: 3</a:t>
            </a:r>
          </a:p>
          <a:p>
            <a:pPr marL="123444" indent="-123444" defTabSz="493776">
              <a:spcBef>
                <a:spcPts val="540"/>
              </a:spcBef>
            </a:pPr>
            <a:r>
              <a:rPr lang="en-US" sz="1425" b="0" i="0" kern="1200" baseline="0" dirty="0">
                <a:latin typeface="VAG Rounded Next" panose="020F0502020203020204" pitchFamily="34" charset="0"/>
              </a:rPr>
              <a:t>Metrics to monitor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275" b="0" i="0" kern="1200" dirty="0">
                <a:latin typeface="VAG Rounded Next" panose="020F0502020203020204" pitchFamily="34" charset="0"/>
              </a:rPr>
              <a:t># of appts scheduled, # of appts scheduled within 14 days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275" b="0" i="0" kern="1200" dirty="0">
                <a:latin typeface="VAG Rounded Next" panose="020F0502020203020204" pitchFamily="34" charset="0"/>
              </a:rPr>
              <a:t>Request list for outbound calls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275" b="0" i="0" kern="1200" dirty="0">
                <a:latin typeface="VAG Rounded Next" panose="020F0502020203020204" pitchFamily="34" charset="0"/>
              </a:rPr>
              <a:t>Calls left in queue; avg time in call back queue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275" b="0" i="0" kern="1200" dirty="0">
                <a:latin typeface="VAG Rounded Next" panose="020F0502020203020204" pitchFamily="34" charset="0"/>
              </a:rPr>
              <a:t># of patients scheduled on 1</a:t>
            </a:r>
            <a:r>
              <a:rPr lang="en-US" sz="1275" b="0" i="0" kern="1200" baseline="30000" dirty="0">
                <a:latin typeface="VAG Rounded Next" panose="020F0502020203020204" pitchFamily="34" charset="0"/>
              </a:rPr>
              <a:t>st</a:t>
            </a:r>
            <a:r>
              <a:rPr lang="en-US" sz="1275" b="0" i="0" kern="1200" dirty="0">
                <a:latin typeface="VAG Rounded Next" panose="020F0502020203020204" pitchFamily="34" charset="0"/>
              </a:rPr>
              <a:t> call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275" b="0" i="0" kern="1200" dirty="0">
                <a:latin typeface="VAG Rounded Next" panose="020F0502020203020204" pitchFamily="34" charset="0"/>
              </a:rPr>
              <a:t># of RL events/patient advocate grievances</a:t>
            </a:r>
          </a:p>
          <a:p>
            <a:pPr marL="370332" lvl="1" indent="-123444" defTabSz="493776">
              <a:spcBef>
                <a:spcPts val="270"/>
              </a:spcBef>
            </a:pPr>
            <a:r>
              <a:rPr lang="en-US" sz="1275" b="0" i="0" kern="1200" dirty="0">
                <a:latin typeface="VAG Rounded Next" panose="020F0502020203020204" pitchFamily="34" charset="0"/>
              </a:rPr>
              <a:t>Scheduler/Nurse satisfaction</a:t>
            </a:r>
            <a:endParaRPr lang="en-US" sz="1275" dirty="0">
              <a:latin typeface="VAG Rounded Next" panose="020F0502020203020204" pitchFamily="34" charset="0"/>
            </a:endParaRPr>
          </a:p>
          <a:p>
            <a:pPr marL="123444" indent="-123444" defTabSz="493776">
              <a:spcBef>
                <a:spcPts val="540"/>
              </a:spcBef>
            </a:pPr>
            <a:endParaRPr lang="en-US" sz="1512" b="0" i="0" kern="1200" baseline="0" dirty="0">
              <a:solidFill>
                <a:srgbClr val="53565A"/>
              </a:solidFill>
              <a:latin typeface="VAG Rounded Next" panose="020F0502020203020204" pitchFamily="34" charset="0"/>
              <a:ea typeface="+mn-ea"/>
              <a:cs typeface="+mn-cs"/>
            </a:endParaRPr>
          </a:p>
          <a:p>
            <a:pPr marL="123444" indent="-123444" defTabSz="493776">
              <a:spcBef>
                <a:spcPts val="54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D4573-4856-B0A0-7C40-B44FA0AFD7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75713" y="4432300"/>
            <a:ext cx="268287" cy="2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93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594" b="0" i="0" u="none" strike="noStrike" kern="1200" cap="none" spc="0" normalizeH="0" baseline="0" noProof="0">
                <a:ln>
                  <a:noFill/>
                </a:ln>
                <a:solidFill>
                  <a:srgbClr val="005EB8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93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005EB8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A79818-3D0D-2922-3DE8-06318A951E00}"/>
              </a:ext>
            </a:extLst>
          </p:cNvPr>
          <p:cNvSpPr txBox="1">
            <a:spLocks/>
          </p:cNvSpPr>
          <p:nvPr/>
        </p:nvSpPr>
        <p:spPr>
          <a:xfrm>
            <a:off x="164974" y="2676063"/>
            <a:ext cx="6394946" cy="13886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444" marR="0" lvl="0" indent="-123444" algn="l" defTabSz="493776" rtl="0" eaLnBrk="1" fontAlgn="auto" latinLnBrk="0" hangingPunct="1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75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VAG Rounded Next" panose="020F0502020203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B430A46-B2D3-BC4A-7CEC-0BE3D6897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431905"/>
              </p:ext>
            </p:extLst>
          </p:nvPr>
        </p:nvGraphicFramePr>
        <p:xfrm>
          <a:off x="4670385" y="143255"/>
          <a:ext cx="3861670" cy="232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7AE36D-0849-77C0-24DF-93A480A517AD}"/>
              </a:ext>
            </a:extLst>
          </p:cNvPr>
          <p:cNvGraphicFramePr>
            <a:graphicFrameLocks/>
          </p:cNvGraphicFramePr>
          <p:nvPr/>
        </p:nvGraphicFramePr>
        <p:xfrm>
          <a:off x="4670386" y="2585498"/>
          <a:ext cx="3861669" cy="222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724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3438-BCB5-6AEC-CB45-63863248B4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70438"/>
            <a:ext cx="2057400" cy="2730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0"/>
              </a:spcAft>
            </a:pPr>
            <a:fld id="{5D5ACDC5-7D88-4043-A5E3-34CEDBAF337A}" type="slidenum">
              <a:rPr lang="en-US" sz="9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450"/>
                </a:spcAft>
              </a:pPr>
              <a:t>18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C08B21-933A-9ABB-A738-F622F9474E4B}"/>
              </a:ext>
            </a:extLst>
          </p:cNvPr>
          <p:cNvSpPr txBox="1">
            <a:spLocks/>
          </p:cNvSpPr>
          <p:nvPr/>
        </p:nvSpPr>
        <p:spPr>
          <a:xfrm>
            <a:off x="547007" y="3871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VAG Rounded Next" panose="020F0502020203020204" pitchFamily="34" charset="0"/>
              </a:rPr>
              <a:t>FY to Date Access Trends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FCE6A25-7617-0AEF-6870-9430E82B7B9A}"/>
              </a:ext>
            </a:extLst>
          </p:cNvPr>
          <p:cNvSpPr/>
          <p:nvPr/>
        </p:nvSpPr>
        <p:spPr>
          <a:xfrm>
            <a:off x="7514998" y="3910725"/>
            <a:ext cx="742607" cy="742607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D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7" name="Graphic 6" descr="Business Growth with solid fill">
            <a:extLst>
              <a:ext uri="{FF2B5EF4-FFF2-40B4-BE49-F238E27FC236}">
                <a16:creationId xmlns:a16="http://schemas.microsoft.com/office/drawing/2014/main" id="{F9795158-48A9-9AF2-AB10-1F8DD7CE6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31118" y="3964390"/>
            <a:ext cx="346493" cy="346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9B8174-6599-9C7B-F724-8E8AA8A409BF}"/>
              </a:ext>
            </a:extLst>
          </p:cNvPr>
          <p:cNvSpPr txBox="1"/>
          <p:nvPr/>
        </p:nvSpPr>
        <p:spPr>
          <a:xfrm>
            <a:off x="7551128" y="4265799"/>
            <a:ext cx="7064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/>
              <a:t>CHA 75%:</a:t>
            </a:r>
          </a:p>
          <a:p>
            <a:pPr algn="ctr"/>
            <a:r>
              <a:rPr lang="en-US" sz="750"/>
              <a:t>24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485ABC-E009-E97D-344F-4AC221103885}"/>
              </a:ext>
            </a:extLst>
          </p:cNvPr>
          <p:cNvSpPr/>
          <p:nvPr/>
        </p:nvSpPr>
        <p:spPr>
          <a:xfrm>
            <a:off x="4344783" y="3893120"/>
            <a:ext cx="742607" cy="742607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D1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1" name="Graphic 10" descr="Business Growth with solid fill">
            <a:extLst>
              <a:ext uri="{FF2B5EF4-FFF2-40B4-BE49-F238E27FC236}">
                <a16:creationId xmlns:a16="http://schemas.microsoft.com/office/drawing/2014/main" id="{998A1631-5D45-BF9E-FB0F-E352A3CE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40968" y="3986657"/>
            <a:ext cx="346493" cy="3464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C19D6F-609E-71C6-F1A7-FC845BD4F80B}"/>
              </a:ext>
            </a:extLst>
          </p:cNvPr>
          <p:cNvSpPr txBox="1"/>
          <p:nvPr/>
        </p:nvSpPr>
        <p:spPr>
          <a:xfrm>
            <a:off x="4360977" y="4288066"/>
            <a:ext cx="7064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/>
              <a:t>CHA 75%:</a:t>
            </a:r>
          </a:p>
          <a:p>
            <a:pPr algn="ctr"/>
            <a:r>
              <a:rPr lang="en-US" sz="750" dirty="0"/>
              <a:t>47.2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5F5ED6C0-3C5D-A916-4ADF-D7E699F8E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073" y="791987"/>
            <a:ext cx="7169634" cy="30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2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2B19-3325-3488-DEE1-8275965D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VAG Rounded Next" panose="020F0502020203020204" pitchFamily="34" charset="0"/>
              </a:rPr>
              <a:t>Targeted pilot (where, why, how)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502E577-3086-E157-BBCB-6AFE7C9A28E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7675657"/>
              </p:ext>
            </p:extLst>
          </p:nvPr>
        </p:nvGraphicFramePr>
        <p:xfrm>
          <a:off x="1354707" y="718100"/>
          <a:ext cx="6073775" cy="348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CFF56-24A6-C1E9-6670-4192FDE9BE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759325"/>
            <a:ext cx="369887" cy="2778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5ACDC5-7D88-4043-A5E3-34CEDBAF337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Shape 2630">
            <a:extLst>
              <a:ext uri="{FF2B5EF4-FFF2-40B4-BE49-F238E27FC236}">
                <a16:creationId xmlns:a16="http://schemas.microsoft.com/office/drawing/2014/main" id="{2EA536D7-712C-4BA5-3107-9B7B9AFD8518}"/>
              </a:ext>
            </a:extLst>
          </p:cNvPr>
          <p:cNvSpPr/>
          <p:nvPr/>
        </p:nvSpPr>
        <p:spPr>
          <a:xfrm>
            <a:off x="4310362" y="2226188"/>
            <a:ext cx="162466" cy="2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68" tIns="28568" rIns="28568" bIns="28568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/>
          </a:p>
        </p:txBody>
      </p:sp>
      <p:sp>
        <p:nvSpPr>
          <p:cNvPr id="7" name="Shape 2722">
            <a:extLst>
              <a:ext uri="{FF2B5EF4-FFF2-40B4-BE49-F238E27FC236}">
                <a16:creationId xmlns:a16="http://schemas.microsoft.com/office/drawing/2014/main" id="{0EC87C96-7590-D93E-CED5-8D1840D6A2EF}"/>
              </a:ext>
            </a:extLst>
          </p:cNvPr>
          <p:cNvSpPr/>
          <p:nvPr/>
        </p:nvSpPr>
        <p:spPr>
          <a:xfrm>
            <a:off x="2179249" y="2211060"/>
            <a:ext cx="256315" cy="248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68" tIns="28568" rIns="28568" bIns="28568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/>
          </a:p>
        </p:txBody>
      </p:sp>
      <p:sp>
        <p:nvSpPr>
          <p:cNvPr id="8" name="Shape 2634">
            <a:extLst>
              <a:ext uri="{FF2B5EF4-FFF2-40B4-BE49-F238E27FC236}">
                <a16:creationId xmlns:a16="http://schemas.microsoft.com/office/drawing/2014/main" id="{5E5298DA-D923-803B-8604-5E7BBDA55BE6}"/>
              </a:ext>
            </a:extLst>
          </p:cNvPr>
          <p:cNvSpPr/>
          <p:nvPr/>
        </p:nvSpPr>
        <p:spPr>
          <a:xfrm>
            <a:off x="6377881" y="2226188"/>
            <a:ext cx="222140" cy="2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68" tIns="28568" rIns="28568" bIns="28568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/>
          </a:p>
        </p:txBody>
      </p:sp>
    </p:spTree>
    <p:extLst>
      <p:ext uri="{BB962C8B-B14F-4D97-AF65-F5344CB8AC3E}">
        <p14:creationId xmlns:p14="http://schemas.microsoft.com/office/powerpoint/2010/main" val="202590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3F3EB9B-348F-F376-35EC-BD2009D85B3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85750" y="895350"/>
            <a:ext cx="4003675" cy="224631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F5175-A7E1-6EBF-622B-491339F8C9F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737" y="133350"/>
            <a:ext cx="3886200" cy="100965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VAG Rounded Next" panose="020F0502020203020204" pitchFamily="34" charset="0"/>
              </a:rPr>
              <a:t>Dr. Ahmed Abdelmoity, MD, FAAP, FAES, </a:t>
            </a:r>
            <a:r>
              <a:rPr lang="en-US" sz="1400" i="1" dirty="0">
                <a:latin typeface="VAG Rounded Next" panose="020F0502020203020204" pitchFamily="34" charset="0"/>
              </a:rPr>
              <a:t>Vice President of Clinical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8739A-243C-2902-EEC0-4036365A6D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329113"/>
            <a:ext cx="36988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5ACDC5-7D88-4043-A5E3-34CEDBAF337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E50396-6E5A-6F6F-2246-A93331262A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256213" y="3609975"/>
            <a:ext cx="3887787" cy="39687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VAG Rounded Next" panose="020F0502020203020204" pitchFamily="34" charset="0"/>
              </a:rPr>
              <a:t>Mandy Riemer, MSW </a:t>
            </a:r>
          </a:p>
          <a:p>
            <a:pPr marL="0" indent="0" algn="ctr">
              <a:buNone/>
            </a:pPr>
            <a:r>
              <a:rPr lang="en-US" sz="1400" i="1" dirty="0">
                <a:latin typeface="VAG Rounded Next" panose="020F0502020203020204" pitchFamily="34" charset="0"/>
              </a:rPr>
              <a:t>Manager, Patient Experience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9FE4F2-974B-D736-64BD-D6106E6F3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724" y="727192"/>
            <a:ext cx="2771162" cy="27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6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7F68B2-2997-8B30-3C15-84A316DD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242886"/>
            <a:ext cx="8288337" cy="371476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  <a:t>“Was your child seen by a care provider in a timely manner?”</a:t>
            </a:r>
            <a:br>
              <a:rPr lang="en-US" sz="2000" dirty="0"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</a:br>
            <a:br>
              <a:rPr lang="en-US" sz="2000" dirty="0">
                <a:latin typeface="VAG Rounded Next" panose="020F0502020203020204" pitchFamily="34" charset="0"/>
              </a:rPr>
            </a:br>
            <a:endParaRPr lang="en-US" sz="2000" dirty="0">
              <a:latin typeface="VAG Rounded Next" panose="020F0502020203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3F7B6-6501-9EAF-93A1-8BE627B5B6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860425"/>
            <a:ext cx="8108950" cy="3679770"/>
          </a:xfrm>
        </p:spPr>
        <p:txBody>
          <a:bodyPr>
            <a:normAutofit fontScale="55000" lnSpcReduction="20000"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latin typeface="VAG Rounded Next" panose="020F0502020203020204" pitchFamily="34" charset="0"/>
              <a:ea typeface="VAG Rounded Next" panose="020F0502020203020204"/>
              <a:cs typeface="VAG Rounded Next" panose="020F0502020203020204"/>
            </a:endParaRPr>
          </a:p>
          <a:p>
            <a:pPr marL="285750" marR="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dirty="0"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  <a:t>The experience from door to discharge 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effectLst/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  <a:t>waiting room AND idle time in the exam room AND idle time between care providers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effectLst/>
              <a:latin typeface="VAG Rounded Next" panose="020F05020202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  <a:t>Patients expect to wait in a waiting room and to be examined in an exam room</a:t>
            </a:r>
          </a:p>
          <a:p>
            <a:pPr marL="285750" marR="0" lvl="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  <a:t>Too much idle time in an exam room is confusing and often leaves families feeling like they have been forgotten.</a:t>
            </a:r>
            <a:endParaRPr lang="en-US" sz="2900" dirty="0">
              <a:latin typeface="VAG Rounded Next" panose="020F0502020203020204" pitchFamily="34" charset="0"/>
              <a:ea typeface="VAG Rounded Next" panose="020F0502020203020204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effectLst/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  <a:t>National data tells us families are OK to wait less than 30 minutes for a scheduled visit, and less than 20 minutes for a telehealth visit</a:t>
            </a:r>
          </a:p>
          <a:p>
            <a:pPr marL="285750" marR="0" lvl="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effectLst/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  <a:t>Data shows families most value: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effectLst/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  <a:t>receiving updates on wait time from the front desk staff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effectLst/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  <a:t>the amount of meaningful time spent with staff during the visit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effectLst/>
                <a:latin typeface="VAG Rounded Next" panose="020F0502020203020204" pitchFamily="34" charset="0"/>
                <a:ea typeface="VAG Rounded Next" panose="020F0502020203020204"/>
                <a:cs typeface="VAG Rounded Next" panose="020F0502020203020204"/>
              </a:rPr>
              <a:t>comfortable waiting areas. </a:t>
            </a:r>
            <a:endParaRPr lang="en-US" sz="2900" dirty="0">
              <a:solidFill>
                <a:schemeClr val="tx1"/>
              </a:solidFill>
              <a:latin typeface="VAG Rounded Next" panose="020F050202020302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2B7CF7-807B-6E4B-873B-7E51529D36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843463"/>
            <a:ext cx="36988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0063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0063A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38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C157F9-FC32-B117-5E25-D060F8AB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05" y="120378"/>
            <a:ext cx="4182768" cy="490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F6DB9-A238-1EE0-2281-63FD93DE58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329113"/>
            <a:ext cx="36988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5ACDC5-7D88-4043-A5E3-34CEDBAF337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7A4DC-DCD0-D501-D630-43FF2A7B4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660" y="38099"/>
            <a:ext cx="3764756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80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52A1E-C568-FB52-B28D-1B1795218D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329113"/>
            <a:ext cx="36988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5ACDC5-7D88-4043-A5E3-34CEDBAF337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B03C5-8FC8-743C-9265-5FAF8711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98" y="172972"/>
            <a:ext cx="4088368" cy="48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17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54C37-1814-25EE-3791-4868069479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329113"/>
            <a:ext cx="36988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5ACDC5-7D88-4043-A5E3-34CEDBAF337A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862A3-8F26-AD8D-9644-59C0797C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35" y="38099"/>
            <a:ext cx="3850481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51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6" y="1371137"/>
            <a:ext cx="3698875" cy="1731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AG Rounded Next" panose="020F0502020203020204" pitchFamily="34" charset="0"/>
                <a:cs typeface="Arial"/>
              </a:rPr>
              <a:t>Single</a:t>
            </a:r>
            <a:r>
              <a:rPr sz="18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biggest</a:t>
            </a:r>
            <a:r>
              <a:rPr sz="18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opportunity:</a:t>
            </a:r>
            <a:endParaRPr sz="1800" dirty="0">
              <a:latin typeface="VAG Rounded Next" panose="020F0502020203020204" pitchFamily="34" charset="0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1525"/>
              </a:spcBef>
              <a:buChar char="●"/>
              <a:tabLst>
                <a:tab pos="469265" algn="l"/>
              </a:tabLst>
            </a:pPr>
            <a:r>
              <a:rPr sz="1800" spc="-50" dirty="0">
                <a:latin typeface="VAG Rounded Next" panose="020F0502020203020204" pitchFamily="34" charset="0"/>
                <a:cs typeface="Arial"/>
              </a:rPr>
              <a:t>Wait</a:t>
            </a:r>
            <a:r>
              <a:rPr sz="1800" spc="-6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|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20" dirty="0">
                <a:latin typeface="VAG Rounded Next" panose="020F0502020203020204" pitchFamily="34" charset="0"/>
                <a:cs typeface="Arial"/>
              </a:rPr>
              <a:t>Time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55" dirty="0">
                <a:latin typeface="VAG Rounded Next" panose="020F0502020203020204" pitchFamily="34" charset="0"/>
                <a:cs typeface="Arial"/>
              </a:rPr>
              <a:t>(3%</a:t>
            </a:r>
            <a:r>
              <a:rPr sz="18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expected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85" dirty="0">
                <a:latin typeface="VAG Rounded Next" panose="020F0502020203020204" pitchFamily="34" charset="0"/>
                <a:cs typeface="Arial"/>
              </a:rPr>
              <a:t>▲T2B)</a:t>
            </a:r>
            <a:endParaRPr sz="1800" dirty="0">
              <a:latin typeface="VAG Rounded Next" panose="020F050202020302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VAG Rounded Next" panose="020F0502020203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800" dirty="0">
              <a:latin typeface="VAG Rounded Next" panose="020F0502020203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VAG Rounded Next" panose="020F0502020203020204" pitchFamily="34" charset="0"/>
                <a:cs typeface="Arial"/>
              </a:rPr>
              <a:t>Other</a:t>
            </a:r>
            <a:r>
              <a:rPr sz="18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25" dirty="0">
                <a:latin typeface="VAG Rounded Next" panose="020F0502020203020204" pitchFamily="34" charset="0"/>
                <a:cs typeface="Arial"/>
              </a:rPr>
              <a:t>areas</a:t>
            </a:r>
            <a:r>
              <a:rPr sz="18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to</a:t>
            </a:r>
            <a:r>
              <a:rPr sz="18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target</a:t>
            </a:r>
            <a:r>
              <a:rPr sz="18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for</a:t>
            </a:r>
            <a:r>
              <a:rPr sz="1800" spc="-35" dirty="0">
                <a:latin typeface="VAG Rounded Next" panose="020F0502020203020204" pitchFamily="34" charset="0"/>
                <a:cs typeface="Arial"/>
              </a:rPr>
              <a:t> max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impact:</a:t>
            </a:r>
            <a:endParaRPr sz="1800" dirty="0">
              <a:latin typeface="VAG Rounded Next" panose="020F0502020203020204" pitchFamily="34" charset="0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51075" y="494326"/>
            <a:ext cx="8196263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b="1" spc="180" dirty="0">
                <a:latin typeface="VAG Rounded Next" panose="020F0502020203020204" pitchFamily="34" charset="0"/>
              </a:rPr>
              <a:t>Upside</a:t>
            </a:r>
            <a:r>
              <a:rPr b="1" spc="120" dirty="0">
                <a:latin typeface="VAG Rounded Next" panose="020F0502020203020204" pitchFamily="34" charset="0"/>
              </a:rPr>
              <a:t> </a:t>
            </a:r>
            <a:r>
              <a:rPr b="1" spc="110" dirty="0">
                <a:latin typeface="VAG Rounded Next" panose="020F0502020203020204" pitchFamily="34" charset="0"/>
              </a:rPr>
              <a:t>Opportunities:</a:t>
            </a:r>
            <a:r>
              <a:rPr b="1" spc="125" dirty="0">
                <a:latin typeface="VAG Rounded Next" panose="020F0502020203020204" pitchFamily="34" charset="0"/>
              </a:rPr>
              <a:t> </a:t>
            </a:r>
            <a:r>
              <a:rPr b="1" spc="145" dirty="0">
                <a:latin typeface="VAG Rounded Next" panose="020F0502020203020204" pitchFamily="34" charset="0"/>
              </a:rPr>
              <a:t>Specialty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9" y="3201461"/>
            <a:ext cx="290957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Char char="●"/>
              <a:tabLst>
                <a:tab pos="379095" algn="l"/>
              </a:tabLst>
            </a:pPr>
            <a:r>
              <a:rPr sz="1800" spc="-30" dirty="0">
                <a:latin typeface="VAG Rounded Next" panose="020F0502020203020204" pitchFamily="34" charset="0"/>
                <a:cs typeface="Arial"/>
              </a:rPr>
              <a:t>Staﬀ</a:t>
            </a:r>
            <a:r>
              <a:rPr sz="1800" spc="-9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|</a:t>
            </a:r>
            <a:r>
              <a:rPr sz="1800" spc="-114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Communication</a:t>
            </a:r>
            <a:endParaRPr sz="1800" dirty="0">
              <a:latin typeface="VAG Rounded Next" panose="020F0502020203020204" pitchFamily="34" charset="0"/>
              <a:cs typeface="Arial"/>
            </a:endParaRPr>
          </a:p>
          <a:p>
            <a:pPr marL="37909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379095" algn="l"/>
              </a:tabLst>
            </a:pPr>
            <a:r>
              <a:rPr sz="1800" dirty="0">
                <a:latin typeface="VAG Rounded Next" panose="020F0502020203020204" pitchFamily="34" charset="0"/>
                <a:cs typeface="Arial"/>
              </a:rPr>
              <a:t>Doctors</a:t>
            </a:r>
            <a:r>
              <a:rPr sz="1800" spc="-114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|</a:t>
            </a:r>
            <a:r>
              <a:rPr sz="1800" spc="-114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Communication</a:t>
            </a:r>
            <a:endParaRPr sz="1800" dirty="0">
              <a:latin typeface="VAG Rounded Next" panose="020F0502020203020204" pitchFamily="34" charset="0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38320"/>
              </p:ext>
            </p:extLst>
          </p:nvPr>
        </p:nvGraphicFramePr>
        <p:xfrm>
          <a:off x="4741312" y="1302494"/>
          <a:ext cx="4086225" cy="1729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i="1" spc="6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Calibri"/>
                        </a:rPr>
                        <a:t>Upside</a:t>
                      </a:r>
                      <a:r>
                        <a:rPr sz="1200" i="1" spc="4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Calibri"/>
                        </a:rPr>
                        <a:t> </a:t>
                      </a:r>
                      <a:r>
                        <a:rPr sz="1200" i="1" spc="-1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Calibri"/>
                        </a:rPr>
                        <a:t>Opportunity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Calibri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99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i="1" spc="4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Calibri"/>
                        </a:rPr>
                        <a:t>#Negative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Calibri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wait,</a:t>
                      </a:r>
                      <a:r>
                        <a:rPr sz="1200" spc="-5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time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28575">
                      <a:solidFill>
                        <a:srgbClr val="0099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3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Calibri"/>
                        </a:rPr>
                        <a:t>3%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Calibri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99CC"/>
                      </a:solidFill>
                      <a:prstDash val="solid"/>
                    </a:lnL>
                    <a:lnR w="28575">
                      <a:solidFill>
                        <a:srgbClr val="0099CC"/>
                      </a:solidFill>
                      <a:prstDash val="solid"/>
                    </a:lnR>
                    <a:lnT w="28575">
                      <a:solidFill>
                        <a:srgbClr val="0099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68B03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445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99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staﬀ,</a:t>
                      </a:r>
                      <a:r>
                        <a:rPr sz="1200" spc="-4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communication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28575">
                      <a:solidFill>
                        <a:srgbClr val="0099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4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Calibri"/>
                        </a:rPr>
                        <a:t>2%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Calibri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99CC"/>
                      </a:solidFill>
                      <a:prstDash val="solid"/>
                    </a:lnL>
                    <a:lnR w="28575">
                      <a:solidFill>
                        <a:srgbClr val="0099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F6D9AD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257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99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doctors,</a:t>
                      </a:r>
                      <a:r>
                        <a:rPr sz="1200" spc="-7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communication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28575">
                      <a:solidFill>
                        <a:srgbClr val="0099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4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Calibri"/>
                        </a:rPr>
                        <a:t>2%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Calibri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99CC"/>
                      </a:solidFill>
                      <a:prstDash val="solid"/>
                    </a:lnL>
                    <a:lnR w="28575">
                      <a:solidFill>
                        <a:srgbClr val="0099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99CC"/>
                      </a:solidFill>
                      <a:prstDash val="solid"/>
                    </a:lnB>
                    <a:solidFill>
                      <a:srgbClr val="F6D9AD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143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99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doctors,</a:t>
                      </a:r>
                      <a:r>
                        <a:rPr sz="1200" spc="-7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availability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-2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Calibri"/>
                        </a:rPr>
                        <a:t>1%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Calibri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99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159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clinical</a:t>
                      </a:r>
                      <a:r>
                        <a:rPr sz="1200" spc="-5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care,</a:t>
                      </a:r>
                      <a:r>
                        <a:rPr sz="1200" spc="-5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coordination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-2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Calibri"/>
                        </a:rPr>
                        <a:t>1%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Calibri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119</a:t>
                      </a:r>
                      <a:endParaRPr sz="120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scheduling,</a:t>
                      </a:r>
                      <a:r>
                        <a:rPr sz="1200" spc="2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initial</a:t>
                      </a:r>
                      <a:endParaRPr sz="1200" dirty="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-2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Calibri"/>
                        </a:rPr>
                        <a:t>1%</a:t>
                      </a:r>
                      <a:endParaRPr sz="1200" dirty="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Calibri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chemeClr val="tx1"/>
                          </a:solidFill>
                          <a:latin typeface="VAG Rounded Next" panose="020F0502020203020204" pitchFamily="34" charset="0"/>
                          <a:cs typeface="Arial"/>
                        </a:rPr>
                        <a:t>166</a:t>
                      </a:r>
                      <a:endParaRPr sz="1200" dirty="0">
                        <a:solidFill>
                          <a:schemeClr val="tx1"/>
                        </a:solidFill>
                        <a:latin typeface="VAG Rounded Next" panose="020F0502020203020204" pitchFamily="34" charset="0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72001" y="3575217"/>
            <a:ext cx="45085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VAG Rounded Next" panose="020F0502020203020204" pitchFamily="34" charset="0"/>
                <a:cs typeface="Calibri"/>
              </a:rPr>
              <a:t>Dividing</a:t>
            </a:r>
            <a:r>
              <a:rPr sz="1100" i="1" spc="12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55" dirty="0">
                <a:latin typeface="VAG Rounded Next" panose="020F0502020203020204" pitchFamily="34" charset="0"/>
                <a:cs typeface="Calibri"/>
              </a:rPr>
              <a:t>#Negative</a:t>
            </a:r>
            <a:r>
              <a:rPr sz="1100" i="1" spc="12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55" dirty="0">
                <a:latin typeface="VAG Rounded Next" panose="020F0502020203020204" pitchFamily="34" charset="0"/>
                <a:cs typeface="Calibri"/>
              </a:rPr>
              <a:t>by</a:t>
            </a:r>
            <a:r>
              <a:rPr sz="1100" i="1" spc="12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-20" dirty="0">
                <a:latin typeface="VAG Rounded Next" panose="020F0502020203020204" pitchFamily="34" charset="0"/>
                <a:cs typeface="Calibri"/>
              </a:rPr>
              <a:t>12</a:t>
            </a:r>
            <a:r>
              <a:rPr sz="1100" i="1" spc="12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55" dirty="0">
                <a:latin typeface="VAG Rounded Next" panose="020F0502020203020204" pitchFamily="34" charset="0"/>
                <a:cs typeface="Calibri"/>
              </a:rPr>
              <a:t>gives</a:t>
            </a:r>
            <a:r>
              <a:rPr sz="1100" i="1" spc="12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65" dirty="0">
                <a:latin typeface="VAG Rounded Next" panose="020F0502020203020204" pitchFamily="34" charset="0"/>
                <a:cs typeface="Calibri"/>
              </a:rPr>
              <a:t>a</a:t>
            </a:r>
            <a:r>
              <a:rPr sz="1100" i="1" spc="12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dirty="0">
                <a:latin typeface="VAG Rounded Next" panose="020F0502020203020204" pitchFamily="34" charset="0"/>
                <a:cs typeface="Calibri"/>
              </a:rPr>
              <a:t>target</a:t>
            </a:r>
            <a:r>
              <a:rPr sz="1100" i="1" spc="12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dirty="0">
                <a:latin typeface="VAG Rounded Next" panose="020F0502020203020204" pitchFamily="34" charset="0"/>
                <a:cs typeface="Calibri"/>
              </a:rPr>
              <a:t>projection</a:t>
            </a:r>
            <a:r>
              <a:rPr sz="1100" i="1" spc="12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-25" dirty="0">
                <a:latin typeface="VAG Rounded Next" panose="020F0502020203020204" pitchFamily="34" charset="0"/>
                <a:cs typeface="Calibri"/>
              </a:rPr>
              <a:t>for</a:t>
            </a:r>
            <a:endParaRPr sz="1100" dirty="0">
              <a:latin typeface="VAG Rounded Next" panose="020F0502020203020204" pitchFamily="34" charset="0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100" i="1" spc="10" dirty="0">
                <a:latin typeface="VAG Rounded Next" panose="020F0502020203020204" pitchFamily="34" charset="0"/>
                <a:cs typeface="Calibri"/>
              </a:rPr>
              <a:t>monthly</a:t>
            </a:r>
            <a:r>
              <a:rPr sz="1100" i="1" spc="12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improvement</a:t>
            </a:r>
            <a:r>
              <a:rPr sz="1100" i="1" spc="12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55" dirty="0">
                <a:latin typeface="VAG Rounded Next" panose="020F0502020203020204" pitchFamily="34" charset="0"/>
                <a:cs typeface="Calibri"/>
              </a:rPr>
              <a:t>goals</a:t>
            </a:r>
            <a:r>
              <a:rPr sz="1100" i="1" spc="12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in</a:t>
            </a:r>
            <a:r>
              <a:rPr sz="1100" i="1" spc="12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55" dirty="0">
                <a:latin typeface="VAG Rounded Next" panose="020F0502020203020204" pitchFamily="34" charset="0"/>
                <a:cs typeface="Calibri"/>
              </a:rPr>
              <a:t>2024</a:t>
            </a:r>
            <a:endParaRPr sz="1100" dirty="0">
              <a:latin typeface="VAG Rounded Next" panose="020F0502020203020204" pitchFamily="34" charset="0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7950" y="4078138"/>
            <a:ext cx="484416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5265" algn="r">
              <a:lnSpc>
                <a:spcPct val="100000"/>
              </a:lnSpc>
              <a:spcBef>
                <a:spcPts val="100"/>
              </a:spcBef>
            </a:pPr>
            <a:r>
              <a:rPr sz="1100" i="1" spc="10" dirty="0">
                <a:latin typeface="VAG Rounded Next" panose="020F0502020203020204" pitchFamily="34" charset="0"/>
                <a:cs typeface="Calibri"/>
              </a:rPr>
              <a:t>E.g.,</a:t>
            </a:r>
            <a:r>
              <a:rPr sz="1100" i="1" spc="10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Getting</a:t>
            </a:r>
            <a:r>
              <a:rPr sz="1100" i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the</a:t>
            </a:r>
            <a:r>
              <a:rPr sz="1100" i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55" dirty="0">
                <a:latin typeface="VAG Rounded Next" panose="020F0502020203020204" pitchFamily="34" charset="0"/>
                <a:cs typeface="Calibri"/>
              </a:rPr>
              <a:t>upside</a:t>
            </a:r>
            <a:r>
              <a:rPr sz="1100" i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opportunity</a:t>
            </a:r>
            <a:r>
              <a:rPr sz="1100" i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for</a:t>
            </a:r>
            <a:r>
              <a:rPr sz="1100" i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Staﬀ</a:t>
            </a:r>
            <a:r>
              <a:rPr sz="1100" i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-335" dirty="0">
                <a:latin typeface="VAG Rounded Next" panose="020F0502020203020204" pitchFamily="34" charset="0"/>
                <a:cs typeface="Calibri"/>
              </a:rPr>
              <a:t>|</a:t>
            </a:r>
            <a:r>
              <a:rPr sz="1100" i="1" spc="30" dirty="0">
                <a:latin typeface="VAG Rounded Next" panose="020F0502020203020204" pitchFamily="34" charset="0"/>
                <a:cs typeface="Calibri"/>
              </a:rPr>
              <a:t> Communication</a:t>
            </a:r>
            <a:r>
              <a:rPr sz="1100" i="1" spc="10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30" dirty="0">
                <a:latin typeface="VAG Rounded Next" panose="020F0502020203020204" pitchFamily="34" charset="0"/>
                <a:cs typeface="Calibri"/>
              </a:rPr>
              <a:t>would</a:t>
            </a:r>
            <a:r>
              <a:rPr sz="1100" i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50" dirty="0">
                <a:latin typeface="VAG Rounded Next" panose="020F0502020203020204" pitchFamily="34" charset="0"/>
                <a:cs typeface="Calibri"/>
              </a:rPr>
              <a:t>mean</a:t>
            </a:r>
            <a:r>
              <a:rPr sz="1100" i="1" spc="10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30" dirty="0">
                <a:latin typeface="VAG Rounded Next" panose="020F0502020203020204" pitchFamily="34" charset="0"/>
                <a:cs typeface="Calibri"/>
              </a:rPr>
              <a:t>converting</a:t>
            </a:r>
            <a:r>
              <a:rPr sz="1100" i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40" dirty="0">
                <a:latin typeface="VAG Rounded Next" panose="020F0502020203020204" pitchFamily="34" charset="0"/>
                <a:cs typeface="Calibri"/>
              </a:rPr>
              <a:t>24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complaints</a:t>
            </a:r>
            <a:r>
              <a:rPr sz="1100" i="1" spc="14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about</a:t>
            </a:r>
            <a:r>
              <a:rPr sz="1100" i="1" spc="14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this</a:t>
            </a:r>
            <a:r>
              <a:rPr sz="1100" i="1" spc="14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per</a:t>
            </a:r>
            <a:r>
              <a:rPr sz="1100" i="1" spc="14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month</a:t>
            </a:r>
            <a:r>
              <a:rPr sz="1100" i="1" spc="14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(or</a:t>
            </a:r>
            <a:r>
              <a:rPr sz="1100" i="1" spc="14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10" dirty="0">
                <a:latin typeface="VAG Rounded Next" panose="020F0502020203020204" pitchFamily="34" charset="0"/>
                <a:cs typeface="Calibri"/>
              </a:rPr>
              <a:t>about</a:t>
            </a:r>
            <a:r>
              <a:rPr sz="1100" i="1" spc="14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100" i="1" spc="-30" dirty="0">
                <a:latin typeface="VAG Rounded Next" panose="020F0502020203020204" pitchFamily="34" charset="0"/>
                <a:cs typeface="Calibri"/>
              </a:rPr>
              <a:t>1/day)</a:t>
            </a:r>
            <a:endParaRPr sz="1100" dirty="0">
              <a:latin typeface="VAG Rounded Next" panose="020F05020202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952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371136"/>
            <a:ext cx="39325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AG Rounded Next" panose="020F0502020203020204" pitchFamily="34" charset="0"/>
                <a:cs typeface="Arial"/>
              </a:rPr>
              <a:t>Which</a:t>
            </a:r>
            <a:r>
              <a:rPr sz="1800" spc="-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subcategories</a:t>
            </a:r>
            <a:r>
              <a:rPr sz="1800" spc="-6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have</a:t>
            </a:r>
            <a:r>
              <a:rPr sz="1800" spc="-6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the</a:t>
            </a:r>
            <a:r>
              <a:rPr sz="1800" spc="-6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greatest</a:t>
            </a:r>
            <a:endParaRPr sz="1800" dirty="0">
              <a:latin typeface="VAG Rounded Next" panose="020F0502020203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5" y="1686606"/>
            <a:ext cx="2871470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AG Rounded Next" panose="020F0502020203020204" pitchFamily="34" charset="0"/>
                <a:cs typeface="Arial"/>
              </a:rPr>
              <a:t>impact</a:t>
            </a:r>
            <a:r>
              <a:rPr sz="1800" spc="-8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on</a:t>
            </a:r>
            <a:r>
              <a:rPr sz="1800" spc="-8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sentiment</a:t>
            </a:r>
            <a:r>
              <a:rPr sz="1800" spc="-8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&amp;</a:t>
            </a:r>
            <a:r>
              <a:rPr sz="1800" spc="-8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20" dirty="0">
                <a:latin typeface="VAG Rounded Next" panose="020F0502020203020204" pitchFamily="34" charset="0"/>
                <a:cs typeface="Arial"/>
              </a:rPr>
              <a:t>LTR?</a:t>
            </a:r>
            <a:endParaRPr sz="1800" dirty="0">
              <a:latin typeface="VAG Rounded Next" panose="020F0502020203020204" pitchFamily="34" charset="0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1520"/>
              </a:spcBef>
              <a:buChar char="●"/>
              <a:tabLst>
                <a:tab pos="469265" algn="l"/>
              </a:tabLst>
            </a:pPr>
            <a:r>
              <a:rPr sz="1800" dirty="0">
                <a:latin typeface="VAG Rounded Next" panose="020F0502020203020204" pitchFamily="34" charset="0"/>
                <a:cs typeface="Arial"/>
              </a:rPr>
              <a:t>Biggest</a:t>
            </a:r>
            <a:r>
              <a:rPr sz="1800" spc="-5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b="1" spc="55" dirty="0">
                <a:latin typeface="VAG Rounded Next" panose="020F0502020203020204" pitchFamily="34" charset="0"/>
                <a:cs typeface="Calibri"/>
              </a:rPr>
              <a:t>positive</a:t>
            </a:r>
            <a:r>
              <a:rPr sz="1800" b="1" spc="3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800" b="1" spc="45" dirty="0">
                <a:latin typeface="VAG Rounded Next" panose="020F0502020203020204" pitchFamily="34" charset="0"/>
                <a:cs typeface="Calibri"/>
              </a:rPr>
              <a:t>impact</a:t>
            </a:r>
            <a:endParaRPr sz="1800" dirty="0">
              <a:latin typeface="VAG Rounded Next" panose="020F0502020203020204" pitchFamily="34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3193" y="2439969"/>
            <a:ext cx="3919220" cy="7620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47980" indent="-335280">
              <a:lnSpc>
                <a:spcPct val="100000"/>
              </a:lnSpc>
              <a:spcBef>
                <a:spcPts val="350"/>
              </a:spcBef>
              <a:buChar char="○"/>
              <a:tabLst>
                <a:tab pos="347980" algn="l"/>
              </a:tabLst>
            </a:pPr>
            <a:r>
              <a:rPr sz="1400" spc="-25" dirty="0">
                <a:latin typeface="VAG Rounded Next" panose="020F0502020203020204" pitchFamily="34" charset="0"/>
                <a:cs typeface="Arial"/>
              </a:rPr>
              <a:t>Staﬀ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70" dirty="0">
                <a:latin typeface="VAG Rounded Next" panose="020F0502020203020204" pitchFamily="34" charset="0"/>
                <a:cs typeface="Arial"/>
              </a:rPr>
              <a:t>|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Attitude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60" dirty="0">
                <a:latin typeface="VAG Rounded Next" panose="020F0502020203020204" pitchFamily="34" charset="0"/>
                <a:cs typeface="Arial"/>
              </a:rPr>
              <a:t>(20%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of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comments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in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Specialty)</a:t>
            </a:r>
            <a:endParaRPr sz="1400" dirty="0">
              <a:latin typeface="VAG Rounded Next" panose="020F0502020203020204" pitchFamily="34" charset="0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54"/>
              </a:spcBef>
              <a:buChar char="○"/>
              <a:tabLst>
                <a:tab pos="347980" algn="l"/>
              </a:tabLst>
            </a:pPr>
            <a:r>
              <a:rPr sz="1400" spc="-25" dirty="0">
                <a:latin typeface="VAG Rounded Next" panose="020F0502020203020204" pitchFamily="34" charset="0"/>
                <a:cs typeface="Arial"/>
              </a:rPr>
              <a:t>Staﬀ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70" dirty="0">
                <a:latin typeface="VAG Rounded Next" panose="020F0502020203020204" pitchFamily="34" charset="0"/>
                <a:cs typeface="Arial"/>
              </a:rPr>
              <a:t>|</a:t>
            </a:r>
            <a:r>
              <a:rPr sz="1400" spc="-1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Communication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(10%)</a:t>
            </a:r>
            <a:endParaRPr sz="1400" dirty="0">
              <a:latin typeface="VAG Rounded Next" panose="020F0502020203020204" pitchFamily="34" charset="0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50"/>
              </a:spcBef>
              <a:buChar char="○"/>
              <a:tabLst>
                <a:tab pos="347980" algn="l"/>
              </a:tabLst>
            </a:pPr>
            <a:r>
              <a:rPr sz="1400" dirty="0">
                <a:latin typeface="VAG Rounded Next" panose="020F0502020203020204" pitchFamily="34" charset="0"/>
                <a:cs typeface="Arial"/>
              </a:rPr>
              <a:t>Doctors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70" dirty="0">
                <a:latin typeface="VAG Rounded Next" panose="020F0502020203020204" pitchFamily="34" charset="0"/>
                <a:cs typeface="Arial"/>
              </a:rPr>
              <a:t>|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Communication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(8%)</a:t>
            </a:r>
            <a:endParaRPr sz="1400" dirty="0">
              <a:latin typeface="VAG Rounded Next" panose="020F05020202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250" y="3150516"/>
            <a:ext cx="4138929" cy="11029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535"/>
              </a:spcBef>
              <a:buChar char="●"/>
              <a:tabLst>
                <a:tab pos="379095" algn="l"/>
              </a:tabLst>
            </a:pPr>
            <a:r>
              <a:rPr sz="1800" dirty="0">
                <a:latin typeface="VAG Rounded Next" panose="020F0502020203020204" pitchFamily="34" charset="0"/>
                <a:cs typeface="Arial"/>
              </a:rPr>
              <a:t>Biggest</a:t>
            </a:r>
            <a:r>
              <a:rPr sz="1800" spc="-65" dirty="0">
                <a:solidFill>
                  <a:srgbClr val="003767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800" b="1" spc="70" dirty="0">
                <a:solidFill>
                  <a:srgbClr val="E68B03"/>
                </a:solidFill>
                <a:latin typeface="VAG Rounded Next" panose="020F0502020203020204" pitchFamily="34" charset="0"/>
                <a:cs typeface="Calibri"/>
              </a:rPr>
              <a:t>negative</a:t>
            </a:r>
            <a:r>
              <a:rPr sz="1800" b="1" spc="30" dirty="0">
                <a:solidFill>
                  <a:srgbClr val="E68B03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800" b="1" spc="45" dirty="0">
                <a:solidFill>
                  <a:srgbClr val="E68B03"/>
                </a:solidFill>
                <a:latin typeface="VAG Rounded Next" panose="020F0502020203020204" pitchFamily="34" charset="0"/>
                <a:cs typeface="Calibri"/>
              </a:rPr>
              <a:t>impact</a:t>
            </a:r>
            <a:endParaRPr sz="1800" dirty="0">
              <a:latin typeface="VAG Rounded Next" panose="020F0502020203020204" pitchFamily="34" charset="0"/>
              <a:cs typeface="Calibri"/>
            </a:endParaRPr>
          </a:p>
          <a:p>
            <a:pPr marL="836294" lvl="1" indent="-335915">
              <a:lnSpc>
                <a:spcPct val="100000"/>
              </a:lnSpc>
              <a:spcBef>
                <a:spcPts val="340"/>
              </a:spcBef>
              <a:buChar char="○"/>
              <a:tabLst>
                <a:tab pos="836294" algn="l"/>
              </a:tabLst>
            </a:pPr>
            <a:r>
              <a:rPr sz="1400" spc="-35" dirty="0">
                <a:latin typeface="VAG Rounded Next" panose="020F0502020203020204" pitchFamily="34" charset="0"/>
                <a:cs typeface="Arial"/>
              </a:rPr>
              <a:t>Wait</a:t>
            </a:r>
            <a:r>
              <a:rPr sz="1400" spc="-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70" dirty="0">
                <a:latin typeface="VAG Rounded Next" panose="020F0502020203020204" pitchFamily="34" charset="0"/>
                <a:cs typeface="Arial"/>
              </a:rPr>
              <a:t>|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Time</a:t>
            </a:r>
            <a:r>
              <a:rPr sz="1400" spc="-7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(6%)</a:t>
            </a:r>
            <a:endParaRPr sz="1400" dirty="0">
              <a:latin typeface="VAG Rounded Next" panose="020F0502020203020204" pitchFamily="34" charset="0"/>
              <a:cs typeface="Arial"/>
            </a:endParaRPr>
          </a:p>
          <a:p>
            <a:pPr marL="836294" lvl="1" indent="-335915">
              <a:lnSpc>
                <a:spcPct val="100000"/>
              </a:lnSpc>
              <a:spcBef>
                <a:spcPts val="254"/>
              </a:spcBef>
              <a:buChar char="○"/>
              <a:tabLst>
                <a:tab pos="836294" algn="l"/>
              </a:tabLst>
            </a:pPr>
            <a:r>
              <a:rPr sz="1400" dirty="0">
                <a:latin typeface="VAG Rounded Next" panose="020F0502020203020204" pitchFamily="34" charset="0"/>
                <a:cs typeface="Arial"/>
              </a:rPr>
              <a:t>Doctors</a:t>
            </a:r>
            <a:r>
              <a:rPr sz="1400" spc="-5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70" dirty="0">
                <a:latin typeface="VAG Rounded Next" panose="020F0502020203020204" pitchFamily="34" charset="0"/>
                <a:cs typeface="Arial"/>
              </a:rPr>
              <a:t>|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Availability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(3%)</a:t>
            </a:r>
            <a:endParaRPr sz="1400" dirty="0">
              <a:latin typeface="VAG Rounded Next" panose="020F0502020203020204" pitchFamily="34" charset="0"/>
              <a:cs typeface="Arial"/>
            </a:endParaRPr>
          </a:p>
          <a:p>
            <a:pPr marL="836294" lvl="1" indent="-335915">
              <a:lnSpc>
                <a:spcPct val="100000"/>
              </a:lnSpc>
              <a:spcBef>
                <a:spcPts val="250"/>
              </a:spcBef>
              <a:buChar char="○"/>
              <a:tabLst>
                <a:tab pos="836294" algn="l"/>
              </a:tabLst>
            </a:pPr>
            <a:r>
              <a:rPr sz="1400" dirty="0">
                <a:latin typeface="VAG Rounded Next" panose="020F0502020203020204" pitchFamily="34" charset="0"/>
                <a:cs typeface="Arial"/>
              </a:rPr>
              <a:t>Hospital</a:t>
            </a:r>
            <a:r>
              <a:rPr sz="1400" spc="-5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70" dirty="0">
                <a:latin typeface="VAG Rounded Next" panose="020F0502020203020204" pitchFamily="34" charset="0"/>
                <a:cs typeface="Arial"/>
              </a:rPr>
              <a:t>|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Services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[e.g.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patient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portal]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70" dirty="0">
                <a:latin typeface="VAG Rounded Next" panose="020F0502020203020204" pitchFamily="34" charset="0"/>
                <a:cs typeface="Arial"/>
              </a:rPr>
              <a:t>(2%)</a:t>
            </a:r>
            <a:endParaRPr sz="1400" dirty="0">
              <a:latin typeface="VAG Rounded Next" panose="020F0502020203020204" pitchFamily="34" charset="0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6563" y="428625"/>
            <a:ext cx="8288337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75" dirty="0">
                <a:latin typeface="VAG Rounded Next" panose="020F0502020203020204" pitchFamily="34" charset="0"/>
              </a:rPr>
              <a:t>Subcategory</a:t>
            </a:r>
            <a:r>
              <a:rPr spc="155" dirty="0">
                <a:latin typeface="VAG Rounded Next" panose="020F0502020203020204" pitchFamily="34" charset="0"/>
              </a:rPr>
              <a:t> </a:t>
            </a:r>
            <a:r>
              <a:rPr spc="125" dirty="0">
                <a:latin typeface="VAG Rounded Next" panose="020F0502020203020204" pitchFamily="34" charset="0"/>
              </a:rPr>
              <a:t>Performance:</a:t>
            </a:r>
            <a:r>
              <a:rPr spc="155" dirty="0">
                <a:latin typeface="VAG Rounded Next" panose="020F0502020203020204" pitchFamily="34" charset="0"/>
              </a:rPr>
              <a:t> </a:t>
            </a:r>
            <a:r>
              <a:rPr lang="en-US" spc="145" dirty="0">
                <a:latin typeface="VAG Rounded Next" panose="020F0502020203020204" pitchFamily="34" charset="0"/>
              </a:rPr>
              <a:t>Ambulatory</a:t>
            </a:r>
            <a:endParaRPr spc="145" dirty="0">
              <a:latin typeface="VAG Rounded Next" panose="020F0502020203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901113" y="4776788"/>
            <a:ext cx="242887" cy="2795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0"/>
              </a:spcBef>
            </a:pPr>
            <a:endParaRPr spc="-25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2028" y="1119188"/>
            <a:ext cx="3919220" cy="3657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651401" y="1927924"/>
            <a:ext cx="68770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10" dirty="0">
                <a:solidFill>
                  <a:srgbClr val="434343"/>
                </a:solidFill>
                <a:latin typeface="Calibri"/>
                <a:cs typeface="Calibri"/>
              </a:rPr>
              <a:t>doctors,</a:t>
            </a:r>
            <a:r>
              <a:rPr sz="700" b="1" spc="15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434343"/>
                </a:solidFill>
                <a:latin typeface="Calibri"/>
                <a:cs typeface="Calibri"/>
              </a:rPr>
              <a:t>attitude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1800" y="2156525"/>
            <a:ext cx="99441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10" dirty="0">
                <a:solidFill>
                  <a:srgbClr val="434343"/>
                </a:solidFill>
                <a:latin typeface="Calibri"/>
                <a:cs typeface="Calibri"/>
              </a:rPr>
              <a:t>doctors,</a:t>
            </a:r>
            <a:r>
              <a:rPr sz="700" b="1" spc="15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434343"/>
                </a:solidFill>
                <a:latin typeface="Calibri"/>
                <a:cs typeface="Calibri"/>
              </a:rPr>
              <a:t>communication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9000" y="2461325"/>
            <a:ext cx="86614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434343"/>
                </a:solidFill>
                <a:latin typeface="Calibri"/>
                <a:cs typeface="Calibri"/>
              </a:rPr>
              <a:t>staﬀ,</a:t>
            </a:r>
            <a:r>
              <a:rPr sz="700" b="1" spc="10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434343"/>
                </a:solidFill>
                <a:latin typeface="Calibri"/>
                <a:cs typeface="Calibri"/>
              </a:rPr>
              <a:t>communication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85825" y="2100350"/>
            <a:ext cx="65405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10" dirty="0">
                <a:solidFill>
                  <a:schemeClr val="bg1"/>
                </a:solidFill>
                <a:latin typeface="Calibri"/>
                <a:cs typeface="Calibri"/>
              </a:rPr>
              <a:t>nurses,</a:t>
            </a:r>
            <a:r>
              <a:rPr sz="700" b="1" spc="1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chemeClr val="bg1"/>
                </a:solidFill>
                <a:latin typeface="Calibri"/>
                <a:cs typeface="Calibri"/>
              </a:rPr>
              <a:t>attitude</a:t>
            </a:r>
            <a:endParaRPr sz="7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383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563" y="428625"/>
            <a:ext cx="8288337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pc="125" dirty="0">
                <a:latin typeface="VAG Rounded Next" panose="020F0502020203020204" pitchFamily="34" charset="0"/>
              </a:rPr>
              <a:t>Ambulatory</a:t>
            </a:r>
            <a:r>
              <a:rPr spc="125" dirty="0">
                <a:latin typeface="VAG Rounded Next" panose="020F0502020203020204" pitchFamily="34" charset="0"/>
              </a:rPr>
              <a:t>:</a:t>
            </a:r>
            <a:r>
              <a:rPr spc="120" dirty="0">
                <a:latin typeface="VAG Rounded Next" panose="020F0502020203020204" pitchFamily="34" charset="0"/>
              </a:rPr>
              <a:t> </a:t>
            </a:r>
            <a:r>
              <a:rPr spc="95" dirty="0">
                <a:latin typeface="VAG Rounded Next" panose="020F0502020203020204" pitchFamily="34" charset="0"/>
              </a:rPr>
              <a:t>What’s</a:t>
            </a:r>
            <a:r>
              <a:rPr spc="120" dirty="0">
                <a:latin typeface="VAG Rounded Next" panose="020F0502020203020204" pitchFamily="34" charset="0"/>
              </a:rPr>
              <a:t> </a:t>
            </a:r>
            <a:r>
              <a:rPr spc="55" dirty="0">
                <a:latin typeface="VAG Rounded Next" panose="020F0502020203020204" pitchFamily="34" charset="0"/>
              </a:rPr>
              <a:t>(Not)</a:t>
            </a:r>
            <a:r>
              <a:rPr spc="120" dirty="0">
                <a:latin typeface="VAG Rounded Next" panose="020F0502020203020204" pitchFamily="34" charset="0"/>
              </a:rPr>
              <a:t> </a:t>
            </a:r>
            <a:r>
              <a:rPr spc="80" dirty="0">
                <a:latin typeface="VAG Rounded Next" panose="020F0502020203020204" pitchFamily="34" charset="0"/>
              </a:rPr>
              <a:t>Working?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901113" y="4776788"/>
            <a:ext cx="242887" cy="2795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20"/>
              </a:spcBef>
            </a:pP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5500" y="1348955"/>
            <a:ext cx="2743835" cy="285976"/>
          </a:xfrm>
          <a:prstGeom prst="rect">
            <a:avLst/>
          </a:prstGeom>
          <a:solidFill>
            <a:srgbClr val="003767"/>
          </a:solidFill>
        </p:spPr>
        <p:txBody>
          <a:bodyPr vert="horz" wrap="square" lIns="0" tIns="698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50"/>
              </a:spcBef>
            </a:pPr>
            <a:r>
              <a:rPr sz="1400" b="1" spc="6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Staﬀ</a:t>
            </a:r>
            <a:r>
              <a:rPr sz="1400" b="1" spc="4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36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|</a:t>
            </a:r>
            <a:r>
              <a:rPr sz="1400" b="1" spc="4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Attitude</a:t>
            </a:r>
            <a:endParaRPr sz="1400" dirty="0">
              <a:latin typeface="VAG Rounded Next" panose="020F0502020203020204" pitchFamily="34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526" y="1547005"/>
            <a:ext cx="2306955" cy="1304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br>
              <a:rPr lang="en-US" sz="1400" dirty="0"/>
            </a:br>
            <a:r>
              <a:rPr lang="en-US" sz="1400" dirty="0"/>
              <a:t>“</a:t>
            </a:r>
            <a:r>
              <a:rPr lang="en-US" sz="1050" b="0" i="0" dirty="0">
                <a:effectLst/>
                <a:latin typeface="VAG Rounded Next" panose="020F0502020203020204" pitchFamily="34" charset="0"/>
              </a:rPr>
              <a:t>That nurse and doctor were so sweet and caring to my son!! Great service, very kind! I would recommend them 100%! Thank you for being so good to my baby!!”</a:t>
            </a:r>
            <a:endParaRPr sz="1050" dirty="0">
              <a:latin typeface="VAG Rounded Next" panose="020F0502020203020204" pitchFamily="34" charset="0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101" y="1348955"/>
            <a:ext cx="2743835" cy="285976"/>
          </a:xfrm>
          <a:prstGeom prst="rect">
            <a:avLst/>
          </a:prstGeom>
          <a:solidFill>
            <a:srgbClr val="003767"/>
          </a:solidFill>
        </p:spPr>
        <p:txBody>
          <a:bodyPr vert="horz" wrap="square" lIns="0" tIns="698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50"/>
              </a:spcBef>
            </a:pPr>
            <a:r>
              <a:rPr sz="1400" b="1" spc="6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Staﬀ</a:t>
            </a:r>
            <a:r>
              <a:rPr sz="1400" b="1" spc="4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36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|</a:t>
            </a:r>
            <a:r>
              <a:rPr sz="1400" b="1" spc="4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Communication</a:t>
            </a:r>
            <a:endParaRPr sz="1400" dirty="0">
              <a:latin typeface="VAG Rounded Next" panose="020F0502020203020204" pitchFamily="34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3125" y="1718075"/>
            <a:ext cx="2518410" cy="11019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100" b="0" i="0" dirty="0">
                <a:effectLst/>
                <a:latin typeface="VAG Rounded Next" panose="020F0502020203020204" pitchFamily="34" charset="0"/>
              </a:rPr>
              <a:t>“I really appreciate how much they take the time to </a:t>
            </a:r>
            <a:r>
              <a:rPr lang="en-US" sz="1100" b="1" i="0" dirty="0">
                <a:effectLst/>
                <a:latin typeface="VAG Rounded Next" panose="020F0502020203020204" pitchFamily="34" charset="0"/>
              </a:rPr>
              <a:t>explain things </a:t>
            </a:r>
            <a:r>
              <a:rPr lang="en-US" sz="1100" b="0" i="0" dirty="0">
                <a:effectLst/>
                <a:latin typeface="VAG Rounded Next" panose="020F0502020203020204" pitchFamily="34" charset="0"/>
              </a:rPr>
              <a:t>and interact with my child. They have been around for 2 years now, and I couldn't be happier with their service. THANK YOU!”</a:t>
            </a:r>
            <a:endParaRPr sz="1100" dirty="0">
              <a:latin typeface="VAG Rounded Next" panose="020F0502020203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4701" y="1348955"/>
            <a:ext cx="2743835" cy="285976"/>
          </a:xfrm>
          <a:prstGeom prst="rect">
            <a:avLst/>
          </a:prstGeom>
          <a:solidFill>
            <a:srgbClr val="003767"/>
          </a:solidFill>
        </p:spPr>
        <p:txBody>
          <a:bodyPr vert="horz" wrap="square" lIns="0" tIns="698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50"/>
              </a:spcBef>
            </a:pPr>
            <a:r>
              <a:rPr sz="1400" b="1" spc="5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Doctors</a:t>
            </a:r>
            <a:r>
              <a:rPr sz="1400" b="1" spc="50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36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|</a:t>
            </a:r>
            <a:r>
              <a:rPr sz="1400" b="1" spc="50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Communication</a:t>
            </a:r>
            <a:endParaRPr sz="1400" dirty="0">
              <a:latin typeface="VAG Rounded Next" panose="020F0502020203020204" pitchFamily="34" charset="0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7725" y="1790143"/>
            <a:ext cx="2595880" cy="197150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85" dirty="0">
                <a:latin typeface="VAG Rounded Next" panose="020F0502020203020204" pitchFamily="34" charset="0"/>
                <a:cs typeface="Arial"/>
              </a:rPr>
              <a:t>Dr.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XXXX</a:t>
            </a:r>
            <a:r>
              <a:rPr sz="1400" spc="-4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is</a:t>
            </a:r>
            <a:r>
              <a:rPr sz="14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wonderful</a:t>
            </a:r>
            <a:r>
              <a:rPr sz="14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provider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and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person.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She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spc="60" dirty="0">
                <a:latin typeface="VAG Rounded Next" panose="020F0502020203020204" pitchFamily="34" charset="0"/>
                <a:cs typeface="Calibri"/>
              </a:rPr>
              <a:t>answers</a:t>
            </a:r>
            <a:r>
              <a:rPr sz="1400" b="1" spc="4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all</a:t>
            </a:r>
            <a:r>
              <a:rPr sz="1400" b="1" spc="5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25" dirty="0">
                <a:latin typeface="VAG Rounded Next" panose="020F0502020203020204" pitchFamily="34" charset="0"/>
                <a:cs typeface="Calibri"/>
              </a:rPr>
              <a:t>our </a:t>
            </a:r>
            <a:r>
              <a:rPr sz="1400" b="1" spc="55" dirty="0">
                <a:latin typeface="VAG Rounded Next" panose="020F0502020203020204" pitchFamily="34" charset="0"/>
                <a:cs typeface="Calibri"/>
              </a:rPr>
              <a:t>questions</a:t>
            </a:r>
            <a:r>
              <a:rPr sz="1400" b="1" spc="17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20" dirty="0">
                <a:latin typeface="VAG Rounded Next" panose="020F0502020203020204" pitchFamily="34" charset="0"/>
                <a:cs typeface="Calibri"/>
              </a:rPr>
              <a:t>thoroughly</a:t>
            </a:r>
            <a:r>
              <a:rPr sz="1400" b="1" spc="16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and</a:t>
            </a:r>
            <a:r>
              <a:rPr sz="1400" spc="50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makes</a:t>
            </a:r>
            <a:r>
              <a:rPr sz="1400" spc="-5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my</a:t>
            </a:r>
            <a:r>
              <a:rPr sz="14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daughter</a:t>
            </a:r>
            <a:r>
              <a:rPr sz="14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feel</a:t>
            </a:r>
            <a:r>
              <a:rPr sz="1400" spc="-5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very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comfortable</a:t>
            </a:r>
            <a:r>
              <a:rPr sz="1400" spc="-5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at</a:t>
            </a:r>
            <a:r>
              <a:rPr sz="14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appts</a:t>
            </a:r>
            <a:r>
              <a:rPr sz="14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when</a:t>
            </a:r>
            <a:r>
              <a:rPr sz="14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she</a:t>
            </a:r>
            <a:r>
              <a:rPr sz="14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is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anxious</a:t>
            </a:r>
            <a:r>
              <a:rPr sz="14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with</a:t>
            </a:r>
            <a:r>
              <a:rPr sz="1400" spc="-4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medical</a:t>
            </a:r>
            <a:r>
              <a:rPr sz="1400" spc="-4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appts.</a:t>
            </a:r>
            <a:r>
              <a:rPr sz="14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And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she</a:t>
            </a:r>
            <a:r>
              <a:rPr sz="1400" spc="-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and</a:t>
            </a:r>
            <a:r>
              <a:rPr sz="1400" spc="-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her</a:t>
            </a:r>
            <a:r>
              <a:rPr sz="1400" spc="-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team</a:t>
            </a:r>
            <a:r>
              <a:rPr sz="1400" spc="-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are</a:t>
            </a:r>
            <a:r>
              <a:rPr sz="1400" spc="-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always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very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quick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respond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all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our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portal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messages.</a:t>
            </a:r>
            <a:endParaRPr sz="1400" dirty="0">
              <a:latin typeface="VAG Rounded Next" panose="020F0502020203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4701" y="3787356"/>
            <a:ext cx="2743835" cy="285976"/>
          </a:xfrm>
          <a:prstGeom prst="rect">
            <a:avLst/>
          </a:prstGeom>
          <a:solidFill>
            <a:srgbClr val="E68B03"/>
          </a:solidFill>
        </p:spPr>
        <p:txBody>
          <a:bodyPr vert="horz" wrap="square" lIns="0" tIns="698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50"/>
              </a:spcBef>
            </a:pPr>
            <a:r>
              <a:rPr sz="1400" b="1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Hospital</a:t>
            </a:r>
            <a:r>
              <a:rPr sz="1400" b="1" spc="229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36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|</a:t>
            </a:r>
            <a:r>
              <a:rPr sz="1400" b="1" spc="23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Services</a:t>
            </a:r>
            <a:endParaRPr sz="1400" dirty="0">
              <a:latin typeface="VAG Rounded Next" panose="020F0502020203020204" pitchFamily="34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7725" y="4228545"/>
            <a:ext cx="2423160" cy="67306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400" dirty="0">
                <a:latin typeface="VAG Rounded Next" panose="020F0502020203020204" pitchFamily="34" charset="0"/>
                <a:cs typeface="Arial"/>
              </a:rPr>
              <a:t>“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I</a:t>
            </a:r>
            <a:r>
              <a:rPr sz="1400" spc="1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was</a:t>
            </a:r>
            <a:r>
              <a:rPr sz="1400" spc="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not</a:t>
            </a:r>
            <a:r>
              <a:rPr sz="1400" b="1" spc="8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able</a:t>
            </a:r>
            <a:r>
              <a:rPr sz="1400" b="1" spc="9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to</a:t>
            </a:r>
            <a:r>
              <a:rPr sz="1400" b="1" spc="8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70" dirty="0">
                <a:latin typeface="VAG Rounded Next" panose="020F0502020203020204" pitchFamily="34" charset="0"/>
                <a:cs typeface="Calibri"/>
              </a:rPr>
              <a:t>log</a:t>
            </a:r>
            <a:r>
              <a:rPr sz="1400" b="1" spc="8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into</a:t>
            </a:r>
            <a:r>
              <a:rPr sz="1400" b="1" spc="9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25" dirty="0">
                <a:latin typeface="VAG Rounded Next" panose="020F0502020203020204" pitchFamily="34" charset="0"/>
                <a:cs typeface="Calibri"/>
              </a:rPr>
              <a:t>the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Patient</a:t>
            </a:r>
            <a:r>
              <a:rPr sz="1400" b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Portal</a:t>
            </a:r>
            <a:r>
              <a:rPr sz="1400" b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and</a:t>
            </a:r>
            <a:r>
              <a:rPr sz="1400" spc="4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I</a:t>
            </a:r>
            <a:r>
              <a:rPr sz="1400" spc="4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still</a:t>
            </a:r>
            <a:r>
              <a:rPr sz="1400" spc="4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cannot</a:t>
            </a:r>
            <a:r>
              <a:rPr lang="en-US" sz="1400" spc="-10" dirty="0">
                <a:latin typeface="VAG Rounded Next" panose="020F0502020203020204" pitchFamily="34" charset="0"/>
                <a:cs typeface="Arial"/>
              </a:rPr>
              <a:t>.”</a:t>
            </a:r>
            <a:endParaRPr sz="1400" dirty="0">
              <a:latin typeface="VAG Rounded Next" panose="020F0502020203020204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8526" y="3390344"/>
            <a:ext cx="5563235" cy="131747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400" b="1" spc="20" dirty="0">
                <a:latin typeface="VAG Rounded Next" panose="020F0502020203020204" pitchFamily="34" charset="0"/>
                <a:cs typeface="Calibri"/>
              </a:rPr>
              <a:t>“</a:t>
            </a:r>
            <a:r>
              <a:rPr sz="1400" b="1" spc="20" dirty="0">
                <a:latin typeface="VAG Rounded Next" panose="020F0502020203020204" pitchFamily="34" charset="0"/>
                <a:cs typeface="Calibri"/>
              </a:rPr>
              <a:t>I</a:t>
            </a:r>
            <a:r>
              <a:rPr sz="1400" b="1" spc="9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65" dirty="0">
                <a:latin typeface="VAG Rounded Next" panose="020F0502020203020204" pitchFamily="34" charset="0"/>
                <a:cs typeface="Calibri"/>
              </a:rPr>
              <a:t>get</a:t>
            </a:r>
            <a:r>
              <a:rPr sz="1400" b="1" spc="1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20" dirty="0">
                <a:latin typeface="VAG Rounded Next" panose="020F0502020203020204" pitchFamily="34" charset="0"/>
                <a:cs typeface="Calibri"/>
              </a:rPr>
              <a:t>very</a:t>
            </a:r>
            <a:r>
              <a:rPr sz="1400" b="1" spc="1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20" dirty="0">
                <a:latin typeface="VAG Rounded Next" panose="020F0502020203020204" pitchFamily="34" charset="0"/>
                <a:cs typeface="Calibri"/>
              </a:rPr>
              <a:t>frustrated</a:t>
            </a:r>
            <a:r>
              <a:rPr sz="1400" b="1" spc="1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20" dirty="0">
                <a:latin typeface="VAG Rounded Next" panose="020F0502020203020204" pitchFamily="34" charset="0"/>
                <a:cs typeface="Calibri"/>
              </a:rPr>
              <a:t>with</a:t>
            </a:r>
            <a:r>
              <a:rPr sz="1400" b="1" spc="1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60" dirty="0">
                <a:latin typeface="VAG Rounded Next" panose="020F0502020203020204" pitchFamily="34" charset="0"/>
                <a:cs typeface="Calibri"/>
              </a:rPr>
              <a:t>making</a:t>
            </a:r>
            <a:r>
              <a:rPr sz="1400" b="1" spc="1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20" dirty="0">
                <a:latin typeface="VAG Rounded Next" panose="020F0502020203020204" pitchFamily="34" charset="0"/>
                <a:cs typeface="Calibri"/>
              </a:rPr>
              <a:t>appointments</a:t>
            </a:r>
            <a:r>
              <a:rPr sz="1400" b="1" spc="1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20" dirty="0">
                <a:latin typeface="VAG Rounded Next" panose="020F0502020203020204" pitchFamily="34" charset="0"/>
                <a:cs typeface="Calibri"/>
              </a:rPr>
              <a:t>at</a:t>
            </a:r>
            <a:r>
              <a:rPr sz="1400" b="1" spc="95" dirty="0">
                <a:latin typeface="VAG Rounded Next" panose="020F0502020203020204" pitchFamily="34" charset="0"/>
                <a:cs typeface="Calibri"/>
              </a:rPr>
              <a:t> CM</a:t>
            </a:r>
            <a:r>
              <a:rPr sz="1400" b="1" spc="1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65" dirty="0">
                <a:latin typeface="VAG Rounded Next" panose="020F0502020203020204" pitchFamily="34" charset="0"/>
                <a:cs typeface="Calibri"/>
              </a:rPr>
              <a:t>and</a:t>
            </a:r>
            <a:r>
              <a:rPr sz="1400" b="1" spc="1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20" dirty="0">
                <a:latin typeface="VAG Rounded Next" panose="020F0502020203020204" pitchFamily="34" charset="0"/>
                <a:cs typeface="Calibri"/>
              </a:rPr>
              <a:t>not</a:t>
            </a:r>
            <a:r>
              <a:rPr sz="1400" b="1" spc="1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60" dirty="0">
                <a:latin typeface="VAG Rounded Next" panose="020F0502020203020204" pitchFamily="34" charset="0"/>
                <a:cs typeface="Calibri"/>
              </a:rPr>
              <a:t>being </a:t>
            </a:r>
            <a:r>
              <a:rPr sz="1400" b="1" spc="70" dirty="0">
                <a:latin typeface="VAG Rounded Next" panose="020F0502020203020204" pitchFamily="34" charset="0"/>
                <a:cs typeface="Calibri"/>
              </a:rPr>
              <a:t>seen</a:t>
            </a:r>
            <a:r>
              <a:rPr sz="1400" b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in</a:t>
            </a:r>
            <a:r>
              <a:rPr sz="1400" b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65" dirty="0">
                <a:latin typeface="VAG Rounded Next" panose="020F0502020203020204" pitchFamily="34" charset="0"/>
                <a:cs typeface="Calibri"/>
              </a:rPr>
              <a:t>a</a:t>
            </a:r>
            <a:r>
              <a:rPr sz="1400" b="1" spc="114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timely</a:t>
            </a:r>
            <a:r>
              <a:rPr sz="1400" b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manner.</a:t>
            </a:r>
            <a:r>
              <a:rPr sz="1400" b="1" spc="1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85" dirty="0">
                <a:latin typeface="VAG Rounded Next" panose="020F0502020203020204" pitchFamily="34" charset="0"/>
                <a:cs typeface="Calibri"/>
              </a:rPr>
              <a:t>The</a:t>
            </a:r>
            <a:r>
              <a:rPr sz="1400" b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doctor</a:t>
            </a:r>
            <a:r>
              <a:rPr sz="1400" b="1" spc="114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65" dirty="0">
                <a:latin typeface="VAG Rounded Next" panose="020F0502020203020204" pitchFamily="34" charset="0"/>
                <a:cs typeface="Calibri"/>
              </a:rPr>
              <a:t>was</a:t>
            </a:r>
            <a:r>
              <a:rPr sz="1400" b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135" dirty="0">
                <a:latin typeface="VAG Rounded Next" panose="020F0502020203020204" pitchFamily="34" charset="0"/>
                <a:cs typeface="Calibri"/>
              </a:rPr>
              <a:t>40</a:t>
            </a:r>
            <a:r>
              <a:rPr sz="1400" b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55" dirty="0">
                <a:latin typeface="VAG Rounded Next" panose="020F0502020203020204" pitchFamily="34" charset="0"/>
                <a:cs typeface="Calibri"/>
              </a:rPr>
              <a:t>past</a:t>
            </a:r>
            <a:r>
              <a:rPr sz="1400" b="1" spc="114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our</a:t>
            </a:r>
            <a:r>
              <a:rPr sz="1400" b="1" spc="11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10" dirty="0">
                <a:latin typeface="VAG Rounded Next" panose="020F0502020203020204" pitchFamily="34" charset="0"/>
                <a:cs typeface="Calibri"/>
              </a:rPr>
              <a:t>appointment</a:t>
            </a:r>
            <a:r>
              <a:rPr lang="en-US" sz="1400" b="1" spc="50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time</a:t>
            </a:r>
            <a:r>
              <a:rPr sz="1400" b="1" spc="4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and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I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had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go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ask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when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we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were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going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be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seen.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If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I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was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40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minutes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late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for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an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appointment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it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would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get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canceled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and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I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would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be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charged.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People</a:t>
            </a:r>
            <a:r>
              <a:rPr sz="14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have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lives</a:t>
            </a:r>
            <a:r>
              <a:rPr sz="14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and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things</a:t>
            </a:r>
            <a:r>
              <a:rPr sz="14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they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need</a:t>
            </a:r>
            <a:r>
              <a:rPr sz="14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do</a:t>
            </a:r>
            <a:r>
              <a:rPr sz="14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and</a:t>
            </a:r>
            <a:r>
              <a:rPr sz="14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the</a:t>
            </a:r>
            <a:r>
              <a:rPr sz="14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patients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time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should</a:t>
            </a:r>
            <a:r>
              <a:rPr sz="1400" spc="-1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be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respected</a:t>
            </a:r>
            <a:r>
              <a:rPr sz="1400" spc="-1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as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well.</a:t>
            </a:r>
            <a:r>
              <a:rPr lang="en-US" sz="1400" spc="-10" dirty="0">
                <a:latin typeface="VAG Rounded Next" panose="020F0502020203020204" pitchFamily="34" charset="0"/>
                <a:cs typeface="Arial"/>
              </a:rPr>
              <a:t>"</a:t>
            </a:r>
            <a:endParaRPr sz="1400" dirty="0">
              <a:latin typeface="VAG Rounded Next" panose="020F0502020203020204" pitchFamily="34" charset="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499" y="2949155"/>
            <a:ext cx="5708650" cy="285976"/>
          </a:xfrm>
          <a:prstGeom prst="rect">
            <a:avLst/>
          </a:prstGeom>
          <a:solidFill>
            <a:srgbClr val="E68B03"/>
          </a:solidFill>
        </p:spPr>
        <p:txBody>
          <a:bodyPr vert="horz" wrap="square" lIns="0" tIns="698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50"/>
              </a:spcBef>
            </a:pPr>
            <a:r>
              <a:rPr sz="1400" b="1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Wait</a:t>
            </a:r>
            <a:r>
              <a:rPr sz="1400" b="1" spc="1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36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|</a:t>
            </a:r>
            <a:r>
              <a:rPr sz="1400" b="1" spc="40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Time</a:t>
            </a:r>
            <a:r>
              <a:rPr sz="1400" b="1" spc="30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&amp;</a:t>
            </a:r>
            <a:r>
              <a:rPr sz="1400" b="1" spc="3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Doctors</a:t>
            </a:r>
            <a:r>
              <a:rPr sz="1400" b="1" spc="30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365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|</a:t>
            </a:r>
            <a:r>
              <a:rPr sz="1400" b="1" spc="40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AG Rounded Next" panose="020F0502020203020204" pitchFamily="34" charset="0"/>
                <a:cs typeface="Calibri"/>
              </a:rPr>
              <a:t>Availability</a:t>
            </a:r>
            <a:endParaRPr sz="1400" dirty="0">
              <a:latin typeface="VAG Rounded Next" panose="020F05020202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2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2324" y="1182588"/>
            <a:ext cx="4904826" cy="2175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800" dirty="0">
                <a:latin typeface="VAG Rounded Next" panose="020F0502020203020204" pitchFamily="34" charset="0"/>
                <a:cs typeface="Arial"/>
              </a:rPr>
              <a:t>Our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appointment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was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on</a:t>
            </a:r>
            <a:r>
              <a:rPr sz="1800" spc="-4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the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portal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for</a:t>
            </a:r>
            <a:r>
              <a:rPr sz="1800" spc="-4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20" dirty="0">
                <a:latin typeface="VAG Rounded Next" panose="020F0502020203020204" pitchFamily="34" charset="0"/>
                <a:cs typeface="Arial"/>
              </a:rPr>
              <a:t>810…</a:t>
            </a:r>
            <a:endParaRPr sz="1800" dirty="0">
              <a:latin typeface="VAG Rounded Next" panose="020F0502020203020204" pitchFamily="34" charset="0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525"/>
              </a:spcBef>
              <a:buFont typeface="Wingdings" panose="05000000000000000000" pitchFamily="2" charset="2"/>
              <a:buChar char="§"/>
            </a:pPr>
            <a:r>
              <a:rPr sz="1800" dirty="0">
                <a:latin typeface="VAG Rounded Next" panose="020F0502020203020204" pitchFamily="34" charset="0"/>
                <a:cs typeface="Arial"/>
              </a:rPr>
              <a:t>Our</a:t>
            </a:r>
            <a:r>
              <a:rPr sz="1800" spc="-7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appt</a:t>
            </a:r>
            <a:r>
              <a:rPr sz="1800" spc="-7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was</a:t>
            </a:r>
            <a:r>
              <a:rPr sz="1800" spc="-7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at</a:t>
            </a:r>
            <a:r>
              <a:rPr sz="1800" spc="-7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2:30…</a:t>
            </a:r>
            <a:endParaRPr sz="1800" dirty="0">
              <a:latin typeface="VAG Rounded Next" panose="020F0502020203020204" pitchFamily="34" charset="0"/>
              <a:cs typeface="Arial"/>
            </a:endParaRPr>
          </a:p>
          <a:p>
            <a:pPr marL="298450" marR="1578610" indent="-285750">
              <a:lnSpc>
                <a:spcPct val="170600"/>
              </a:lnSpc>
              <a:buFont typeface="Wingdings" panose="05000000000000000000" pitchFamily="2" charset="2"/>
              <a:buChar char="§"/>
            </a:pPr>
            <a:r>
              <a:rPr sz="1800" dirty="0">
                <a:latin typeface="VAG Rounded Next" panose="020F0502020203020204" pitchFamily="34" charset="0"/>
                <a:cs typeface="Arial"/>
              </a:rPr>
              <a:t>Our</a:t>
            </a:r>
            <a:r>
              <a:rPr sz="1800" spc="-8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appointment</a:t>
            </a:r>
            <a:r>
              <a:rPr sz="1800" spc="-8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was</a:t>
            </a:r>
            <a:r>
              <a:rPr sz="1800" spc="-8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at</a:t>
            </a:r>
            <a:r>
              <a:rPr lang="en-US" sz="1800" spc="-8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95" dirty="0">
                <a:latin typeface="VAG Rounded Next" panose="020F0502020203020204" pitchFamily="34" charset="0"/>
                <a:cs typeface="Arial"/>
              </a:rPr>
              <a:t>915… </a:t>
            </a:r>
            <a:endParaRPr lang="en-US" sz="1800" spc="-195" dirty="0">
              <a:latin typeface="VAG Rounded Next" panose="020F0502020203020204" pitchFamily="34" charset="0"/>
              <a:cs typeface="Arial"/>
            </a:endParaRPr>
          </a:p>
          <a:p>
            <a:pPr marL="298450" marR="1578610" indent="-285750">
              <a:lnSpc>
                <a:spcPct val="170600"/>
              </a:lnSpc>
              <a:buFont typeface="Wingdings" panose="05000000000000000000" pitchFamily="2" charset="2"/>
              <a:buChar char="§"/>
            </a:pPr>
            <a:r>
              <a:rPr sz="1800" spc="-100" dirty="0">
                <a:latin typeface="VAG Rounded Next" panose="020F0502020203020204" pitchFamily="34" charset="0"/>
                <a:cs typeface="Arial"/>
              </a:rPr>
              <a:t>We</a:t>
            </a:r>
            <a:r>
              <a:rPr sz="18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had</a:t>
            </a:r>
            <a:r>
              <a:rPr sz="18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a</a:t>
            </a:r>
            <a:r>
              <a:rPr sz="18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245</a:t>
            </a:r>
            <a:r>
              <a:rPr lang="en-US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10" dirty="0">
                <a:latin typeface="VAG Rounded Next" panose="020F0502020203020204" pitchFamily="34" charset="0"/>
                <a:cs typeface="Arial"/>
              </a:rPr>
              <a:t>appointment…</a:t>
            </a:r>
            <a:endParaRPr sz="1800" dirty="0">
              <a:latin typeface="VAG Rounded Next" panose="020F0502020203020204" pitchFamily="34" charset="0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520"/>
              </a:spcBef>
              <a:buFont typeface="Wingdings" panose="05000000000000000000" pitchFamily="2" charset="2"/>
              <a:buChar char="§"/>
            </a:pPr>
            <a:r>
              <a:rPr sz="1800" spc="-100" dirty="0">
                <a:latin typeface="VAG Rounded Next" panose="020F0502020203020204" pitchFamily="34" charset="0"/>
                <a:cs typeface="Arial"/>
              </a:rPr>
              <a:t>We</a:t>
            </a:r>
            <a:r>
              <a:rPr sz="1800" spc="-4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had</a:t>
            </a:r>
            <a:r>
              <a:rPr sz="1800" spc="-6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a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morning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appointment</a:t>
            </a:r>
            <a:r>
              <a:rPr sz="1800" spc="-4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dirty="0">
                <a:latin typeface="VAG Rounded Next" panose="020F0502020203020204" pitchFamily="34" charset="0"/>
                <a:cs typeface="Arial"/>
              </a:rPr>
              <a:t>for</a:t>
            </a:r>
            <a:r>
              <a:rPr sz="1800" spc="-5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800" spc="-40" dirty="0">
                <a:latin typeface="VAG Rounded Next" panose="020F0502020203020204" pitchFamily="34" charset="0"/>
                <a:cs typeface="Arial"/>
              </a:rPr>
              <a:t>0840am…</a:t>
            </a:r>
            <a:endParaRPr sz="1800" dirty="0">
              <a:latin typeface="VAG Rounded Next" panose="020F0502020203020204" pitchFamily="34" charset="0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0" y="234950"/>
            <a:ext cx="8288338" cy="4476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pc="125" dirty="0">
                <a:latin typeface="VAG Rounded Next" panose="020F0502020203020204" pitchFamily="34" charset="0"/>
              </a:rPr>
              <a:t>Ambulatory</a:t>
            </a:r>
            <a:r>
              <a:rPr spc="125" dirty="0">
                <a:latin typeface="VAG Rounded Next" panose="020F0502020203020204" pitchFamily="34" charset="0"/>
              </a:rPr>
              <a:t>:</a:t>
            </a:r>
            <a:r>
              <a:rPr spc="100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Wait</a:t>
            </a:r>
            <a:r>
              <a:rPr spc="105" dirty="0">
                <a:latin typeface="VAG Rounded Next" panose="020F0502020203020204" pitchFamily="34" charset="0"/>
              </a:rPr>
              <a:t> </a:t>
            </a:r>
            <a:r>
              <a:rPr spc="-840" dirty="0">
                <a:latin typeface="VAG Rounded Next" panose="020F0502020203020204" pitchFamily="34" charset="0"/>
              </a:rPr>
              <a:t>|</a:t>
            </a:r>
            <a:r>
              <a:rPr spc="105" dirty="0">
                <a:latin typeface="VAG Rounded Next" panose="020F0502020203020204" pitchFamily="34" charset="0"/>
              </a:rPr>
              <a:t> </a:t>
            </a:r>
            <a:r>
              <a:rPr spc="160" dirty="0">
                <a:latin typeface="VAG Rounded Next" panose="020F0502020203020204" pitchFamily="34" charset="0"/>
              </a:rPr>
              <a:t>Time</a:t>
            </a:r>
            <a:r>
              <a:rPr spc="105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&amp;</a:t>
            </a:r>
            <a:r>
              <a:rPr spc="105" dirty="0">
                <a:latin typeface="VAG Rounded Next" panose="020F0502020203020204" pitchFamily="34" charset="0"/>
              </a:rPr>
              <a:t> </a:t>
            </a:r>
            <a:r>
              <a:rPr spc="114" dirty="0">
                <a:latin typeface="VAG Rounded Next" panose="020F0502020203020204" pitchFamily="34" charset="0"/>
              </a:rPr>
              <a:t>Appointments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4294967295"/>
          </p:nvPr>
        </p:nvSpPr>
        <p:spPr>
          <a:xfrm>
            <a:off x="0" y="1182688"/>
            <a:ext cx="3975100" cy="3011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VAG Rounded Next" panose="020F0502020203020204" pitchFamily="34" charset="0"/>
              </a:rPr>
              <a:t>Appointment</a:t>
            </a:r>
            <a:r>
              <a:rPr spc="-75" dirty="0">
                <a:latin typeface="VAG Rounded Next" panose="020F0502020203020204" pitchFamily="34" charset="0"/>
              </a:rPr>
              <a:t> </a:t>
            </a:r>
            <a:r>
              <a:rPr spc="-10" dirty="0">
                <a:latin typeface="VAG Rounded Next" panose="020F0502020203020204" pitchFamily="34" charset="0"/>
              </a:rPr>
              <a:t>was</a:t>
            </a:r>
            <a:r>
              <a:rPr spc="-70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at</a:t>
            </a:r>
            <a:r>
              <a:rPr spc="-75" dirty="0">
                <a:latin typeface="VAG Rounded Next" panose="020F0502020203020204" pitchFamily="34" charset="0"/>
              </a:rPr>
              <a:t> </a:t>
            </a:r>
            <a:r>
              <a:rPr spc="-295" dirty="0">
                <a:latin typeface="VAG Rounded Next" panose="020F0502020203020204" pitchFamily="34" charset="0"/>
              </a:rPr>
              <a:t>8…</a:t>
            </a: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>
                <a:latin typeface="VAG Rounded Next" panose="020F0502020203020204" pitchFamily="34" charset="0"/>
              </a:rPr>
              <a:t>My</a:t>
            </a:r>
            <a:r>
              <a:rPr spc="-70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appointment</a:t>
            </a:r>
            <a:r>
              <a:rPr spc="-70" dirty="0">
                <a:latin typeface="VAG Rounded Next" panose="020F0502020203020204" pitchFamily="34" charset="0"/>
              </a:rPr>
              <a:t> </a:t>
            </a:r>
            <a:r>
              <a:rPr spc="-10" dirty="0">
                <a:latin typeface="VAG Rounded Next" panose="020F0502020203020204" pitchFamily="34" charset="0"/>
              </a:rPr>
              <a:t>was</a:t>
            </a:r>
            <a:r>
              <a:rPr spc="-70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for</a:t>
            </a:r>
            <a:r>
              <a:rPr spc="-70" dirty="0">
                <a:latin typeface="VAG Rounded Next" panose="020F0502020203020204" pitchFamily="34" charset="0"/>
              </a:rPr>
              <a:t> </a:t>
            </a:r>
            <a:r>
              <a:rPr spc="-290" dirty="0">
                <a:latin typeface="VAG Rounded Next" panose="020F0502020203020204" pitchFamily="34" charset="0"/>
              </a:rPr>
              <a:t>1</a:t>
            </a:r>
            <a:r>
              <a:rPr lang="en-US" spc="-290" dirty="0">
                <a:latin typeface="VAG Rounded Next" panose="020F0502020203020204" pitchFamily="34" charset="0"/>
              </a:rPr>
              <a:t> </a:t>
            </a:r>
            <a:r>
              <a:rPr spc="-290" dirty="0">
                <a:latin typeface="VAG Rounded Next" panose="020F0502020203020204" pitchFamily="34" charset="0"/>
              </a:rPr>
              <a:t>:</a:t>
            </a:r>
            <a:r>
              <a:rPr lang="en-US" spc="-290" dirty="0">
                <a:latin typeface="VAG Rounded Next" panose="020F0502020203020204" pitchFamily="34" charset="0"/>
              </a:rPr>
              <a:t>  </a:t>
            </a:r>
            <a:r>
              <a:rPr spc="-290" dirty="0">
                <a:latin typeface="VAG Rounded Next" panose="020F0502020203020204" pitchFamily="34" charset="0"/>
              </a:rPr>
              <a:t>1</a:t>
            </a:r>
            <a:r>
              <a:rPr lang="en-US" spc="-290" dirty="0">
                <a:latin typeface="VAG Rounded Next" panose="020F0502020203020204" pitchFamily="34" charset="0"/>
              </a:rPr>
              <a:t> </a:t>
            </a:r>
            <a:r>
              <a:rPr spc="-290" dirty="0">
                <a:latin typeface="VAG Rounded Next" panose="020F0502020203020204" pitchFamily="34" charset="0"/>
              </a:rPr>
              <a:t>5…</a:t>
            </a:r>
          </a:p>
          <a:p>
            <a:pPr marL="12700" marR="5080">
              <a:lnSpc>
                <a:spcPct val="170600"/>
              </a:lnSpc>
            </a:pPr>
            <a:r>
              <a:rPr dirty="0">
                <a:latin typeface="VAG Rounded Next" panose="020F0502020203020204" pitchFamily="34" charset="0"/>
              </a:rPr>
              <a:t>My</a:t>
            </a:r>
            <a:r>
              <a:rPr spc="-100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daughters</a:t>
            </a:r>
            <a:r>
              <a:rPr spc="-95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apt</a:t>
            </a:r>
            <a:r>
              <a:rPr spc="-95" dirty="0">
                <a:latin typeface="VAG Rounded Next" panose="020F0502020203020204" pitchFamily="34" charset="0"/>
              </a:rPr>
              <a:t> </a:t>
            </a:r>
            <a:r>
              <a:rPr spc="-10" dirty="0">
                <a:latin typeface="VAG Rounded Next" panose="020F0502020203020204" pitchFamily="34" charset="0"/>
              </a:rPr>
              <a:t>was</a:t>
            </a:r>
            <a:r>
              <a:rPr spc="-95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a</a:t>
            </a:r>
            <a:r>
              <a:rPr spc="-95" dirty="0">
                <a:latin typeface="VAG Rounded Next" panose="020F0502020203020204" pitchFamily="34" charset="0"/>
              </a:rPr>
              <a:t> </a:t>
            </a:r>
            <a:r>
              <a:rPr spc="-90" dirty="0">
                <a:latin typeface="VAG Rounded Next" panose="020F0502020203020204" pitchFamily="34" charset="0"/>
              </a:rPr>
              <a:t>8:45am… </a:t>
            </a:r>
            <a:endParaRPr lang="en-US" spc="-90" dirty="0">
              <a:latin typeface="VAG Rounded Next" panose="020F0502020203020204" pitchFamily="34" charset="0"/>
            </a:endParaRPr>
          </a:p>
          <a:p>
            <a:pPr marL="12700" marR="5080">
              <a:lnSpc>
                <a:spcPct val="170600"/>
              </a:lnSpc>
            </a:pPr>
            <a:r>
              <a:rPr dirty="0">
                <a:latin typeface="VAG Rounded Next" panose="020F0502020203020204" pitchFamily="34" charset="0"/>
              </a:rPr>
              <a:t>Our</a:t>
            </a:r>
            <a:r>
              <a:rPr spc="-75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appointment</a:t>
            </a:r>
            <a:r>
              <a:rPr spc="-70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time</a:t>
            </a:r>
            <a:r>
              <a:rPr spc="-70" dirty="0">
                <a:latin typeface="VAG Rounded Next" panose="020F0502020203020204" pitchFamily="34" charset="0"/>
              </a:rPr>
              <a:t> </a:t>
            </a:r>
            <a:r>
              <a:rPr spc="-10" dirty="0">
                <a:latin typeface="VAG Rounded Next" panose="020F0502020203020204" pitchFamily="34" charset="0"/>
              </a:rPr>
              <a:t>was</a:t>
            </a:r>
            <a:r>
              <a:rPr spc="-75" dirty="0">
                <a:latin typeface="VAG Rounded Next" panose="020F0502020203020204" pitchFamily="34" charset="0"/>
              </a:rPr>
              <a:t> </a:t>
            </a:r>
            <a:r>
              <a:rPr spc="-140" dirty="0">
                <a:latin typeface="VAG Rounded Next" panose="020F0502020203020204" pitchFamily="34" charset="0"/>
              </a:rPr>
              <a:t>1045… </a:t>
            </a:r>
            <a:endParaRPr lang="en-US" spc="-140" dirty="0">
              <a:latin typeface="VAG Rounded Next" panose="020F0502020203020204" pitchFamily="34" charset="0"/>
            </a:endParaRPr>
          </a:p>
          <a:p>
            <a:pPr marL="12700" marR="5080">
              <a:lnSpc>
                <a:spcPct val="170600"/>
              </a:lnSpc>
            </a:pPr>
            <a:r>
              <a:rPr dirty="0">
                <a:latin typeface="VAG Rounded Next" panose="020F0502020203020204" pitchFamily="34" charset="0"/>
              </a:rPr>
              <a:t>Our</a:t>
            </a:r>
            <a:r>
              <a:rPr spc="-80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appointment</a:t>
            </a:r>
            <a:r>
              <a:rPr spc="-80" dirty="0">
                <a:latin typeface="VAG Rounded Next" panose="020F0502020203020204" pitchFamily="34" charset="0"/>
              </a:rPr>
              <a:t> </a:t>
            </a:r>
            <a:r>
              <a:rPr spc="-10" dirty="0">
                <a:latin typeface="VAG Rounded Next" panose="020F0502020203020204" pitchFamily="34" charset="0"/>
              </a:rPr>
              <a:t>was</a:t>
            </a:r>
            <a:r>
              <a:rPr spc="-80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at</a:t>
            </a:r>
            <a:r>
              <a:rPr spc="-80" dirty="0">
                <a:latin typeface="VAG Rounded Next" panose="020F0502020203020204" pitchFamily="34" charset="0"/>
              </a:rPr>
              <a:t> </a:t>
            </a:r>
            <a:r>
              <a:rPr spc="-10" dirty="0">
                <a:latin typeface="VAG Rounded Next" panose="020F0502020203020204" pitchFamily="34" charset="0"/>
              </a:rPr>
              <a:t>9:15… </a:t>
            </a:r>
            <a:endParaRPr lang="en-US" spc="-10" dirty="0">
              <a:latin typeface="VAG Rounded Next" panose="020F0502020203020204" pitchFamily="34" charset="0"/>
            </a:endParaRPr>
          </a:p>
          <a:p>
            <a:pPr marL="12700" marR="5080">
              <a:lnSpc>
                <a:spcPct val="170600"/>
              </a:lnSpc>
            </a:pPr>
            <a:r>
              <a:rPr dirty="0">
                <a:latin typeface="VAG Rounded Next" panose="020F0502020203020204" pitchFamily="34" charset="0"/>
              </a:rPr>
              <a:t>Our</a:t>
            </a:r>
            <a:r>
              <a:rPr spc="-80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appointment</a:t>
            </a:r>
            <a:r>
              <a:rPr spc="-80" dirty="0">
                <a:latin typeface="VAG Rounded Next" panose="020F0502020203020204" pitchFamily="34" charset="0"/>
              </a:rPr>
              <a:t> </a:t>
            </a:r>
            <a:r>
              <a:rPr spc="-10" dirty="0">
                <a:latin typeface="VAG Rounded Next" panose="020F0502020203020204" pitchFamily="34" charset="0"/>
              </a:rPr>
              <a:t>was</a:t>
            </a:r>
            <a:r>
              <a:rPr spc="-80" dirty="0">
                <a:latin typeface="VAG Rounded Next" panose="020F0502020203020204" pitchFamily="34" charset="0"/>
              </a:rPr>
              <a:t> </a:t>
            </a:r>
            <a:r>
              <a:rPr dirty="0">
                <a:latin typeface="VAG Rounded Next" panose="020F0502020203020204" pitchFamily="34" charset="0"/>
              </a:rPr>
              <a:t>at</a:t>
            </a:r>
            <a:r>
              <a:rPr spc="-80" dirty="0">
                <a:latin typeface="VAG Rounded Next" panose="020F0502020203020204" pitchFamily="34" charset="0"/>
              </a:rPr>
              <a:t> </a:t>
            </a:r>
            <a:r>
              <a:rPr spc="-10" dirty="0">
                <a:latin typeface="VAG Rounded Next" panose="020F0502020203020204" pitchFamily="34" charset="0"/>
              </a:rPr>
              <a:t>9:45…</a:t>
            </a:r>
          </a:p>
        </p:txBody>
      </p:sp>
    </p:spTree>
    <p:extLst>
      <p:ext uri="{BB962C8B-B14F-4D97-AF65-F5344CB8AC3E}">
        <p14:creationId xmlns:p14="http://schemas.microsoft.com/office/powerpoint/2010/main" val="82776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614" y="1099241"/>
            <a:ext cx="8446770" cy="3163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6395">
              <a:lnSpc>
                <a:spcPts val="2125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sz="1800" b="1" spc="85" dirty="0">
                <a:latin typeface="VAG Rounded Next" panose="020F0502020203020204" pitchFamily="34" charset="0"/>
                <a:cs typeface="Calibri"/>
              </a:rPr>
              <a:t>Strengths</a:t>
            </a:r>
            <a:r>
              <a:rPr sz="1800" b="1" spc="7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800" b="1" dirty="0">
                <a:latin typeface="VAG Rounded Next" panose="020F0502020203020204" pitchFamily="34" charset="0"/>
                <a:cs typeface="Calibri"/>
              </a:rPr>
              <a:t>to</a:t>
            </a:r>
            <a:r>
              <a:rPr sz="1800" b="1" spc="7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800" b="1" spc="-10" dirty="0">
                <a:latin typeface="VAG Rounded Next" panose="020F0502020203020204" pitchFamily="34" charset="0"/>
                <a:cs typeface="Calibri"/>
              </a:rPr>
              <a:t>reinforce:</a:t>
            </a:r>
            <a:endParaRPr sz="1800" dirty="0">
              <a:latin typeface="VAG Rounded Next" panose="020F0502020203020204" pitchFamily="34" charset="0"/>
              <a:cs typeface="Calibri"/>
            </a:endParaRPr>
          </a:p>
          <a:p>
            <a:pPr marL="836294" marR="31115" lvl="1" indent="-336550">
              <a:lnSpc>
                <a:spcPts val="1600"/>
              </a:lnSpc>
              <a:spcBef>
                <a:spcPts val="80"/>
              </a:spcBef>
              <a:buFont typeface="Arial"/>
              <a:buChar char="○"/>
              <a:tabLst>
                <a:tab pos="836294" algn="l"/>
              </a:tabLst>
            </a:pPr>
            <a:r>
              <a:rPr sz="1400" b="1" dirty="0">
                <a:latin typeface="VAG Rounded Next" panose="020F0502020203020204" pitchFamily="34" charset="0"/>
                <a:cs typeface="Calibri"/>
              </a:rPr>
              <a:t>Staﬀ/Doctors/Nurses</a:t>
            </a:r>
            <a:r>
              <a:rPr sz="1400" b="1" spc="13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365" dirty="0">
                <a:latin typeface="VAG Rounded Next" panose="020F0502020203020204" pitchFamily="34" charset="0"/>
                <a:cs typeface="Calibri"/>
              </a:rPr>
              <a:t>|</a:t>
            </a:r>
            <a:r>
              <a:rPr sz="1400" b="1" spc="135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latin typeface="VAG Rounded Next" panose="020F0502020203020204" pitchFamily="34" charset="0"/>
                <a:cs typeface="Calibri"/>
              </a:rPr>
              <a:t>Attitude:</a:t>
            </a:r>
            <a:r>
              <a:rPr sz="1400" b="1" spc="120" dirty="0">
                <a:latin typeface="VAG Rounded Next" panose="020F0502020203020204" pitchFamily="34" charset="0"/>
                <a:cs typeface="Calibri"/>
              </a:rPr>
              <a:t> 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Families</a:t>
            </a:r>
            <a:r>
              <a:rPr sz="1400" spc="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really</a:t>
            </a:r>
            <a:r>
              <a:rPr sz="1400" spc="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respond</a:t>
            </a:r>
            <a:r>
              <a:rPr sz="1400" spc="7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genuine</a:t>
            </a:r>
            <a:r>
              <a:rPr sz="1400" spc="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kindness,</a:t>
            </a:r>
            <a:r>
              <a:rPr sz="1400" spc="7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empathy,</a:t>
            </a:r>
            <a:r>
              <a:rPr sz="1400" spc="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and compassion.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People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have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the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power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make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or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break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the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experience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(even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when</a:t>
            </a:r>
            <a:r>
              <a:rPr sz="1400" spc="-3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systems 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issues </a:t>
            </a:r>
            <a:r>
              <a:rPr sz="1400" dirty="0">
                <a:latin typeface="VAG Rounded Next" panose="020F0502020203020204" pitchFamily="34" charset="0"/>
                <a:cs typeface="Arial"/>
              </a:rPr>
              <a:t>go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latin typeface="VAG Rounded Next" panose="020F0502020203020204" pitchFamily="34" charset="0"/>
                <a:cs typeface="Arial"/>
              </a:rPr>
              <a:t>wrong),</a:t>
            </a:r>
            <a:r>
              <a:rPr sz="14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latin typeface="VAG Rounded Next" panose="020F0502020203020204" pitchFamily="34" charset="0"/>
                <a:cs typeface="Arial"/>
              </a:rPr>
              <a:t>so</a:t>
            </a:r>
            <a:r>
              <a:rPr sz="1400" b="1" i="1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latin typeface="VAG Rounded Next" panose="020F0502020203020204" pitchFamily="34" charset="0"/>
                <a:cs typeface="Arial"/>
              </a:rPr>
              <a:t>the</a:t>
            </a:r>
            <a:r>
              <a:rPr sz="1400" b="1" i="1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latin typeface="VAG Rounded Next" panose="020F0502020203020204" pitchFamily="34" charset="0"/>
                <a:cs typeface="Arial"/>
              </a:rPr>
              <a:t>impact</a:t>
            </a:r>
            <a:r>
              <a:rPr sz="1400" b="1" i="1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latin typeface="VAG Rounded Next" panose="020F0502020203020204" pitchFamily="34" charset="0"/>
                <a:cs typeface="Arial"/>
              </a:rPr>
              <a:t>of</a:t>
            </a:r>
            <a:r>
              <a:rPr sz="1400" b="1" i="1" spc="-20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latin typeface="VAG Rounded Next" panose="020F0502020203020204" pitchFamily="34" charset="0"/>
                <a:cs typeface="Arial"/>
              </a:rPr>
              <a:t>attitude</a:t>
            </a:r>
            <a:r>
              <a:rPr sz="1400" b="1" i="1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latin typeface="VAG Rounded Next" panose="020F0502020203020204" pitchFamily="34" charset="0"/>
                <a:cs typeface="Arial"/>
              </a:rPr>
              <a:t>cannot</a:t>
            </a:r>
            <a:r>
              <a:rPr sz="1400" b="1" i="1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latin typeface="VAG Rounded Next" panose="020F0502020203020204" pitchFamily="34" charset="0"/>
                <a:cs typeface="Arial"/>
              </a:rPr>
              <a:t>be</a:t>
            </a:r>
            <a:r>
              <a:rPr sz="1400" b="1" i="1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spc="-10" dirty="0">
                <a:latin typeface="VAG Rounded Next" panose="020F0502020203020204" pitchFamily="34" charset="0"/>
                <a:cs typeface="Arial"/>
              </a:rPr>
              <a:t>understated</a:t>
            </a:r>
            <a:r>
              <a:rPr sz="1400" spc="-10" dirty="0">
                <a:latin typeface="VAG Rounded Next" panose="020F0502020203020204" pitchFamily="34" charset="0"/>
                <a:cs typeface="Arial"/>
              </a:rPr>
              <a:t>.</a:t>
            </a:r>
            <a:endParaRPr sz="1400" dirty="0">
              <a:latin typeface="VAG Rounded Next" panose="020F0502020203020204" pitchFamily="34" charset="0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50"/>
              </a:spcBef>
              <a:buClr>
                <a:srgbClr val="003767"/>
              </a:buClr>
              <a:buFont typeface="Arial"/>
              <a:buChar char="○"/>
            </a:pPr>
            <a:endParaRPr sz="1400" dirty="0">
              <a:latin typeface="Arial"/>
              <a:cs typeface="Arial"/>
            </a:endParaRPr>
          </a:p>
          <a:p>
            <a:pPr marL="379095" indent="-366395">
              <a:lnSpc>
                <a:spcPts val="2125"/>
              </a:lnSpc>
              <a:spcBef>
                <a:spcPts val="5"/>
              </a:spcBef>
              <a:buFont typeface="Arial"/>
              <a:buChar char="●"/>
              <a:tabLst>
                <a:tab pos="379095" algn="l"/>
              </a:tabLst>
            </a:pPr>
            <a:r>
              <a:rPr sz="1800" b="1" spc="90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Weaknesses</a:t>
            </a:r>
            <a:r>
              <a:rPr sz="1800" b="1" spc="7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800" b="1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to</a:t>
            </a:r>
            <a:r>
              <a:rPr sz="1800" b="1" spc="7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800" b="1" spc="60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address:</a:t>
            </a:r>
            <a:endParaRPr sz="1800" dirty="0">
              <a:solidFill>
                <a:srgbClr val="ED8B00"/>
              </a:solidFill>
              <a:latin typeface="VAG Rounded Next" panose="020F0502020203020204" pitchFamily="34" charset="0"/>
              <a:cs typeface="Calibri"/>
            </a:endParaRPr>
          </a:p>
          <a:p>
            <a:pPr marL="836294" marR="5080" lvl="1" indent="-336550">
              <a:lnSpc>
                <a:spcPts val="1600"/>
              </a:lnSpc>
              <a:spcBef>
                <a:spcPts val="80"/>
              </a:spcBef>
              <a:buFont typeface="Arial"/>
              <a:buChar char="○"/>
              <a:tabLst>
                <a:tab pos="836294" algn="l"/>
              </a:tabLst>
            </a:pPr>
            <a:r>
              <a:rPr sz="1400" b="1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Wait</a:t>
            </a:r>
            <a:r>
              <a:rPr sz="1400" b="1" spc="50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36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|</a:t>
            </a:r>
            <a:r>
              <a:rPr sz="1400" b="1" spc="5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Time:</a:t>
            </a:r>
            <a:r>
              <a:rPr sz="1400" b="1" spc="50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spc="-2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Families</a:t>
            </a:r>
            <a:r>
              <a:rPr sz="1400" spc="-1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feel</a:t>
            </a:r>
            <a:r>
              <a:rPr sz="1400" spc="-1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helpless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when</a:t>
            </a:r>
            <a:r>
              <a:rPr sz="1400" spc="-1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waiting</a:t>
            </a:r>
            <a:r>
              <a:rPr sz="1400" spc="-1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is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paired</a:t>
            </a:r>
            <a:r>
              <a:rPr sz="1400" spc="-1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with</a:t>
            </a:r>
            <a:r>
              <a:rPr sz="1400" spc="-1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unknowing.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Reducing</a:t>
            </a:r>
            <a:r>
              <a:rPr sz="1400" spc="-1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length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of</a:t>
            </a:r>
            <a:r>
              <a:rPr sz="1400" spc="-1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visit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in</a:t>
            </a:r>
            <a:r>
              <a:rPr sz="1400" spc="-4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9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ED</a:t>
            </a:r>
            <a:r>
              <a:rPr sz="1400" spc="-3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and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seeing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people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closer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appointment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time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in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Specialty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are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crucial.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But,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even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providing meaningful</a:t>
            </a:r>
            <a:r>
              <a:rPr sz="1400" b="1" i="1" spc="-4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communication</a:t>
            </a:r>
            <a:r>
              <a:rPr sz="1400" i="1" spc="-4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while</a:t>
            </a:r>
            <a:r>
              <a:rPr sz="1400" b="1" i="1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</a:t>
            </a:r>
            <a:r>
              <a:rPr sz="1400" b="1" i="1" spc="-4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family</a:t>
            </a:r>
            <a:r>
              <a:rPr sz="1400" b="1" i="1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waits</a:t>
            </a:r>
            <a:r>
              <a:rPr sz="1400" b="1" i="1" spc="-4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mitigates</a:t>
            </a:r>
            <a:r>
              <a:rPr sz="1400" b="1" i="1" spc="-4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negative</a:t>
            </a:r>
            <a:r>
              <a:rPr sz="1400" b="1" i="1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b="1" i="1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impact.</a:t>
            </a:r>
            <a:endParaRPr sz="1400" b="1" i="1" dirty="0">
              <a:solidFill>
                <a:srgbClr val="ED8B00"/>
              </a:solidFill>
              <a:latin typeface="VAG Rounded Next" panose="020F0502020203020204" pitchFamily="34" charset="0"/>
              <a:cs typeface="Arial"/>
            </a:endParaRPr>
          </a:p>
          <a:p>
            <a:pPr marL="836294" lvl="1" indent="-335915">
              <a:lnSpc>
                <a:spcPts val="1505"/>
              </a:lnSpc>
              <a:buFont typeface="Arial"/>
              <a:buChar char="○"/>
              <a:tabLst>
                <a:tab pos="836294" algn="l"/>
              </a:tabLst>
            </a:pPr>
            <a:r>
              <a:rPr sz="1400" b="1" spc="5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Clinical</a:t>
            </a:r>
            <a:r>
              <a:rPr sz="1400" b="1" spc="7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90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Care</a:t>
            </a:r>
            <a:r>
              <a:rPr sz="1400" b="1" spc="80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36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|</a:t>
            </a:r>
            <a:r>
              <a:rPr sz="1400" b="1" spc="80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Coordination:</a:t>
            </a:r>
            <a:r>
              <a:rPr sz="1400" b="1" spc="6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Ensure</a:t>
            </a:r>
            <a:r>
              <a:rPr sz="1400" spc="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that</a:t>
            </a:r>
            <a:r>
              <a:rPr sz="1400" spc="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the</a:t>
            </a:r>
            <a:r>
              <a:rPr sz="1400" spc="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may</a:t>
            </a:r>
            <a:r>
              <a:rPr sz="1400" spc="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people</a:t>
            </a:r>
            <a:r>
              <a:rPr sz="1400" spc="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involved</a:t>
            </a:r>
            <a:r>
              <a:rPr sz="1400" spc="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across</a:t>
            </a:r>
            <a:r>
              <a:rPr sz="1400" spc="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touchpoints</a:t>
            </a:r>
            <a:r>
              <a:rPr sz="1400" spc="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are</a:t>
            </a:r>
            <a:r>
              <a:rPr sz="1400" spc="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all</a:t>
            </a:r>
            <a:r>
              <a:rPr sz="1400" spc="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on</a:t>
            </a:r>
            <a:endParaRPr sz="1400" dirty="0">
              <a:solidFill>
                <a:srgbClr val="ED8B00"/>
              </a:solidFill>
              <a:latin typeface="VAG Rounded Next" panose="020F0502020203020204" pitchFamily="34" charset="0"/>
              <a:cs typeface="Arial"/>
            </a:endParaRPr>
          </a:p>
          <a:p>
            <a:pPr marL="836294" marR="123189">
              <a:lnSpc>
                <a:spcPts val="1600"/>
              </a:lnSpc>
              <a:spcBef>
                <a:spcPts val="80"/>
              </a:spcBef>
            </a:pP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the</a:t>
            </a:r>
            <a:r>
              <a:rPr sz="1400" spc="-5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same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page.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For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ED,</a:t>
            </a:r>
            <a:r>
              <a:rPr sz="1400" spc="-3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don’t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just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assert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that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there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is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triage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process;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help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families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understand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it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and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how</a:t>
            </a:r>
            <a:r>
              <a:rPr sz="1400" spc="-3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it</a:t>
            </a:r>
            <a:r>
              <a:rPr sz="1400" spc="-3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relates</a:t>
            </a:r>
            <a:r>
              <a:rPr sz="1400" spc="-3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-3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their</a:t>
            </a:r>
            <a:r>
              <a:rPr sz="1400" spc="-3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visit</a:t>
            </a:r>
            <a:r>
              <a:rPr sz="1400" spc="-3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(and</a:t>
            </a:r>
            <a:r>
              <a:rPr sz="1400" spc="-3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their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wait).</a:t>
            </a:r>
            <a:endParaRPr sz="1400" dirty="0">
              <a:solidFill>
                <a:srgbClr val="ED8B00"/>
              </a:solidFill>
              <a:latin typeface="VAG Rounded Next" panose="020F0502020203020204" pitchFamily="34" charset="0"/>
              <a:cs typeface="Arial"/>
            </a:endParaRPr>
          </a:p>
          <a:p>
            <a:pPr marL="836294" lvl="1" indent="-335915">
              <a:lnSpc>
                <a:spcPts val="1510"/>
              </a:lnSpc>
              <a:buFont typeface="Arial"/>
              <a:buChar char="○"/>
              <a:tabLst>
                <a:tab pos="836294" algn="l"/>
              </a:tabLst>
            </a:pPr>
            <a:r>
              <a:rPr sz="1400" b="1" spc="5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Clinical</a:t>
            </a:r>
            <a:r>
              <a:rPr sz="1400" b="1" spc="60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90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Care</a:t>
            </a:r>
            <a:r>
              <a:rPr sz="1400" b="1" spc="6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spc="-36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|</a:t>
            </a:r>
            <a:r>
              <a:rPr sz="1400" b="1" spc="60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b="1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Tests:</a:t>
            </a:r>
            <a:r>
              <a:rPr sz="1400" b="1" spc="55" dirty="0">
                <a:solidFill>
                  <a:srgbClr val="ED8B00"/>
                </a:solidFill>
                <a:latin typeface="VAG Rounded Next" panose="020F0502020203020204" pitchFamily="34" charset="0"/>
                <a:cs typeface="Calibri"/>
              </a:rPr>
              <a:t> </a:t>
            </a:r>
            <a:r>
              <a:rPr sz="1400" spc="-2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Families</a:t>
            </a:r>
            <a:r>
              <a:rPr sz="1400" spc="-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want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-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trust</a:t>
            </a:r>
            <a:r>
              <a:rPr sz="1400" spc="-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that</a:t>
            </a:r>
            <a:r>
              <a:rPr sz="1400" spc="-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everything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is</a:t>
            </a:r>
            <a:r>
              <a:rPr sz="1400" spc="-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being</a:t>
            </a:r>
            <a:r>
              <a:rPr sz="1400" spc="-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done</a:t>
            </a:r>
            <a:r>
              <a:rPr sz="1400" spc="-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to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get</a:t>
            </a:r>
            <a:r>
              <a:rPr sz="1400" spc="-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answers</a:t>
            </a:r>
            <a:r>
              <a:rPr sz="1400" spc="-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they</a:t>
            </a:r>
            <a:endParaRPr sz="1400" dirty="0">
              <a:solidFill>
                <a:srgbClr val="ED8B00"/>
              </a:solidFill>
              <a:latin typeface="VAG Rounded Next" panose="020F0502020203020204" pitchFamily="34" charset="0"/>
              <a:cs typeface="Arial"/>
            </a:endParaRPr>
          </a:p>
          <a:p>
            <a:pPr marL="836294">
              <a:lnSpc>
                <a:spcPts val="1639"/>
              </a:lnSpc>
            </a:pP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need,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including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getting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appropriate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tests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2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(or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communicating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why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a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test</a:t>
            </a:r>
            <a:r>
              <a:rPr sz="1400" spc="-35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isn't</a:t>
            </a:r>
            <a:r>
              <a:rPr sz="1400" spc="-4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 </a:t>
            </a:r>
            <a:r>
              <a:rPr sz="1400" spc="-10" dirty="0">
                <a:solidFill>
                  <a:srgbClr val="ED8B00"/>
                </a:solidFill>
                <a:latin typeface="VAG Rounded Next" panose="020F0502020203020204" pitchFamily="34" charset="0"/>
                <a:cs typeface="Arial"/>
              </a:rPr>
              <a:t>necessary)</a:t>
            </a:r>
            <a:endParaRPr sz="1400" dirty="0">
              <a:solidFill>
                <a:srgbClr val="ED8B00"/>
              </a:solidFill>
              <a:latin typeface="VAG Rounded Next" panose="020F0502020203020204" pitchFamily="34" charset="0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831" y="204204"/>
            <a:ext cx="8288337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pc="135" dirty="0">
                <a:latin typeface="VAG Rounded Next" panose="020F0502020203020204" pitchFamily="34" charset="0"/>
              </a:rPr>
              <a:t>Qualitative Summary</a:t>
            </a:r>
            <a:endParaRPr spc="150" dirty="0">
              <a:latin typeface="VAG Rounded Next" panose="020F0502020203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901113" y="4776788"/>
            <a:ext cx="242887" cy="179387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29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15021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24A11-17BA-7364-ED83-C8D9CF48C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VAG Rounded Next" panose="020F0502020203020204"/>
                <a:ea typeface="Calibri" panose="020F0502020204030204" pitchFamily="34" charset="0"/>
                <a:cs typeface="Times New Roman" panose="02020603050405020304" pitchFamily="18" charset="0"/>
              </a:rPr>
              <a:t>Define the value of asking the ‘seen in a timely manner’ question and how to use patient feedback from the question to improve care delivery.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VAG Rounded Next" panose="020F05020202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VAG Rounded Next" panose="020F0502020203020204"/>
                <a:ea typeface="Calibri" panose="020F0502020204030204" pitchFamily="34" charset="0"/>
                <a:cs typeface="Times New Roman" panose="02020603050405020304" pitchFamily="18" charset="0"/>
              </a:rPr>
              <a:t>Discuss insights into how timely healthcare services lead to better health outcomes and a positive patient experience.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VAG Rounded Next" panose="020F05020202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VAG Rounded Next" panose="020F0502020203020204"/>
                <a:ea typeface="Calibri" panose="020F0502020204030204" pitchFamily="34" charset="0"/>
                <a:cs typeface="Times New Roman" panose="02020603050405020304" pitchFamily="18" charset="0"/>
              </a:rPr>
              <a:t>Identify how to integrate the concept of a human-centered design approach into clinical access and patient experience to foster a collaborative partnership.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CBD507-01B1-6C6F-1242-9078EF4E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AG Rounded Next" panose="020F0502020203020204" pitchFamily="34" charset="0"/>
              </a:rPr>
              <a:t>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256C1-58A2-B20F-AD56-D4151733FB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75343" y="4810031"/>
            <a:ext cx="394916" cy="23926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48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F036-73E7-9B60-3DD8-62E3D16E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1" y="1541807"/>
            <a:ext cx="8288337" cy="863600"/>
          </a:xfrm>
        </p:spPr>
        <p:txBody>
          <a:bodyPr/>
          <a:lstStyle/>
          <a:p>
            <a:pPr algn="ctr"/>
            <a:endParaRPr lang="en-US" dirty="0">
              <a:latin typeface="VAG Rounded Next" panose="020F0502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50FD4-601A-F865-F7B6-3A6DAFB8A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94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9610-81D4-09D0-69D7-CA667C525B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929" y="189241"/>
            <a:ext cx="7886700" cy="99377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VAG Rounded Next" panose="020F0502020203020204" pitchFamily="34" charset="0"/>
              </a:rPr>
              <a:t>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F8EE1B-E352-7934-BA78-B94B250451F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1564382"/>
              </p:ext>
            </p:extLst>
          </p:nvPr>
        </p:nvGraphicFramePr>
        <p:xfrm>
          <a:off x="497090" y="1093287"/>
          <a:ext cx="78867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B48B0-51AC-C041-575D-ECBF9AEF55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795838"/>
            <a:ext cx="36988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005EB8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005EB8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hape 2546">
            <a:extLst>
              <a:ext uri="{FF2B5EF4-FFF2-40B4-BE49-F238E27FC236}">
                <a16:creationId xmlns:a16="http://schemas.microsoft.com/office/drawing/2014/main" id="{72E73E60-212D-0A36-5344-AE9A451EAC31}"/>
              </a:ext>
            </a:extLst>
          </p:cNvPr>
          <p:cNvSpPr>
            <a:spLocks noChangeAspect="1"/>
          </p:cNvSpPr>
          <p:nvPr/>
        </p:nvSpPr>
        <p:spPr>
          <a:xfrm>
            <a:off x="896310" y="1366557"/>
            <a:ext cx="527743" cy="480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68" tIns="28568" rIns="28568" bIns="28568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2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Shape 2799">
            <a:extLst>
              <a:ext uri="{FF2B5EF4-FFF2-40B4-BE49-F238E27FC236}">
                <a16:creationId xmlns:a16="http://schemas.microsoft.com/office/drawing/2014/main" id="{33BA817D-B4CD-A48F-04D2-1D19EDE1D106}"/>
              </a:ext>
            </a:extLst>
          </p:cNvPr>
          <p:cNvSpPr>
            <a:spLocks noChangeAspect="1"/>
          </p:cNvSpPr>
          <p:nvPr/>
        </p:nvSpPr>
        <p:spPr>
          <a:xfrm>
            <a:off x="896310" y="2548287"/>
            <a:ext cx="660083" cy="480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68" tIns="28568" rIns="28568" bIns="28568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24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Shape 2629">
            <a:extLst>
              <a:ext uri="{FF2B5EF4-FFF2-40B4-BE49-F238E27FC236}">
                <a16:creationId xmlns:a16="http://schemas.microsoft.com/office/drawing/2014/main" id="{D5E61D3D-CB58-4AD0-08B7-E316399BE3C7}"/>
              </a:ext>
            </a:extLst>
          </p:cNvPr>
          <p:cNvSpPr>
            <a:spLocks noChangeAspect="1"/>
          </p:cNvSpPr>
          <p:nvPr/>
        </p:nvSpPr>
        <p:spPr>
          <a:xfrm>
            <a:off x="1201777" y="3846401"/>
            <a:ext cx="458330" cy="480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68" tIns="28568" rIns="28568" bIns="28568" anchor="ctr"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2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06797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3404-A6D8-8E89-8735-CB75B7B5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VAG Rounded Next" panose="020F0502020203020204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058CA-8061-5CA3-D391-B69FCBFE7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VAG Rounded Next" panose="020F0502020203020204" pitchFamily="34" charset="0"/>
                <a:hlinkClick r:id="rId2"/>
              </a:rPr>
              <a:t>aabdelmoity@cmh.edu</a:t>
            </a:r>
            <a:endParaRPr lang="en-US" sz="2800" dirty="0">
              <a:latin typeface="VAG Rounded Next" panose="020F0502020203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VAG Rounded Next" panose="020F0502020203020204" pitchFamily="34" charset="0"/>
                <a:hlinkClick r:id="rId3"/>
              </a:rPr>
              <a:t>mariemer@cmh.edu</a:t>
            </a:r>
            <a:endParaRPr lang="en-US" sz="2800" dirty="0">
              <a:latin typeface="VAG Rounded Next" panose="020F0502020203020204" pitchFamily="34" charset="0"/>
            </a:endParaRPr>
          </a:p>
          <a:p>
            <a:pPr algn="ctr"/>
            <a:endParaRPr lang="en-US" dirty="0">
              <a:latin typeface="VAG Rounded Next" panose="020F05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96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523FAE-8889-59BC-CEF4-65878FBA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245793"/>
            <a:ext cx="8288337" cy="3534862"/>
          </a:xfrm>
        </p:spPr>
        <p:txBody>
          <a:bodyPr>
            <a:normAutofit fontScale="40000" lnSpcReduction="20000"/>
          </a:bodyPr>
          <a:lstStyle/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2500" b="1" u="sng" strike="noStrike" dirty="0">
                <a:solidFill>
                  <a:srgbClr val="0070C0"/>
                </a:solidFill>
                <a:effectLst/>
                <a:latin typeface="VAG Rounded Next" panose="020F0502020203020204" pitchFamily="34" charset="0"/>
              </a:rPr>
              <a:t>Slot </a:t>
            </a:r>
            <a:r>
              <a:rPr lang="en-US" sz="2500" b="1" u="sng" dirty="0">
                <a:solidFill>
                  <a:srgbClr val="0070C0"/>
                </a:solidFill>
                <a:latin typeface="VAG Rounded Next" panose="020F0502020203020204" pitchFamily="34" charset="0"/>
              </a:rPr>
              <a:t>U</a:t>
            </a:r>
            <a:r>
              <a:rPr lang="en-US" sz="2500" b="1" u="sng" strike="noStrike" dirty="0">
                <a:solidFill>
                  <a:srgbClr val="0070C0"/>
                </a:solidFill>
                <a:effectLst/>
                <a:latin typeface="VAG Rounded Next" panose="020F0502020203020204" pitchFamily="34" charset="0"/>
              </a:rPr>
              <a:t>tilization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Source | Data is sourced from Cerner tables and displayed in </a:t>
            </a:r>
            <a:r>
              <a:rPr lang="en-US" sz="2100" b="0" u="none" strike="noStrike" dirty="0" err="1">
                <a:effectLst/>
                <a:latin typeface="VAG Rounded Next" panose="020F0502020203020204" pitchFamily="34" charset="0"/>
              </a:rPr>
              <a:t>HealtheAnalytics</a:t>
            </a: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 under the “Slot Utilization Summary” Dashboard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Link | </a:t>
            </a:r>
            <a:r>
              <a:rPr lang="en-US" sz="2100" b="0" u="sng" strike="noStrike" dirty="0">
                <a:effectLst/>
                <a:latin typeface="VAG Rounded Next" panose="020F0502020203020204" pitchFamily="34" charset="0"/>
                <a:hlinkClick r:id="rId3" tooltip="https://nam04.safelinks.protection.outlook.com/?url=https%3A%2F%2Fchildrensmercy.analytics.healtheintent.com%2Freports%2F1000002947%3Fproject_id%3D1000000618&amp;data=05%7C02%7Cjrvanrheenen%40cmh.edu%7C353a60e4ba234fd1b4c608dc12b7941e%7Cfcdc7058dd484a8190b6281159ae72e0%7C0%7C0%7C638405826897588791%7CUnknown%7CTWFpbGZsb3d8eyJWIjoiMC4wLjAwMDAiLCJQIjoiV2luMzIiLCJBTiI6Ik1haWwiLCJXVCI6Mn0%3D%7C3000%7C%7C%7C&amp;sdata=4zaSLSzrkRddFFJ2dpw90UuUrCY8o45jiL%2Flev2YNhA%3D&amp;reserved=0"/>
              </a:rPr>
              <a:t>Slot Utilization Summary</a:t>
            </a:r>
            <a:endParaRPr lang="en-US" sz="2100" b="0" u="none" strike="noStrike" dirty="0">
              <a:effectLst/>
              <a:latin typeface="VAG Rounded Next" panose="020F0502020203020204" pitchFamily="34" charset="0"/>
            </a:endParaRP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Definition | % of patient-facing slots that are ‘active’ and ‘open’ at the time of the appointment; excludes all blocks</a:t>
            </a:r>
            <a:br>
              <a:rPr lang="en-US" sz="2100" b="0" u="none" strike="noStrike" dirty="0">
                <a:effectLst/>
                <a:latin typeface="VAG Rounded Next" panose="020F0502020203020204" pitchFamily="34" charset="0"/>
              </a:rPr>
            </a:br>
            <a:endParaRPr lang="en-US" sz="2500" b="0" u="none" strike="noStrike" dirty="0">
              <a:effectLst/>
              <a:latin typeface="VAG Rounded Next" panose="020F0502020203020204" pitchFamily="34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2500" b="1" u="sng" strike="noStrike" dirty="0">
                <a:solidFill>
                  <a:srgbClr val="0070C0"/>
                </a:solidFill>
                <a:effectLst/>
                <a:latin typeface="VAG Rounded Next" panose="020F0502020203020204" pitchFamily="34" charset="0"/>
              </a:rPr>
              <a:t>Did Not Keep Appointment (DNKA)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Source | Data is sourced from Cerner scheduling tables and displayed in multiple reports; end-users are directed to the </a:t>
            </a:r>
            <a:r>
              <a:rPr lang="en-US" sz="2100" b="0" u="none" strike="noStrike" dirty="0" err="1">
                <a:effectLst/>
                <a:latin typeface="VAG Rounded Next" panose="020F0502020203020204" pitchFamily="34" charset="0"/>
              </a:rPr>
              <a:t>HealtheAnalytics</a:t>
            </a: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 “Ambulatory Appointment Analytics” Dashboard </a:t>
            </a:r>
            <a:endParaRPr lang="en-US" sz="2100" dirty="0">
              <a:latin typeface="VAG Rounded Next" panose="020F0502020203020204" pitchFamily="34" charset="0"/>
            </a:endParaRP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Link | </a:t>
            </a:r>
            <a:r>
              <a:rPr lang="en-US" sz="2100" b="0" u="sng" strike="noStrike" dirty="0">
                <a:effectLst/>
                <a:latin typeface="VAG Rounded Next" panose="020F0502020203020204" pitchFamily="34" charset="0"/>
                <a:hlinkClick r:id="rId4" tooltip="Original URL:&#10;https://childrensmercy.analytics.healtheintent.com/reports/48518?project_id=12035&#10;&#10;Click to follow link."/>
              </a:rPr>
              <a:t>No-Shows and Cancellations</a:t>
            </a:r>
            <a:r>
              <a:rPr lang="en-US" sz="2100" b="0" u="sng" strike="noStrike" dirty="0">
                <a:effectLst/>
                <a:latin typeface="VAG Rounded Next" panose="020F0502020203020204" pitchFamily="34" charset="0"/>
              </a:rPr>
              <a:t> </a:t>
            </a:r>
            <a:endParaRPr lang="en-US" sz="2100" b="0" u="none" strike="noStrike" dirty="0">
              <a:effectLst/>
              <a:latin typeface="VAG Rounded Next" panose="020F0502020203020204" pitchFamily="34" charset="0"/>
            </a:endParaRP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Definition</a:t>
            </a:r>
            <a:r>
              <a:rPr lang="en-US" sz="2100" dirty="0">
                <a:latin typeface="VAG Rounded Next" panose="020F0502020203020204" pitchFamily="34" charset="0"/>
              </a:rPr>
              <a:t> |</a:t>
            </a: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 Percentage of all scheduled appointments that result in a ‘no-show’ 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endParaRPr lang="en-US" sz="2100" b="0" u="none" strike="noStrike" dirty="0">
              <a:effectLst/>
              <a:latin typeface="VAG Rounded Next" panose="020F0502020203020204" pitchFamily="34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2500" b="1" u="sng" strike="noStrike" dirty="0">
                <a:solidFill>
                  <a:srgbClr val="0070C0"/>
                </a:solidFill>
                <a:effectLst/>
                <a:latin typeface="VAG Rounded Next" panose="020F0502020203020204" pitchFamily="34" charset="0"/>
              </a:rPr>
              <a:t>% of New Patients </a:t>
            </a:r>
            <a:r>
              <a:rPr lang="en-US" sz="2500" b="1" u="sng" dirty="0">
                <a:solidFill>
                  <a:srgbClr val="0070C0"/>
                </a:solidFill>
                <a:latin typeface="VAG Rounded Next" panose="020F0502020203020204" pitchFamily="34" charset="0"/>
              </a:rPr>
              <a:t>S</a:t>
            </a:r>
            <a:r>
              <a:rPr lang="en-US" sz="2500" b="1" u="sng" strike="noStrike" dirty="0">
                <a:solidFill>
                  <a:srgbClr val="0070C0"/>
                </a:solidFill>
                <a:effectLst/>
                <a:latin typeface="VAG Rounded Next" panose="020F0502020203020204" pitchFamily="34" charset="0"/>
              </a:rPr>
              <a:t>een </a:t>
            </a:r>
            <a:r>
              <a:rPr lang="en-US" sz="2500" b="1" u="sng" dirty="0">
                <a:solidFill>
                  <a:srgbClr val="0070C0"/>
                </a:solidFill>
                <a:latin typeface="VAG Rounded Next" panose="020F0502020203020204" pitchFamily="34" charset="0"/>
              </a:rPr>
              <a:t>Wi</a:t>
            </a:r>
            <a:r>
              <a:rPr lang="en-US" sz="2500" b="1" u="sng" strike="noStrike" dirty="0">
                <a:solidFill>
                  <a:srgbClr val="0070C0"/>
                </a:solidFill>
                <a:effectLst/>
                <a:latin typeface="VAG Rounded Next" panose="020F0502020203020204" pitchFamily="34" charset="0"/>
              </a:rPr>
              <a:t>thin 14 days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Source | Data is sourced from Cerner scheduling tables and displayed in a Business Objects report that is pushed to all leaders weekly, built by Mike Sayer </a:t>
            </a:r>
            <a:endParaRPr lang="en-US" sz="2100" dirty="0">
              <a:latin typeface="VAG Rounded Next" panose="020F0502020203020204" pitchFamily="34" charset="0"/>
            </a:endParaRPr>
          </a:p>
          <a:p>
            <a:pPr lvl="1"/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Link | </a:t>
            </a:r>
            <a:r>
              <a:rPr lang="en-US" sz="2100" b="0" u="none" strike="noStrike" dirty="0">
                <a:effectLst/>
                <a:latin typeface="VAG Rounded Next" panose="020F0502020203020204" pitchFamily="34" charset="0"/>
                <a:hlinkClick r:id="rId5"/>
              </a:rPr>
              <a:t>Business Objects Report</a:t>
            </a:r>
            <a:endParaRPr lang="en-US" sz="2100" b="0" u="none" strike="noStrike" dirty="0">
              <a:effectLst/>
              <a:latin typeface="VAG Rounded Next" panose="020F0502020203020204" pitchFamily="34" charset="0"/>
            </a:endParaRP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Definition</a:t>
            </a:r>
            <a:r>
              <a:rPr lang="en-US" sz="2100" dirty="0">
                <a:latin typeface="VAG Rounded Next" panose="020F0502020203020204" pitchFamily="34" charset="0"/>
              </a:rPr>
              <a:t> | Percentage</a:t>
            </a: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 of all </a:t>
            </a:r>
            <a:r>
              <a:rPr lang="en-US" sz="2100" dirty="0">
                <a:latin typeface="VAG Rounded Next" panose="020F0502020203020204" pitchFamily="34" charset="0"/>
              </a:rPr>
              <a:t>ne</a:t>
            </a: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w patients seen within 14 days of having scheduled their appointment 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endParaRPr lang="en-US" sz="2100" b="0" u="none" strike="noStrike" dirty="0">
              <a:effectLst/>
              <a:latin typeface="VAG Rounded Next" panose="020F0502020203020204" pitchFamily="34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2500" b="1" u="sng" strike="noStrike" dirty="0">
                <a:solidFill>
                  <a:srgbClr val="0070C0"/>
                </a:solidFill>
                <a:effectLst/>
                <a:latin typeface="VAG Rounded Next" panose="020F0502020203020204" pitchFamily="34" charset="0"/>
              </a:rPr>
              <a:t>% of New Appointments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Source | Data is sourced from scheduling tables and displayed the </a:t>
            </a:r>
            <a:r>
              <a:rPr lang="en-US" sz="2100" b="0" u="none" strike="noStrike" dirty="0" err="1">
                <a:effectLst/>
                <a:latin typeface="VAG Rounded Next" panose="020F0502020203020204" pitchFamily="34" charset="0"/>
              </a:rPr>
              <a:t>HealtheAnalytics</a:t>
            </a: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 “Ambulatory Appointment Analytics” Dashboard 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VAG Rounded Next" panose="020F0502020203020204" pitchFamily="34" charset="0"/>
              </a:rPr>
              <a:t>Link | </a:t>
            </a:r>
            <a:r>
              <a:rPr lang="en-US" sz="2100" b="0" u="sng" strike="noStrike" dirty="0">
                <a:effectLst/>
                <a:latin typeface="VAG Rounded Next" panose="020F0502020203020204" pitchFamily="34" charset="0"/>
                <a:hlinkClick r:id="rId6" tooltip="Original URL:&#10;https://childrensmercy.analytics.healtheintent.com/reports/48518?project_id=12035&#10;&#10;Click to follow link."/>
              </a:rPr>
              <a:t>Clinic Appointment Analysis</a:t>
            </a:r>
            <a:endParaRPr lang="en-US" sz="2100" b="0" u="none" strike="noStrike" dirty="0">
              <a:effectLst/>
              <a:latin typeface="VAG Rounded Next" panose="020F0502020203020204" pitchFamily="34" charset="0"/>
            </a:endParaRP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Definition</a:t>
            </a:r>
            <a:r>
              <a:rPr lang="en-US" sz="2100" dirty="0">
                <a:latin typeface="VAG Rounded Next" panose="020F0502020203020204" pitchFamily="34" charset="0"/>
              </a:rPr>
              <a:t> | Percentage </a:t>
            </a: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of all attended appointments that have an appointment type of “New”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endParaRPr lang="en-US" sz="2100" b="0" u="none" strike="noStrike" dirty="0">
              <a:effectLst/>
              <a:latin typeface="VAG Rounded Next" panose="020F0502020203020204" pitchFamily="34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2500" b="1" u="sng" strike="noStrike" dirty="0">
                <a:solidFill>
                  <a:srgbClr val="0070C0"/>
                </a:solidFill>
                <a:effectLst/>
                <a:latin typeface="VAG Rounded Next" panose="020F0502020203020204" pitchFamily="34" charset="0"/>
              </a:rPr>
              <a:t>Appointment Lag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Source | Data is sourced from Cerner scheduling tables and displayed in a Business Objects report that is pushed to all leaders weekly, built by Mike Sayer </a:t>
            </a: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Link | </a:t>
            </a:r>
            <a:r>
              <a:rPr lang="en-US" sz="2100" b="0" u="none" strike="noStrike" dirty="0">
                <a:effectLst/>
                <a:latin typeface="VAG Rounded Next" panose="020F0502020203020204" pitchFamily="34" charset="0"/>
                <a:hlinkClick r:id="rId5"/>
              </a:rPr>
              <a:t>Business Objects Report</a:t>
            </a:r>
            <a:endParaRPr lang="en-US" sz="2100" b="0" u="none" strike="noStrike" dirty="0">
              <a:effectLst/>
              <a:latin typeface="VAG Rounded Next" panose="020F0502020203020204" pitchFamily="34" charset="0"/>
            </a:endParaRPr>
          </a:p>
          <a:p>
            <a:pPr marR="0" lvl="1" algn="l">
              <a:spcBef>
                <a:spcPts val="0"/>
              </a:spcBef>
              <a:spcAft>
                <a:spcPts val="0"/>
              </a:spcAft>
            </a:pPr>
            <a:r>
              <a:rPr lang="en-US" sz="2100" b="0" u="none" strike="noStrike" dirty="0">
                <a:effectLst/>
                <a:latin typeface="VAG Rounded Next" panose="020F0502020203020204" pitchFamily="34" charset="0"/>
              </a:rPr>
              <a:t>Definition</a:t>
            </a:r>
            <a:r>
              <a:rPr lang="en-US" sz="2100" dirty="0">
                <a:latin typeface="VAG Rounded Next" panose="020F0502020203020204" pitchFamily="34" charset="0"/>
              </a:rPr>
              <a:t> | Average and median days from scheduled to seen</a:t>
            </a:r>
            <a:endParaRPr lang="en-US" sz="2100" b="0" u="none" strike="noStrike" dirty="0">
              <a:effectLst/>
              <a:latin typeface="VAG Rounded Next" panose="020F0502020203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717A7F-DE41-0061-9C1E-45D87695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AG Rounded Next" panose="020F0502020203020204" pitchFamily="34" charset="0"/>
              </a:rPr>
              <a:t>Ambulatory Data Definitions and Sources</a:t>
            </a:r>
          </a:p>
        </p:txBody>
      </p:sp>
    </p:spTree>
    <p:extLst>
      <p:ext uri="{BB962C8B-B14F-4D97-AF65-F5344CB8AC3E}">
        <p14:creationId xmlns:p14="http://schemas.microsoft.com/office/powerpoint/2010/main" val="1943628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37A90-7FEC-3284-E688-D5B9EE82A9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38FE5-B4F3-342C-235B-D10DC5333E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D6E40-382F-ED76-8375-5F81ED777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0C6A0B-9464-4805-A60B-10B1C0AF5EA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6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3CE714-92C9-9B22-BD9F-EED957534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8E27E4-4A7C-ADE1-1711-6385AB2C5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7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BA553F-10CC-DC22-366E-0E7D0B10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7B6E61-9EF9-23D6-54A3-BE048406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4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C651E8-DA33-BFBE-38A0-E09EAD844B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D69241-C1C9-53F7-0CF3-32C70F0689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A9A8FF-A7AA-4A95-736C-5E0BC26D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96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7CAC22-057C-5B32-7286-31A725C8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9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59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4E22465-F001-7E00-0BFD-443C9A98B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307136"/>
              </p:ext>
            </p:extLst>
          </p:nvPr>
        </p:nvGraphicFramePr>
        <p:xfrm>
          <a:off x="707537" y="1031002"/>
          <a:ext cx="8017363" cy="348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4" y="428625"/>
            <a:ext cx="8288336" cy="43054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VAG Rounded Next" panose="020F0502020203020204" pitchFamily="34" charset="0"/>
              </a:rPr>
              <a:t>The</a:t>
            </a:r>
            <a:r>
              <a:rPr lang="en-US" sz="2800" b="1" dirty="0"/>
              <a:t> </a:t>
            </a:r>
            <a:r>
              <a:rPr lang="en-US" sz="2800" b="1" dirty="0">
                <a:latin typeface="VAG Rounded Next" panose="020F0502020203020204" pitchFamily="34" charset="0"/>
              </a:rPr>
              <a:t>Problem</a:t>
            </a:r>
          </a:p>
        </p:txBody>
      </p:sp>
      <p:pic>
        <p:nvPicPr>
          <p:cNvPr id="16" name="Graphic 15" descr="Daily calendar with solid fill">
            <a:extLst>
              <a:ext uri="{FF2B5EF4-FFF2-40B4-BE49-F238E27FC236}">
                <a16:creationId xmlns:a16="http://schemas.microsoft.com/office/drawing/2014/main" id="{1E1755A3-FFD8-8ACA-A881-EF7DA7A4B2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481" y="1276479"/>
            <a:ext cx="552464" cy="552464"/>
          </a:xfrm>
          <a:prstGeom prst="rect">
            <a:avLst/>
          </a:prstGeom>
        </p:spPr>
      </p:pic>
      <p:pic>
        <p:nvPicPr>
          <p:cNvPr id="23" name="Graphic 22" descr="Rating 1 Star with solid fill">
            <a:extLst>
              <a:ext uri="{FF2B5EF4-FFF2-40B4-BE49-F238E27FC236}">
                <a16:creationId xmlns:a16="http://schemas.microsoft.com/office/drawing/2014/main" id="{BFFA2F63-7570-1482-9460-047E761EE9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37084" y="2492986"/>
            <a:ext cx="740905" cy="552464"/>
          </a:xfrm>
          <a:prstGeom prst="rect">
            <a:avLst/>
          </a:prstGeom>
        </p:spPr>
      </p:pic>
      <p:pic>
        <p:nvPicPr>
          <p:cNvPr id="3" name="Graphic 2" descr="Call center with solid fill">
            <a:extLst>
              <a:ext uri="{FF2B5EF4-FFF2-40B4-BE49-F238E27FC236}">
                <a16:creationId xmlns:a16="http://schemas.microsoft.com/office/drawing/2014/main" id="{4883BB05-DA7A-06F8-3EA4-56E85C17A1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57366" y="3787395"/>
            <a:ext cx="485579" cy="4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4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44D85-FE27-8FD0-5655-61B5EFC3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527AF-B948-8321-ABDC-D40DE1D5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2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8DEA1D-32DB-8D98-557C-96BB89CB501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7ECF6-4A05-A6E3-1EAE-A8F377034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4F6C4A-AB9C-4AC5-9FD3-4BA11E2AF8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8750" y="257082"/>
            <a:ext cx="8196263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b="1" spc="150" dirty="0">
                <a:latin typeface="VAG Rounded Next" panose="020F0502020203020204" pitchFamily="34" charset="0"/>
              </a:rPr>
              <a:t>People</a:t>
            </a:r>
            <a:r>
              <a:rPr b="1" spc="114" dirty="0">
                <a:latin typeface="VAG Rounded Next" panose="020F0502020203020204" pitchFamily="34" charset="0"/>
              </a:rPr>
              <a:t> </a:t>
            </a:r>
            <a:r>
              <a:rPr b="1" spc="120" dirty="0">
                <a:latin typeface="VAG Rounded Next" panose="020F0502020203020204" pitchFamily="34" charset="0"/>
              </a:rPr>
              <a:t>vs.</a:t>
            </a:r>
            <a:r>
              <a:rPr b="1" spc="114" dirty="0">
                <a:latin typeface="VAG Rounded Next" panose="020F0502020203020204" pitchFamily="34" charset="0"/>
              </a:rPr>
              <a:t> </a:t>
            </a:r>
            <a:r>
              <a:rPr b="1" spc="95" dirty="0">
                <a:latin typeface="VAG Rounded Next" panose="020F0502020203020204" pitchFamily="34" charset="0"/>
              </a:rPr>
              <a:t>Systems*:</a:t>
            </a:r>
            <a:r>
              <a:rPr b="1" spc="120" dirty="0">
                <a:latin typeface="VAG Rounded Next" panose="020F0502020203020204" pitchFamily="34" charset="0"/>
              </a:rPr>
              <a:t> </a:t>
            </a:r>
            <a:r>
              <a:rPr b="1" spc="200" dirty="0">
                <a:latin typeface="VAG Rounded Next" panose="020F0502020203020204" pitchFamily="34" charset="0"/>
              </a:rPr>
              <a:t>July</a:t>
            </a:r>
            <a:r>
              <a:rPr b="1" spc="114" dirty="0">
                <a:latin typeface="VAG Rounded Next" panose="020F0502020203020204" pitchFamily="34" charset="0"/>
              </a:rPr>
              <a:t> </a:t>
            </a:r>
            <a:r>
              <a:rPr b="1" spc="250" dirty="0">
                <a:latin typeface="VAG Rounded Next" panose="020F0502020203020204" pitchFamily="34" charset="0"/>
              </a:rPr>
              <a:t>2020-</a:t>
            </a:r>
            <a:r>
              <a:rPr b="1" spc="280" dirty="0">
                <a:latin typeface="VAG Rounded Next" panose="020F0502020203020204" pitchFamily="34" charset="0"/>
              </a:rPr>
              <a:t>Dec</a:t>
            </a:r>
            <a:r>
              <a:rPr b="1" spc="120" dirty="0">
                <a:latin typeface="VAG Rounded Next" panose="020F0502020203020204" pitchFamily="34" charset="0"/>
              </a:rPr>
              <a:t> </a:t>
            </a:r>
            <a:r>
              <a:rPr b="1" spc="285" dirty="0">
                <a:latin typeface="VAG Rounded Next" panose="020F0502020203020204" pitchFamily="34" charset="0"/>
              </a:rPr>
              <a:t>202</a:t>
            </a:r>
            <a:r>
              <a:rPr lang="en-US" b="1" spc="285" dirty="0">
                <a:latin typeface="VAG Rounded Next" panose="020F0502020203020204" pitchFamily="34" charset="0"/>
              </a:rPr>
              <a:t>3</a:t>
            </a:r>
            <a:endParaRPr b="1" spc="285" dirty="0">
              <a:latin typeface="VAG Rounded Next" panose="020F0502020203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550" y="3849910"/>
            <a:ext cx="1585595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VAG Rounded Next" panose="020F0502020203020204" pitchFamily="34" charset="0"/>
                <a:cs typeface="Arial"/>
              </a:rPr>
              <a:t>*People</a:t>
            </a:r>
            <a:r>
              <a:rPr sz="1200" spc="-6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200" spc="-105" dirty="0">
                <a:latin typeface="VAG Rounded Next" panose="020F0502020203020204" pitchFamily="34" charset="0"/>
                <a:cs typeface="Arial"/>
              </a:rPr>
              <a:t>=</a:t>
            </a:r>
            <a:r>
              <a:rPr sz="12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200" spc="-10" dirty="0">
                <a:latin typeface="VAG Rounded Next" panose="020F0502020203020204" pitchFamily="34" charset="0"/>
                <a:cs typeface="Arial"/>
              </a:rPr>
              <a:t>Doctors, </a:t>
            </a:r>
            <a:r>
              <a:rPr sz="1200" spc="-25" dirty="0">
                <a:latin typeface="VAG Rounded Next" panose="020F0502020203020204" pitchFamily="34" charset="0"/>
                <a:cs typeface="Arial"/>
              </a:rPr>
              <a:t>Nurses,</a:t>
            </a:r>
            <a:r>
              <a:rPr sz="1200" spc="-4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200" spc="-20" dirty="0">
                <a:latin typeface="VAG Rounded Next" panose="020F0502020203020204" pitchFamily="34" charset="0"/>
                <a:cs typeface="Arial"/>
              </a:rPr>
              <a:t>Staﬀ</a:t>
            </a:r>
            <a:r>
              <a:rPr sz="1200" spc="-45" dirty="0">
                <a:latin typeface="VAG Rounded Next" panose="020F0502020203020204" pitchFamily="34" charset="0"/>
                <a:cs typeface="Arial"/>
              </a:rPr>
              <a:t> </a:t>
            </a:r>
            <a:endParaRPr lang="en-US" sz="1200" spc="-40" dirty="0">
              <a:latin typeface="VAG Rounded Next" panose="020F0502020203020204" pitchFamily="34" charset="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>
                <a:latin typeface="VAG Rounded Next" panose="020F0502020203020204" pitchFamily="34" charset="0"/>
                <a:cs typeface="Arial"/>
              </a:rPr>
              <a:t>S</a:t>
            </a:r>
            <a:r>
              <a:rPr sz="1200" spc="-30" dirty="0">
                <a:latin typeface="VAG Rounded Next" panose="020F0502020203020204" pitchFamily="34" charset="0"/>
                <a:cs typeface="Arial"/>
              </a:rPr>
              <a:t>ystems</a:t>
            </a:r>
            <a:r>
              <a:rPr sz="1200" spc="-105" dirty="0">
                <a:latin typeface="VAG Rounded Next" panose="020F0502020203020204" pitchFamily="34" charset="0"/>
                <a:cs typeface="Arial"/>
              </a:rPr>
              <a:t>=</a:t>
            </a:r>
            <a:r>
              <a:rPr sz="12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200" spc="-40" dirty="0">
                <a:latin typeface="VAG Rounded Next" panose="020F0502020203020204" pitchFamily="34" charset="0"/>
                <a:cs typeface="Arial"/>
              </a:rPr>
              <a:t>Wait,</a:t>
            </a:r>
            <a:r>
              <a:rPr sz="1200" spc="-3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200" spc="-55" dirty="0">
                <a:latin typeface="VAG Rounded Next" panose="020F0502020203020204" pitchFamily="34" charset="0"/>
                <a:cs typeface="Arial"/>
              </a:rPr>
              <a:t>CC,</a:t>
            </a:r>
            <a:r>
              <a:rPr sz="1200" spc="-2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200" spc="-10" dirty="0">
                <a:latin typeface="VAG Rounded Next" panose="020F0502020203020204" pitchFamily="34" charset="0"/>
                <a:cs typeface="Arial"/>
              </a:rPr>
              <a:t>Hospital, </a:t>
            </a:r>
            <a:r>
              <a:rPr sz="1200" spc="-20" dirty="0">
                <a:latin typeface="VAG Rounded Next" panose="020F0502020203020204" pitchFamily="34" charset="0"/>
                <a:cs typeface="Arial"/>
              </a:rPr>
              <a:t>Admission,</a:t>
            </a:r>
            <a:r>
              <a:rPr sz="1200" spc="-5" dirty="0">
                <a:latin typeface="VAG Rounded Next" panose="020F0502020203020204" pitchFamily="34" charset="0"/>
                <a:cs typeface="Arial"/>
              </a:rPr>
              <a:t> </a:t>
            </a:r>
            <a:r>
              <a:rPr sz="1200" spc="-10" dirty="0">
                <a:latin typeface="VAG Rounded Next" panose="020F0502020203020204" pitchFamily="34" charset="0"/>
                <a:cs typeface="Arial"/>
              </a:rPr>
              <a:t>Scheduling, </a:t>
            </a:r>
            <a:r>
              <a:rPr sz="1200" spc="-20" dirty="0">
                <a:latin typeface="VAG Rounded Next" panose="020F0502020203020204" pitchFamily="34" charset="0"/>
                <a:cs typeface="Arial"/>
              </a:rPr>
              <a:t>Pain</a:t>
            </a:r>
            <a:endParaRPr sz="1200" dirty="0">
              <a:latin typeface="VAG Rounded Next" panose="020F0502020203020204" pitchFamily="34" charset="0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3428" y="980818"/>
            <a:ext cx="646262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B4F5CB-0130-A567-6CCB-C1775BBD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AG Rounded Next" panose="020F0502020203020204" pitchFamily="34" charset="0"/>
              </a:rPr>
              <a:t>Access-Initiative Goals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CD8BDE-2340-938C-9BC5-F1564A9C8F43}"/>
              </a:ext>
            </a:extLst>
          </p:cNvPr>
          <p:cNvSpPr/>
          <p:nvPr/>
        </p:nvSpPr>
        <p:spPr>
          <a:xfrm>
            <a:off x="419100" y="1562099"/>
            <a:ext cx="8305800" cy="3804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Improve patient access and experience, therefore improving access metrics</a:t>
            </a:r>
          </a:p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B8EACA-8308-15E8-B108-75BC2809888D}"/>
              </a:ext>
            </a:extLst>
          </p:cNvPr>
          <p:cNvSpPr/>
          <p:nvPr/>
        </p:nvSpPr>
        <p:spPr>
          <a:xfrm>
            <a:off x="419100" y="2154056"/>
            <a:ext cx="8288336" cy="3804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VAG Rounded Next" panose="020F0502020203020204" pitchFamily="34" charset="0"/>
              </a:rPr>
              <a:t>Improve staff productivity and experience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945DD3-0C8D-1707-5E74-E0E495614B2C}"/>
              </a:ext>
            </a:extLst>
          </p:cNvPr>
          <p:cNvSpPr/>
          <p:nvPr/>
        </p:nvSpPr>
        <p:spPr>
          <a:xfrm>
            <a:off x="436564" y="2786158"/>
            <a:ext cx="8270872" cy="3191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VAG Rounded Next" panose="020F0502020203020204" pitchFamily="34" charset="0"/>
              </a:rPr>
              <a:t>Ensure staff are working to top-of-scope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03F2EBE-D601-35FA-5017-7AD1F5E21724}"/>
              </a:ext>
            </a:extLst>
          </p:cNvPr>
          <p:cNvSpPr/>
          <p:nvPr/>
        </p:nvSpPr>
        <p:spPr>
          <a:xfrm>
            <a:off x="436564" y="3307797"/>
            <a:ext cx="8270872" cy="5482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VAG Rounded Next" panose="020F0502020203020204" pitchFamily="34" charset="0"/>
              </a:rPr>
              <a:t>Ensure patients are seen by the right provider, in the right time frame, at the right location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96D27-881D-F008-3E1A-E826567E99F5}"/>
              </a:ext>
            </a:extLst>
          </p:cNvPr>
          <p:cNvSpPr/>
          <p:nvPr/>
        </p:nvSpPr>
        <p:spPr>
          <a:xfrm>
            <a:off x="419100" y="4136280"/>
            <a:ext cx="8288336" cy="3342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VAG Rounded Next" panose="020F0502020203020204" pitchFamily="34" charset="0"/>
              </a:rPr>
              <a:t>Increase scheduling accuracy </a:t>
            </a:r>
          </a:p>
        </p:txBody>
      </p:sp>
    </p:spTree>
    <p:extLst>
      <p:ext uri="{BB962C8B-B14F-4D97-AF65-F5344CB8AC3E}">
        <p14:creationId xmlns:p14="http://schemas.microsoft.com/office/powerpoint/2010/main" val="288352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08E31-A92E-8B99-EB2D-02F9F024D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481" y="1560311"/>
            <a:ext cx="3868707" cy="2957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ED8B00"/>
                </a:solidFill>
                <a:latin typeface="VAG Rounded Next" panose="020F0502020203020204" pitchFamily="34" charset="0"/>
              </a:rPr>
              <a:t>Conduct thorough reviews of current templates for all providers at all clinic locations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ED8B00"/>
                </a:solidFill>
                <a:latin typeface="VAG Rounded Next" panose="020F0502020203020204" pitchFamily="34" charset="0"/>
              </a:rPr>
              <a:t>Analyze key metrics, data, and trends related to all facets of scheduling and patient access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ED8B00"/>
                </a:solidFill>
                <a:latin typeface="VAG Rounded Next" panose="020F0502020203020204" pitchFamily="34" charset="0"/>
              </a:rPr>
              <a:t>Employ lean strategies such as waste reduction, process mapping, level-loading, and standard work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7FBFED-CDF7-151D-95AC-A1A1D591CA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VAG Rounded Next" panose="020F0502020203020204" pitchFamily="34" charset="0"/>
              </a:rPr>
              <a:t>Engage Patient and Family Advisory members, Provider Relations, Contact Center, and more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VAG Rounded Next" panose="020F0502020203020204" pitchFamily="34" charset="0"/>
              </a:rPr>
              <a:t>Administer pre- and post-improvement staff satisfaction surveys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VAG Rounded Next" panose="020F0502020203020204" pitchFamily="34" charset="0"/>
              </a:rPr>
              <a:t>Align all referral and scheduling components, including the referral webform, referral to clinic orders, external webpages, and power plans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FD66B7-0934-5E55-AB0B-5ABD37EC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AG Rounded Next" panose="020F0502020203020204" pitchFamily="34" charset="0"/>
              </a:rPr>
              <a:t>Workshop Strategies</a:t>
            </a:r>
          </a:p>
        </p:txBody>
      </p:sp>
      <p:pic>
        <p:nvPicPr>
          <p:cNvPr id="8" name="Graphic 7" descr="Research with solid fill">
            <a:extLst>
              <a:ext uri="{FF2B5EF4-FFF2-40B4-BE49-F238E27FC236}">
                <a16:creationId xmlns:a16="http://schemas.microsoft.com/office/drawing/2014/main" id="{06DF9B46-76E7-C44A-6BB3-5CD7FA12C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183" y="1619538"/>
            <a:ext cx="388916" cy="388916"/>
          </a:xfrm>
          <a:prstGeom prst="rect">
            <a:avLst/>
          </a:prstGeom>
        </p:spPr>
      </p:pic>
      <p:pic>
        <p:nvPicPr>
          <p:cNvPr id="9" name="Graphic 8" descr="Presentation with pie chart outline">
            <a:extLst>
              <a:ext uri="{FF2B5EF4-FFF2-40B4-BE49-F238E27FC236}">
                <a16:creationId xmlns:a16="http://schemas.microsoft.com/office/drawing/2014/main" id="{CB8B07F7-2D9C-D485-7C4E-43C19055B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944" y="2530792"/>
            <a:ext cx="364776" cy="364776"/>
          </a:xfrm>
          <a:prstGeom prst="rect">
            <a:avLst/>
          </a:prstGeom>
        </p:spPr>
      </p:pic>
      <p:pic>
        <p:nvPicPr>
          <p:cNvPr id="10" name="Graphic 9" descr="Business Growth with solid fill">
            <a:extLst>
              <a:ext uri="{FF2B5EF4-FFF2-40B4-BE49-F238E27FC236}">
                <a16:creationId xmlns:a16="http://schemas.microsoft.com/office/drawing/2014/main" id="{A4BDC5F3-5FFF-A42B-AD9D-7C35663D35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2718" y="3528724"/>
            <a:ext cx="333846" cy="333846"/>
          </a:xfrm>
          <a:prstGeom prst="rect">
            <a:avLst/>
          </a:prstGeom>
        </p:spPr>
      </p:pic>
      <p:pic>
        <p:nvPicPr>
          <p:cNvPr id="11" name="Graphic 10" descr="Sling with solid fill">
            <a:extLst>
              <a:ext uri="{FF2B5EF4-FFF2-40B4-BE49-F238E27FC236}">
                <a16:creationId xmlns:a16="http://schemas.microsoft.com/office/drawing/2014/main" id="{65C8E972-FCCD-FBBE-126E-F7A2BDC8F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347791" y="1563486"/>
            <a:ext cx="448418" cy="448418"/>
          </a:xfrm>
          <a:prstGeom prst="rect">
            <a:avLst/>
          </a:prstGeom>
        </p:spPr>
      </p:pic>
      <p:pic>
        <p:nvPicPr>
          <p:cNvPr id="12" name="Graphic 11" descr="Clipboard with solid fill">
            <a:extLst>
              <a:ext uri="{FF2B5EF4-FFF2-40B4-BE49-F238E27FC236}">
                <a16:creationId xmlns:a16="http://schemas.microsoft.com/office/drawing/2014/main" id="{65F5A78D-4D1E-4209-3E7D-A9EB0B266A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342224" y="2530792"/>
            <a:ext cx="405899" cy="405899"/>
          </a:xfrm>
          <a:prstGeom prst="rect">
            <a:avLst/>
          </a:prstGeom>
        </p:spPr>
      </p:pic>
      <p:pic>
        <p:nvPicPr>
          <p:cNvPr id="13" name="Graphic 12" descr="Ui Ux with solid fill">
            <a:extLst>
              <a:ext uri="{FF2B5EF4-FFF2-40B4-BE49-F238E27FC236}">
                <a16:creationId xmlns:a16="http://schemas.microsoft.com/office/drawing/2014/main" id="{40C54116-4F69-44F7-305D-73812C67A2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322805" y="3204777"/>
            <a:ext cx="411466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5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1BD036ED-6BDF-4263-A10C-DE8FE322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VAG Rounded Next" panose="020F0502020203020204" pitchFamily="34" charset="0"/>
              </a:rPr>
              <a:t>Contact Center Optimization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9BC680-4149-4135-BBE4-8CCCAE5EF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93" y="962242"/>
            <a:ext cx="6302266" cy="35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58850-68DB-81DC-F01B-02D42797AA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4113" y="4795838"/>
            <a:ext cx="369887" cy="27940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243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87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731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97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218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462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705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949" algn="l" defTabSz="514487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5D5ACDC5-7D88-4043-A5E3-34CEDBAF337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C8881-939A-6FF7-9D0D-13357D40DBDA}"/>
              </a:ext>
            </a:extLst>
          </p:cNvPr>
          <p:cNvSpPr txBox="1"/>
          <p:nvPr/>
        </p:nvSpPr>
        <p:spPr>
          <a:xfrm>
            <a:off x="369812" y="3665562"/>
            <a:ext cx="2615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*2023 CHAC 75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Percentile: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99F1F-4657-8B8E-3B41-C362A8BAE271}"/>
              </a:ext>
            </a:extLst>
          </p:cNvPr>
          <p:cNvSpPr txBox="1"/>
          <p:nvPr/>
        </p:nvSpPr>
        <p:spPr>
          <a:xfrm>
            <a:off x="223133" y="269144"/>
            <a:ext cx="68824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VAG Rounded Next" panose="020F0502020203020204"/>
              </a:rPr>
              <a:t>Implementation</a:t>
            </a:r>
            <a:r>
              <a:rPr lang="en-US" sz="3300" b="1" dirty="0">
                <a:latin typeface="VAG Rounded Next" panose="020F0502020203020204"/>
              </a:rPr>
              <a:t> </a:t>
            </a:r>
            <a:r>
              <a:rPr lang="en-US" sz="2800" b="1" dirty="0">
                <a:latin typeface="VAG Rounded Next" panose="020F0502020203020204"/>
              </a:rPr>
              <a:t>of New Technology</a:t>
            </a:r>
          </a:p>
        </p:txBody>
      </p:sp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1CCB19C9-4D05-BCE0-72D1-F9561CD58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7" y="1565184"/>
            <a:ext cx="4598957" cy="2532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109358-DC8A-2945-708C-22294C12C29F}"/>
              </a:ext>
            </a:extLst>
          </p:cNvPr>
          <p:cNvSpPr txBox="1"/>
          <p:nvPr/>
        </p:nvSpPr>
        <p:spPr>
          <a:xfrm>
            <a:off x="2003275" y="1292225"/>
            <a:ext cx="122663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Implemented </a:t>
            </a:r>
            <a:r>
              <a:rPr kumimoji="0" lang="en-US" sz="75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Talkdesk</a:t>
            </a:r>
            <a:endParaRPr kumimoji="0" lang="en-US" sz="7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8AF8693E-94B5-6C78-E00A-2D8AE357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979" y="1563486"/>
            <a:ext cx="4365991" cy="25322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8AABCF-565C-6BC8-74A2-50A1ED66778D}"/>
              </a:ext>
            </a:extLst>
          </p:cNvPr>
          <p:cNvSpPr txBox="1"/>
          <p:nvPr/>
        </p:nvSpPr>
        <p:spPr>
          <a:xfrm>
            <a:off x="6165327" y="2989440"/>
            <a:ext cx="122663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Implemented </a:t>
            </a:r>
            <a:r>
              <a:rPr kumimoji="0" lang="en-US" sz="75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Talkdesk</a:t>
            </a:r>
            <a:endParaRPr kumimoji="0" lang="en-US" sz="7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327C17-3EA5-6F76-D8A3-4BEEE380DB7F}"/>
              </a:ext>
            </a:extLst>
          </p:cNvPr>
          <p:cNvSpPr txBox="1"/>
          <p:nvPr/>
        </p:nvSpPr>
        <p:spPr>
          <a:xfrm>
            <a:off x="5260564" y="3704885"/>
            <a:ext cx="2615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*2023 CHAC 75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Percentile: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2min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CAB124-3FC3-F12E-80C6-CB9362CE7B2C}"/>
              </a:ext>
            </a:extLst>
          </p:cNvPr>
          <p:cNvSpPr/>
          <p:nvPr/>
        </p:nvSpPr>
        <p:spPr>
          <a:xfrm>
            <a:off x="1957675" y="1292225"/>
            <a:ext cx="1272239" cy="20774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BF2978-5439-2BE3-9383-1F2066EF2B90}"/>
              </a:ext>
            </a:extLst>
          </p:cNvPr>
          <p:cNvCxnSpPr>
            <a:stCxn id="7" idx="4"/>
          </p:cNvCxnSpPr>
          <p:nvPr/>
        </p:nvCxnSpPr>
        <p:spPr>
          <a:xfrm flipH="1">
            <a:off x="2368848" y="1499974"/>
            <a:ext cx="224947" cy="1074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79EDC8D-0371-FD42-5030-21BBEE33F4D7}"/>
              </a:ext>
            </a:extLst>
          </p:cNvPr>
          <p:cNvSpPr/>
          <p:nvPr/>
        </p:nvSpPr>
        <p:spPr>
          <a:xfrm>
            <a:off x="6068052" y="2965971"/>
            <a:ext cx="1272239" cy="2546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7FCF7B-51F7-87F4-D2F7-10E7BCA12140}"/>
              </a:ext>
            </a:extLst>
          </p:cNvPr>
          <p:cNvCxnSpPr>
            <a:cxnSpLocks/>
          </p:cNvCxnSpPr>
          <p:nvPr/>
        </p:nvCxnSpPr>
        <p:spPr>
          <a:xfrm flipH="1">
            <a:off x="6871427" y="2339472"/>
            <a:ext cx="34701" cy="51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171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HUB_10">
      <a:dk1>
        <a:srgbClr val="021C37"/>
      </a:dk1>
      <a:lt1>
        <a:srgbClr val="FFFFFF"/>
      </a:lt1>
      <a:dk2>
        <a:srgbClr val="021C37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Collab-2024_Speaker-Template" id="{A4A1663F-680E-CB4C-B777-08CF239A928B}" vid="{3235C187-2FD7-FE42-B9CE-7D87CF8EFF99}"/>
    </a:ext>
  </a:extLst>
</a:theme>
</file>

<file path=ppt/theme/theme10.xml><?xml version="1.0" encoding="utf-8"?>
<a:theme xmlns:a="http://schemas.openxmlformats.org/drawingml/2006/main" name="Office Theme">
  <a:themeElements>
    <a:clrScheme name="NRC Health Colors 2">
      <a:dk1>
        <a:srgbClr val="3C3F40"/>
      </a:dk1>
      <a:lt1>
        <a:srgbClr val="FFFFFF"/>
      </a:lt1>
      <a:dk2>
        <a:srgbClr val="75787B"/>
      </a:dk2>
      <a:lt2>
        <a:srgbClr val="C4BFB6"/>
      </a:lt2>
      <a:accent1>
        <a:srgbClr val="ED8B00"/>
      </a:accent1>
      <a:accent2>
        <a:srgbClr val="00A3E0"/>
      </a:accent2>
      <a:accent3>
        <a:srgbClr val="EA7600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NRC Health Fonts V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Layouts">
  <a:themeElements>
    <a:clrScheme name="HUB_10">
      <a:dk1>
        <a:srgbClr val="021C37"/>
      </a:dk1>
      <a:lt1>
        <a:srgbClr val="FFFFFF"/>
      </a:lt1>
      <a:dk2>
        <a:srgbClr val="021C37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dCollab-2024_Speaker-Template" id="{A4A1663F-680E-CB4C-B777-08CF239A928B}" vid="{F307D867-772C-3D4C-9A51-82F47117A580}"/>
    </a:ext>
  </a:extLst>
</a:theme>
</file>

<file path=ppt/theme/theme3.xml><?xml version="1.0" encoding="utf-8"?>
<a:theme xmlns:a="http://schemas.openxmlformats.org/drawingml/2006/main" name="Office Theme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AB439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and Template Grey Text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and Template White Grey Text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6_Office Theme">
  <a:themeElements>
    <a:clrScheme name="CM Brand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A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rand Template CM light Blue Background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H color photo 1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8BE18F-98E7-9D4A-8CA9-2AEA81ACD9A4}">
  <we:reference id="wa200000729" version="3.13.175.0" store="en-US" storeType="OMEX"/>
  <we:alternateReferences>
    <we:reference id="wa200000729" version="3.13.175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2ed87-2ef4-4232-904f-b00528d88cd2" xsi:nil="true"/>
    <lcf76f155ced4ddcb4097134ff3c332f xmlns="11d8a41a-1f29-4ec5-8024-1097c0c031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C5B178FDC1746925EAA7FA1129E55" ma:contentTypeVersion="18" ma:contentTypeDescription="Create a new document." ma:contentTypeScope="" ma:versionID="ae4de1281df59c85e93e44c39691c654">
  <xsd:schema xmlns:xsd="http://www.w3.org/2001/XMLSchema" xmlns:xs="http://www.w3.org/2001/XMLSchema" xmlns:p="http://schemas.microsoft.com/office/2006/metadata/properties" xmlns:ns2="11d8a41a-1f29-4ec5-8024-1097c0c031a8" xmlns:ns3="c6d2ed87-2ef4-4232-904f-b00528d88cd2" targetNamespace="http://schemas.microsoft.com/office/2006/metadata/properties" ma:root="true" ma:fieldsID="8205c27f51bdcfa361189c9018e02b3b" ns2:_="" ns3:_="">
    <xsd:import namespace="11d8a41a-1f29-4ec5-8024-1097c0c031a8"/>
    <xsd:import namespace="c6d2ed87-2ef4-4232-904f-b00528d88c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8a41a-1f29-4ec5-8024-1097c0c03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0ba95d-80f1-4a39-bd05-546c2b4894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2ed87-2ef4-4232-904f-b00528d88c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8fc1a0-fe07-41c6-a497-29961fd2c41d}" ma:internalName="TaxCatchAll" ma:showField="CatchAllData" ma:web="c6d2ed87-2ef4-4232-904f-b00528d88c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6E4399-9ED5-430D-A2D0-EA9B4AFF04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F69A73-B6EF-4B02-A8E0-8E10D2C3827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6d2ed87-2ef4-4232-904f-b00528d88cd2"/>
    <ds:schemaRef ds:uri="11d8a41a-1f29-4ec5-8024-1097c0c031a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841732-8876-4A99-8DA8-D9E792867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8a41a-1f29-4ec5-8024-1097c0c031a8"/>
    <ds:schemaRef ds:uri="c6d2ed87-2ef4-4232-904f-b00528d88c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PedCollab-2024_Speaker-Template</Template>
  <TotalTime>968</TotalTime>
  <Words>2458</Words>
  <Application>Microsoft Office PowerPoint</Application>
  <PresentationFormat>Custom</PresentationFormat>
  <Paragraphs>350</Paragraphs>
  <Slides>41</Slides>
  <Notes>32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41</vt:i4>
      </vt:variant>
    </vt:vector>
  </HeadingPairs>
  <TitlesOfParts>
    <vt:vector size="59" baseType="lpstr">
      <vt:lpstr>Arial</vt:lpstr>
      <vt:lpstr>Arial Rounded MT Bold</vt:lpstr>
      <vt:lpstr>Calibri</vt:lpstr>
      <vt:lpstr>Courier New</vt:lpstr>
      <vt:lpstr>Georgia</vt:lpstr>
      <vt:lpstr>Gill Sans</vt:lpstr>
      <vt:lpstr>Symbol</vt:lpstr>
      <vt:lpstr>VAG Rounded Next</vt:lpstr>
      <vt:lpstr>Wingdings</vt:lpstr>
      <vt:lpstr>Titles</vt:lpstr>
      <vt:lpstr>Text Layouts</vt:lpstr>
      <vt:lpstr>Office Theme</vt:lpstr>
      <vt:lpstr>Brand Template Grey Text</vt:lpstr>
      <vt:lpstr>Brand Template White Grey Text</vt:lpstr>
      <vt:lpstr>1_Office Theme</vt:lpstr>
      <vt:lpstr>16_Office Theme</vt:lpstr>
      <vt:lpstr>Brand Template CM light Blue Background</vt:lpstr>
      <vt:lpstr>1_RH color photo 1</vt:lpstr>
      <vt:lpstr>PowerPoint Presentation</vt:lpstr>
      <vt:lpstr>PowerPoint Presentation</vt:lpstr>
      <vt:lpstr>Objectives</vt:lpstr>
      <vt:lpstr>The Problem</vt:lpstr>
      <vt:lpstr>People vs. Systems*: July 2020-Dec 2023</vt:lpstr>
      <vt:lpstr>Access-Initiative Goals</vt:lpstr>
      <vt:lpstr>Workshop Strategies</vt:lpstr>
      <vt:lpstr>Contact Center Optimization</vt:lpstr>
      <vt:lpstr>PowerPoint Presentation</vt:lpstr>
      <vt:lpstr>DNKA MITIGATION STRATEGIES  (Improve DNKA by 10% by end of FY 25)</vt:lpstr>
      <vt:lpstr>Integrating DNKA rates in the model: all patients</vt:lpstr>
      <vt:lpstr>Patient-based data points examined</vt:lpstr>
      <vt:lpstr>PowerPoint Presentation</vt:lpstr>
      <vt:lpstr>The Results</vt:lpstr>
      <vt:lpstr>Request List Volumes</vt:lpstr>
      <vt:lpstr>PowerPoint Presentation</vt:lpstr>
      <vt:lpstr>The Results</vt:lpstr>
      <vt:lpstr>PowerPoint Presentation</vt:lpstr>
      <vt:lpstr>Targeted pilot (where, why, how)</vt:lpstr>
      <vt:lpstr>“Was your child seen by a care provider in a timely manner?”  </vt:lpstr>
      <vt:lpstr>PowerPoint Presentation</vt:lpstr>
      <vt:lpstr>PowerPoint Presentation</vt:lpstr>
      <vt:lpstr>PowerPoint Presentation</vt:lpstr>
      <vt:lpstr>PowerPoint Presentation</vt:lpstr>
      <vt:lpstr>Upside Opportunities: Specialty</vt:lpstr>
      <vt:lpstr>Subcategory Performance: Ambulatory</vt:lpstr>
      <vt:lpstr>Ambulatory: What’s (Not) Working?</vt:lpstr>
      <vt:lpstr>Ambulatory: Wait | Time &amp; Appointments</vt:lpstr>
      <vt:lpstr>Qualitative Summary</vt:lpstr>
      <vt:lpstr>PowerPoint Presentation</vt:lpstr>
      <vt:lpstr>Summary</vt:lpstr>
      <vt:lpstr>THANK YOU!</vt:lpstr>
      <vt:lpstr>Ambulatory Data Definitions and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Riemer, Mandy, A</dc:creator>
  <cp:lastModifiedBy>Aulii Reyes</cp:lastModifiedBy>
  <cp:revision>51</cp:revision>
  <dcterms:created xsi:type="dcterms:W3CDTF">2024-02-19T18:11:41Z</dcterms:created>
  <dcterms:modified xsi:type="dcterms:W3CDTF">2024-03-25T20:12:45Z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0x0101005D2C5B178FDC1746925EAA7FA1129E55</vt:lpwstr>
  </property>
  <property fmtid="{D5CDD505-2E9C-101B-9397-08002B2CF9AE}" pid="3" name="MediaServiceImageTags">
    <vt:lpwstr/>
  </property>
</Properties>
</file>