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4"/>
    <p:sldMasterId id="2147483883" r:id="rId5"/>
  </p:sldMasterIdLst>
  <p:notesMasterIdLst>
    <p:notesMasterId r:id="rId43"/>
  </p:notesMasterIdLst>
  <p:handoutMasterIdLst>
    <p:handoutMasterId r:id="rId44"/>
  </p:handoutMasterIdLst>
  <p:sldIdLst>
    <p:sldId id="285" r:id="rId6"/>
    <p:sldId id="287" r:id="rId7"/>
    <p:sldId id="290" r:id="rId8"/>
    <p:sldId id="291" r:id="rId9"/>
    <p:sldId id="292" r:id="rId10"/>
    <p:sldId id="293" r:id="rId11"/>
    <p:sldId id="313" r:id="rId12"/>
    <p:sldId id="314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11" r:id="rId29"/>
    <p:sldId id="316" r:id="rId30"/>
    <p:sldId id="315" r:id="rId31"/>
    <p:sldId id="312" r:id="rId32"/>
    <p:sldId id="309" r:id="rId33"/>
    <p:sldId id="310" r:id="rId34"/>
    <p:sldId id="263" r:id="rId35"/>
    <p:sldId id="278" r:id="rId36"/>
    <p:sldId id="283" r:id="rId37"/>
    <p:sldId id="275" r:id="rId38"/>
    <p:sldId id="277" r:id="rId39"/>
    <p:sldId id="279" r:id="rId40"/>
    <p:sldId id="280" r:id="rId41"/>
    <p:sldId id="281" r:id="rId42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9CC4FE-F588-B149-B3D5-0AB5D9900205}">
          <p14:sldIdLst>
            <p14:sldId id="285"/>
            <p14:sldId id="287"/>
            <p14:sldId id="290"/>
            <p14:sldId id="291"/>
            <p14:sldId id="292"/>
            <p14:sldId id="293"/>
            <p14:sldId id="313"/>
            <p14:sldId id="314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1"/>
            <p14:sldId id="316"/>
            <p14:sldId id="315"/>
            <p14:sldId id="312"/>
            <p14:sldId id="309"/>
            <p14:sldId id="310"/>
          </p14:sldIdLst>
        </p14:section>
        <p14:section name="Layout Examples" id="{332AABC6-C011-6C49-9D5F-3CFE4D4012CA}">
          <p14:sldIdLst>
            <p14:sldId id="263"/>
            <p14:sldId id="278"/>
            <p14:sldId id="283"/>
            <p14:sldId id="275"/>
            <p14:sldId id="277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3802DC-4723-A7B6-3262-28CA6C8950EA}" name="Rob Davis" initials="RD" userId="S::rdavis@nrchealth.com::2910234c-6a41-489f-848b-2706083f2122" providerId="AD"/>
  <p188:author id="{834B77F7-AD89-54AD-3F53-6CF605BCED91}" name="Justin Schuerman" initials="JS" userId="S::jschuerman@nrchealth.com::e50b13e1-0e9b-423d-b06a-090d90cdd3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FC3"/>
    <a:srgbClr val="EB3646"/>
    <a:srgbClr val="08274D"/>
    <a:srgbClr val="032245"/>
    <a:srgbClr val="EA7600"/>
    <a:srgbClr val="ED8B00"/>
    <a:srgbClr val="F5F4F2"/>
    <a:srgbClr val="E6E5E3"/>
    <a:srgbClr val="000000"/>
    <a:srgbClr val="FDF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01" autoAdjust="0"/>
  </p:normalViewPr>
  <p:slideViewPr>
    <p:cSldViewPr snapToGrid="0">
      <p:cViewPr varScale="1">
        <p:scale>
          <a:sx n="75" d="100"/>
          <a:sy n="75" d="100"/>
        </p:scale>
        <p:origin x="10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DB6FD-BB63-4533-BF3F-D7F34EA4D7C2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9DAAFE-48F2-48DA-9CC3-6721643788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Verbal/written escalations are more common than physical escalations</a:t>
          </a:r>
        </a:p>
      </dgm:t>
    </dgm:pt>
    <dgm:pt modelId="{F2CD848F-3F66-4DA8-8994-49C2FD1CBA3C}" type="parTrans" cxnId="{D5762BBC-0851-4758-881F-7A047CDFC690}">
      <dgm:prSet/>
      <dgm:spPr/>
      <dgm:t>
        <a:bodyPr/>
        <a:lstStyle/>
        <a:p>
          <a:endParaRPr lang="en-US"/>
        </a:p>
      </dgm:t>
    </dgm:pt>
    <dgm:pt modelId="{49599A2C-FB6F-4047-9E8B-8E85A82B74A7}" type="sibTrans" cxnId="{D5762BBC-0851-4758-881F-7A047CDFC690}">
      <dgm:prSet/>
      <dgm:spPr>
        <a:solidFill>
          <a:srgbClr val="00B0F0">
            <a:alpha val="90000"/>
          </a:srgbClr>
        </a:solidFill>
      </dgm:spPr>
      <dgm:t>
        <a:bodyPr/>
        <a:lstStyle/>
        <a:p>
          <a:endParaRPr lang="en-US"/>
        </a:p>
      </dgm:t>
    </dgm:pt>
    <dgm:pt modelId="{FE4E53D4-0A27-4812-86C9-A7B5A2333F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Often unreported or unrecognized </a:t>
          </a:r>
        </a:p>
      </dgm:t>
    </dgm:pt>
    <dgm:pt modelId="{49401480-4C2D-47E3-8009-1E14DB343893}" type="parTrans" cxnId="{6B966471-892F-4089-A820-D7227A25A1DE}">
      <dgm:prSet/>
      <dgm:spPr/>
      <dgm:t>
        <a:bodyPr/>
        <a:lstStyle/>
        <a:p>
          <a:endParaRPr lang="en-US"/>
        </a:p>
      </dgm:t>
    </dgm:pt>
    <dgm:pt modelId="{C4C4B31C-5E20-461F-B153-D2DDDB58B2C4}" type="sibTrans" cxnId="{6B966471-892F-4089-A820-D7227A25A1DE}">
      <dgm:prSet/>
      <dgm:spPr>
        <a:solidFill>
          <a:srgbClr val="00B0F0">
            <a:alpha val="90000"/>
          </a:srgbClr>
        </a:solidFill>
      </dgm:spPr>
      <dgm:t>
        <a:bodyPr/>
        <a:lstStyle/>
        <a:p>
          <a:endParaRPr lang="en-US"/>
        </a:p>
      </dgm:t>
    </dgm:pt>
    <dgm:pt modelId="{C41552F6-CAAB-4637-9AC9-5678388F8E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Impacts team member resiliency, morale, and retention</a:t>
          </a:r>
        </a:p>
      </dgm:t>
    </dgm:pt>
    <dgm:pt modelId="{1D00FFD8-B2B1-4459-814A-C9607DBC4725}" type="parTrans" cxnId="{D7C935C0-B28A-436E-92FC-8D869795A047}">
      <dgm:prSet/>
      <dgm:spPr/>
      <dgm:t>
        <a:bodyPr/>
        <a:lstStyle/>
        <a:p>
          <a:endParaRPr lang="en-US"/>
        </a:p>
      </dgm:t>
    </dgm:pt>
    <dgm:pt modelId="{9864FE45-25E5-401B-B929-ED2489208376}" type="sibTrans" cxnId="{D7C935C0-B28A-436E-92FC-8D869795A047}">
      <dgm:prSet/>
      <dgm:spPr>
        <a:solidFill>
          <a:srgbClr val="00B0F0">
            <a:alpha val="90000"/>
          </a:srgbClr>
        </a:solidFill>
      </dgm:spPr>
      <dgm:t>
        <a:bodyPr/>
        <a:lstStyle/>
        <a:p>
          <a:endParaRPr lang="en-US"/>
        </a:p>
      </dgm:t>
    </dgm:pt>
    <dgm:pt modelId="{51459CB7-36A9-41D5-BBCF-FE9AF2FB2F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 impact team members’ ability to respond empathetically</a:t>
          </a:r>
        </a:p>
      </dgm:t>
    </dgm:pt>
    <dgm:pt modelId="{9AD94BA5-E318-43C2-9ECD-C30DF3C9489D}" type="parTrans" cxnId="{FE68F204-290C-40B0-86BB-D18A19A3F4D2}">
      <dgm:prSet/>
      <dgm:spPr/>
      <dgm:t>
        <a:bodyPr/>
        <a:lstStyle/>
        <a:p>
          <a:endParaRPr lang="en-US"/>
        </a:p>
      </dgm:t>
    </dgm:pt>
    <dgm:pt modelId="{BF6D147F-B9D4-4268-8B98-16B019D94688}" type="sibTrans" cxnId="{FE68F204-290C-40B0-86BB-D18A19A3F4D2}">
      <dgm:prSet/>
      <dgm:spPr/>
      <dgm:t>
        <a:bodyPr/>
        <a:lstStyle/>
        <a:p>
          <a:endParaRPr lang="en-US"/>
        </a:p>
      </dgm:t>
    </dgm:pt>
    <dgm:pt modelId="{B475A0AB-3FDF-4A8C-8138-B31B9870B6D0}" type="pres">
      <dgm:prSet presAssocID="{9DFDB6FD-BB63-4533-BF3F-D7F34EA4D7C2}" presName="outerComposite" presStyleCnt="0">
        <dgm:presLayoutVars>
          <dgm:chMax val="5"/>
          <dgm:dir/>
          <dgm:resizeHandles val="exact"/>
        </dgm:presLayoutVars>
      </dgm:prSet>
      <dgm:spPr/>
    </dgm:pt>
    <dgm:pt modelId="{971C8A7F-6ABA-447B-B9DD-4F21469032F1}" type="pres">
      <dgm:prSet presAssocID="{9DFDB6FD-BB63-4533-BF3F-D7F34EA4D7C2}" presName="dummyMaxCanvas" presStyleCnt="0">
        <dgm:presLayoutVars/>
      </dgm:prSet>
      <dgm:spPr/>
    </dgm:pt>
    <dgm:pt modelId="{DA8EE433-C9EB-4B76-BB3C-104C10F8DED0}" type="pres">
      <dgm:prSet presAssocID="{9DFDB6FD-BB63-4533-BF3F-D7F34EA4D7C2}" presName="FourNodes_1" presStyleLbl="node1" presStyleIdx="0" presStyleCnt="4">
        <dgm:presLayoutVars>
          <dgm:bulletEnabled val="1"/>
        </dgm:presLayoutVars>
      </dgm:prSet>
      <dgm:spPr/>
    </dgm:pt>
    <dgm:pt modelId="{BD89EAAF-D30A-42A7-A3B7-56FCE6B0C377}" type="pres">
      <dgm:prSet presAssocID="{9DFDB6FD-BB63-4533-BF3F-D7F34EA4D7C2}" presName="FourNodes_2" presStyleLbl="node1" presStyleIdx="1" presStyleCnt="4">
        <dgm:presLayoutVars>
          <dgm:bulletEnabled val="1"/>
        </dgm:presLayoutVars>
      </dgm:prSet>
      <dgm:spPr/>
    </dgm:pt>
    <dgm:pt modelId="{F955B37A-91A2-4D24-A27A-6774A70592C1}" type="pres">
      <dgm:prSet presAssocID="{9DFDB6FD-BB63-4533-BF3F-D7F34EA4D7C2}" presName="FourNodes_3" presStyleLbl="node1" presStyleIdx="2" presStyleCnt="4">
        <dgm:presLayoutVars>
          <dgm:bulletEnabled val="1"/>
        </dgm:presLayoutVars>
      </dgm:prSet>
      <dgm:spPr/>
    </dgm:pt>
    <dgm:pt modelId="{6FA3B2BF-CB87-499E-B82B-56A9FA11D3EC}" type="pres">
      <dgm:prSet presAssocID="{9DFDB6FD-BB63-4533-BF3F-D7F34EA4D7C2}" presName="FourNodes_4" presStyleLbl="node1" presStyleIdx="3" presStyleCnt="4">
        <dgm:presLayoutVars>
          <dgm:bulletEnabled val="1"/>
        </dgm:presLayoutVars>
      </dgm:prSet>
      <dgm:spPr/>
    </dgm:pt>
    <dgm:pt modelId="{92C18586-7E73-4FC3-86F1-DED9B6B9979A}" type="pres">
      <dgm:prSet presAssocID="{9DFDB6FD-BB63-4533-BF3F-D7F34EA4D7C2}" presName="FourConn_1-2" presStyleLbl="fgAccFollowNode1" presStyleIdx="0" presStyleCnt="3">
        <dgm:presLayoutVars>
          <dgm:bulletEnabled val="1"/>
        </dgm:presLayoutVars>
      </dgm:prSet>
      <dgm:spPr/>
    </dgm:pt>
    <dgm:pt modelId="{B09C2853-3BAB-44DA-9664-6F5F159800AF}" type="pres">
      <dgm:prSet presAssocID="{9DFDB6FD-BB63-4533-BF3F-D7F34EA4D7C2}" presName="FourConn_2-3" presStyleLbl="fgAccFollowNode1" presStyleIdx="1" presStyleCnt="3">
        <dgm:presLayoutVars>
          <dgm:bulletEnabled val="1"/>
        </dgm:presLayoutVars>
      </dgm:prSet>
      <dgm:spPr/>
    </dgm:pt>
    <dgm:pt modelId="{EB416B7B-6163-4F69-9D76-DCF6FF4AB22D}" type="pres">
      <dgm:prSet presAssocID="{9DFDB6FD-BB63-4533-BF3F-D7F34EA4D7C2}" presName="FourConn_3-4" presStyleLbl="fgAccFollowNode1" presStyleIdx="2" presStyleCnt="3">
        <dgm:presLayoutVars>
          <dgm:bulletEnabled val="1"/>
        </dgm:presLayoutVars>
      </dgm:prSet>
      <dgm:spPr/>
    </dgm:pt>
    <dgm:pt modelId="{41054B8A-89C0-45C6-BE47-3C7AC2E0C6E2}" type="pres">
      <dgm:prSet presAssocID="{9DFDB6FD-BB63-4533-BF3F-D7F34EA4D7C2}" presName="FourNodes_1_text" presStyleLbl="node1" presStyleIdx="3" presStyleCnt="4">
        <dgm:presLayoutVars>
          <dgm:bulletEnabled val="1"/>
        </dgm:presLayoutVars>
      </dgm:prSet>
      <dgm:spPr/>
    </dgm:pt>
    <dgm:pt modelId="{0A9781C6-C7A2-45CB-A01C-932895F3044B}" type="pres">
      <dgm:prSet presAssocID="{9DFDB6FD-BB63-4533-BF3F-D7F34EA4D7C2}" presName="FourNodes_2_text" presStyleLbl="node1" presStyleIdx="3" presStyleCnt="4">
        <dgm:presLayoutVars>
          <dgm:bulletEnabled val="1"/>
        </dgm:presLayoutVars>
      </dgm:prSet>
      <dgm:spPr/>
    </dgm:pt>
    <dgm:pt modelId="{09702CE2-4B9C-41D5-966C-80BC1D8E41F0}" type="pres">
      <dgm:prSet presAssocID="{9DFDB6FD-BB63-4533-BF3F-D7F34EA4D7C2}" presName="FourNodes_3_text" presStyleLbl="node1" presStyleIdx="3" presStyleCnt="4">
        <dgm:presLayoutVars>
          <dgm:bulletEnabled val="1"/>
        </dgm:presLayoutVars>
      </dgm:prSet>
      <dgm:spPr/>
    </dgm:pt>
    <dgm:pt modelId="{78E6EE8B-EB2E-4AEF-BB85-E287DB165659}" type="pres">
      <dgm:prSet presAssocID="{9DFDB6FD-BB63-4533-BF3F-D7F34EA4D7C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E68F204-290C-40B0-86BB-D18A19A3F4D2}" srcId="{9DFDB6FD-BB63-4533-BF3F-D7F34EA4D7C2}" destId="{51459CB7-36A9-41D5-BBCF-FE9AF2FB2F5B}" srcOrd="3" destOrd="0" parTransId="{9AD94BA5-E318-43C2-9ECD-C30DF3C9489D}" sibTransId="{BF6D147F-B9D4-4268-8B98-16B019D94688}"/>
    <dgm:cxn modelId="{D6843106-58E1-4909-94B7-32ABF2F0C6F6}" type="presOf" srcId="{49599A2C-FB6F-4047-9E8B-8E85A82B74A7}" destId="{92C18586-7E73-4FC3-86F1-DED9B6B9979A}" srcOrd="0" destOrd="0" presId="urn:microsoft.com/office/officeart/2005/8/layout/vProcess5"/>
    <dgm:cxn modelId="{3681710E-B10F-490A-AD0A-4EE335CA7220}" type="presOf" srcId="{9DFDB6FD-BB63-4533-BF3F-D7F34EA4D7C2}" destId="{B475A0AB-3FDF-4A8C-8138-B31B9870B6D0}" srcOrd="0" destOrd="0" presId="urn:microsoft.com/office/officeart/2005/8/layout/vProcess5"/>
    <dgm:cxn modelId="{09BB013C-CBD3-4DAB-BBA8-BE9F6452F4BC}" type="presOf" srcId="{FE4E53D4-0A27-4812-86C9-A7B5A2333F3B}" destId="{0A9781C6-C7A2-45CB-A01C-932895F3044B}" srcOrd="1" destOrd="0" presId="urn:microsoft.com/office/officeart/2005/8/layout/vProcess5"/>
    <dgm:cxn modelId="{5C5BBA3C-E1C9-4D98-BB45-F624FF7B9473}" type="presOf" srcId="{51459CB7-36A9-41D5-BBCF-FE9AF2FB2F5B}" destId="{6FA3B2BF-CB87-499E-B82B-56A9FA11D3EC}" srcOrd="0" destOrd="0" presId="urn:microsoft.com/office/officeart/2005/8/layout/vProcess5"/>
    <dgm:cxn modelId="{F337D444-5ABB-46B3-A039-A8C5408EEB3C}" type="presOf" srcId="{339DAAFE-48F2-48DA-9CC3-67216437883A}" destId="{41054B8A-89C0-45C6-BE47-3C7AC2E0C6E2}" srcOrd="1" destOrd="0" presId="urn:microsoft.com/office/officeart/2005/8/layout/vProcess5"/>
    <dgm:cxn modelId="{6B966471-892F-4089-A820-D7227A25A1DE}" srcId="{9DFDB6FD-BB63-4533-BF3F-D7F34EA4D7C2}" destId="{FE4E53D4-0A27-4812-86C9-A7B5A2333F3B}" srcOrd="1" destOrd="0" parTransId="{49401480-4C2D-47E3-8009-1E14DB343893}" sibTransId="{C4C4B31C-5E20-461F-B153-D2DDDB58B2C4}"/>
    <dgm:cxn modelId="{E79AFB79-76B8-4ED0-915B-369049907FBD}" type="presOf" srcId="{C4C4B31C-5E20-461F-B153-D2DDDB58B2C4}" destId="{B09C2853-3BAB-44DA-9664-6F5F159800AF}" srcOrd="0" destOrd="0" presId="urn:microsoft.com/office/officeart/2005/8/layout/vProcess5"/>
    <dgm:cxn modelId="{AE55F992-8620-4511-A46C-658F9A4F0A32}" type="presOf" srcId="{51459CB7-36A9-41D5-BBCF-FE9AF2FB2F5B}" destId="{78E6EE8B-EB2E-4AEF-BB85-E287DB165659}" srcOrd="1" destOrd="0" presId="urn:microsoft.com/office/officeart/2005/8/layout/vProcess5"/>
    <dgm:cxn modelId="{0976429D-DC53-45E9-A437-4080E74326B2}" type="presOf" srcId="{C41552F6-CAAB-4637-9AC9-5678388F8EFD}" destId="{09702CE2-4B9C-41D5-966C-80BC1D8E41F0}" srcOrd="1" destOrd="0" presId="urn:microsoft.com/office/officeart/2005/8/layout/vProcess5"/>
    <dgm:cxn modelId="{2AE9CAA6-7458-41CD-92E2-4BC262950927}" type="presOf" srcId="{9864FE45-25E5-401B-B929-ED2489208376}" destId="{EB416B7B-6163-4F69-9D76-DCF6FF4AB22D}" srcOrd="0" destOrd="0" presId="urn:microsoft.com/office/officeart/2005/8/layout/vProcess5"/>
    <dgm:cxn modelId="{6FA178B3-4D85-4519-A34A-35C0DBCF9E11}" type="presOf" srcId="{339DAAFE-48F2-48DA-9CC3-67216437883A}" destId="{DA8EE433-C9EB-4B76-BB3C-104C10F8DED0}" srcOrd="0" destOrd="0" presId="urn:microsoft.com/office/officeart/2005/8/layout/vProcess5"/>
    <dgm:cxn modelId="{D5762BBC-0851-4758-881F-7A047CDFC690}" srcId="{9DFDB6FD-BB63-4533-BF3F-D7F34EA4D7C2}" destId="{339DAAFE-48F2-48DA-9CC3-67216437883A}" srcOrd="0" destOrd="0" parTransId="{F2CD848F-3F66-4DA8-8994-49C2FD1CBA3C}" sibTransId="{49599A2C-FB6F-4047-9E8B-8E85A82B74A7}"/>
    <dgm:cxn modelId="{D7C935C0-B28A-436E-92FC-8D869795A047}" srcId="{9DFDB6FD-BB63-4533-BF3F-D7F34EA4D7C2}" destId="{C41552F6-CAAB-4637-9AC9-5678388F8EFD}" srcOrd="2" destOrd="0" parTransId="{1D00FFD8-B2B1-4459-814A-C9607DBC4725}" sibTransId="{9864FE45-25E5-401B-B929-ED2489208376}"/>
    <dgm:cxn modelId="{945AE7E2-407A-4479-B1E7-F58B8CCCD6D2}" type="presOf" srcId="{C41552F6-CAAB-4637-9AC9-5678388F8EFD}" destId="{F955B37A-91A2-4D24-A27A-6774A70592C1}" srcOrd="0" destOrd="0" presId="urn:microsoft.com/office/officeart/2005/8/layout/vProcess5"/>
    <dgm:cxn modelId="{4DCD34EB-D2D5-445E-8A2A-DA53B0EB4B75}" type="presOf" srcId="{FE4E53D4-0A27-4812-86C9-A7B5A2333F3B}" destId="{BD89EAAF-D30A-42A7-A3B7-56FCE6B0C377}" srcOrd="0" destOrd="0" presId="urn:microsoft.com/office/officeart/2005/8/layout/vProcess5"/>
    <dgm:cxn modelId="{6A6A0C67-EA98-494D-921D-F8EAFB080611}" type="presParOf" srcId="{B475A0AB-3FDF-4A8C-8138-B31B9870B6D0}" destId="{971C8A7F-6ABA-447B-B9DD-4F21469032F1}" srcOrd="0" destOrd="0" presId="urn:microsoft.com/office/officeart/2005/8/layout/vProcess5"/>
    <dgm:cxn modelId="{88F8AB61-C46A-48D7-9958-87B2E2BF073C}" type="presParOf" srcId="{B475A0AB-3FDF-4A8C-8138-B31B9870B6D0}" destId="{DA8EE433-C9EB-4B76-BB3C-104C10F8DED0}" srcOrd="1" destOrd="0" presId="urn:microsoft.com/office/officeart/2005/8/layout/vProcess5"/>
    <dgm:cxn modelId="{FBFA3CD2-1F0D-427D-BE6C-7DE14020462B}" type="presParOf" srcId="{B475A0AB-3FDF-4A8C-8138-B31B9870B6D0}" destId="{BD89EAAF-D30A-42A7-A3B7-56FCE6B0C377}" srcOrd="2" destOrd="0" presId="urn:microsoft.com/office/officeart/2005/8/layout/vProcess5"/>
    <dgm:cxn modelId="{005E07E0-3EF7-4028-A110-360830E18A4D}" type="presParOf" srcId="{B475A0AB-3FDF-4A8C-8138-B31B9870B6D0}" destId="{F955B37A-91A2-4D24-A27A-6774A70592C1}" srcOrd="3" destOrd="0" presId="urn:microsoft.com/office/officeart/2005/8/layout/vProcess5"/>
    <dgm:cxn modelId="{7039E9BA-9108-406A-A019-9689091FA47A}" type="presParOf" srcId="{B475A0AB-3FDF-4A8C-8138-B31B9870B6D0}" destId="{6FA3B2BF-CB87-499E-B82B-56A9FA11D3EC}" srcOrd="4" destOrd="0" presId="urn:microsoft.com/office/officeart/2005/8/layout/vProcess5"/>
    <dgm:cxn modelId="{017A8A1E-67EE-4C88-BD9D-9B02024D2652}" type="presParOf" srcId="{B475A0AB-3FDF-4A8C-8138-B31B9870B6D0}" destId="{92C18586-7E73-4FC3-86F1-DED9B6B9979A}" srcOrd="5" destOrd="0" presId="urn:microsoft.com/office/officeart/2005/8/layout/vProcess5"/>
    <dgm:cxn modelId="{A68A2BBA-9690-462F-8C7F-8364F6741FF3}" type="presParOf" srcId="{B475A0AB-3FDF-4A8C-8138-B31B9870B6D0}" destId="{B09C2853-3BAB-44DA-9664-6F5F159800AF}" srcOrd="6" destOrd="0" presId="urn:microsoft.com/office/officeart/2005/8/layout/vProcess5"/>
    <dgm:cxn modelId="{ED687BE5-6CF8-467E-8494-2261B67EA8D7}" type="presParOf" srcId="{B475A0AB-3FDF-4A8C-8138-B31B9870B6D0}" destId="{EB416B7B-6163-4F69-9D76-DCF6FF4AB22D}" srcOrd="7" destOrd="0" presId="urn:microsoft.com/office/officeart/2005/8/layout/vProcess5"/>
    <dgm:cxn modelId="{48C44038-143B-4E8C-AA8F-1D1067F2AE7F}" type="presParOf" srcId="{B475A0AB-3FDF-4A8C-8138-B31B9870B6D0}" destId="{41054B8A-89C0-45C6-BE47-3C7AC2E0C6E2}" srcOrd="8" destOrd="0" presId="urn:microsoft.com/office/officeart/2005/8/layout/vProcess5"/>
    <dgm:cxn modelId="{4E142881-8538-4CA9-9E5C-2E81F45ECD0E}" type="presParOf" srcId="{B475A0AB-3FDF-4A8C-8138-B31B9870B6D0}" destId="{0A9781C6-C7A2-45CB-A01C-932895F3044B}" srcOrd="9" destOrd="0" presId="urn:microsoft.com/office/officeart/2005/8/layout/vProcess5"/>
    <dgm:cxn modelId="{9CEC6900-6642-4217-8AB5-3B498392B4C6}" type="presParOf" srcId="{B475A0AB-3FDF-4A8C-8138-B31B9870B6D0}" destId="{09702CE2-4B9C-41D5-966C-80BC1D8E41F0}" srcOrd="10" destOrd="0" presId="urn:microsoft.com/office/officeart/2005/8/layout/vProcess5"/>
    <dgm:cxn modelId="{30A64C1C-07CF-43D4-9C81-C2F9F6F4FFD7}" type="presParOf" srcId="{B475A0AB-3FDF-4A8C-8138-B31B9870B6D0}" destId="{78E6EE8B-EB2E-4AEF-BB85-E287DB16565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C67B5-9DCF-4A9A-B0BF-B52F7B133F23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78A6CFB-7E0D-4F4B-88F6-03FE6477EC1F}">
      <dgm:prSet/>
      <dgm:spPr/>
      <dgm:t>
        <a:bodyPr/>
        <a:lstStyle/>
        <a:p>
          <a:r>
            <a:rPr lang="en-US"/>
            <a:t>Pride</a:t>
          </a:r>
        </a:p>
      </dgm:t>
    </dgm:pt>
    <dgm:pt modelId="{0B8829D3-E677-446C-A69A-A068EE157484}" type="parTrans" cxnId="{B62AD9D2-30B0-41B0-AE9B-D50D02D10B3B}">
      <dgm:prSet/>
      <dgm:spPr/>
      <dgm:t>
        <a:bodyPr/>
        <a:lstStyle/>
        <a:p>
          <a:endParaRPr lang="en-US"/>
        </a:p>
      </dgm:t>
    </dgm:pt>
    <dgm:pt modelId="{B70B02C3-BD23-4EAE-B1E7-8514EC57ED9F}" type="sibTrans" cxnId="{B62AD9D2-30B0-41B0-AE9B-D50D02D10B3B}">
      <dgm:prSet/>
      <dgm:spPr/>
      <dgm:t>
        <a:bodyPr/>
        <a:lstStyle/>
        <a:p>
          <a:endParaRPr lang="en-US"/>
        </a:p>
      </dgm:t>
    </dgm:pt>
    <dgm:pt modelId="{4F31CA2E-69EE-4982-B2A5-B55DF0180801}">
      <dgm:prSet/>
      <dgm:spPr/>
      <dgm:t>
        <a:bodyPr/>
        <a:lstStyle/>
        <a:p>
          <a:r>
            <a:rPr lang="en-US"/>
            <a:t>Intent to stay</a:t>
          </a:r>
        </a:p>
      </dgm:t>
    </dgm:pt>
    <dgm:pt modelId="{D8F8A917-47B4-499D-922F-9EA198BF986E}" type="parTrans" cxnId="{94A8E64B-1000-475C-8C56-BB8DC6E45689}">
      <dgm:prSet/>
      <dgm:spPr/>
      <dgm:t>
        <a:bodyPr/>
        <a:lstStyle/>
        <a:p>
          <a:endParaRPr lang="en-US"/>
        </a:p>
      </dgm:t>
    </dgm:pt>
    <dgm:pt modelId="{2708EB89-57E0-4CD8-B81F-4AE7E7897E77}" type="sibTrans" cxnId="{94A8E64B-1000-475C-8C56-BB8DC6E45689}">
      <dgm:prSet/>
      <dgm:spPr/>
      <dgm:t>
        <a:bodyPr/>
        <a:lstStyle/>
        <a:p>
          <a:endParaRPr lang="en-US"/>
        </a:p>
      </dgm:t>
    </dgm:pt>
    <dgm:pt modelId="{32DB98F0-1BF8-42E2-873E-E221E767D9A4}">
      <dgm:prSet/>
      <dgm:spPr/>
      <dgm:t>
        <a:bodyPr/>
        <a:lstStyle/>
        <a:p>
          <a:r>
            <a:rPr lang="en-US"/>
            <a:t>Intrinsic motivation</a:t>
          </a:r>
        </a:p>
      </dgm:t>
    </dgm:pt>
    <dgm:pt modelId="{CAAA1A02-542A-46E9-982E-E5542D2D24DE}" type="parTrans" cxnId="{C5376761-5193-4922-879C-1A945F612D23}">
      <dgm:prSet/>
      <dgm:spPr/>
      <dgm:t>
        <a:bodyPr/>
        <a:lstStyle/>
        <a:p>
          <a:endParaRPr lang="en-US"/>
        </a:p>
      </dgm:t>
    </dgm:pt>
    <dgm:pt modelId="{77E6E5E2-7808-451B-9497-ABE383726495}" type="sibTrans" cxnId="{C5376761-5193-4922-879C-1A945F612D23}">
      <dgm:prSet/>
      <dgm:spPr/>
      <dgm:t>
        <a:bodyPr/>
        <a:lstStyle/>
        <a:p>
          <a:endParaRPr lang="en-US"/>
        </a:p>
      </dgm:t>
    </dgm:pt>
    <dgm:pt modelId="{76FC6A62-2D70-44A0-8978-CCCC29D189CE}" type="pres">
      <dgm:prSet presAssocID="{5EAC67B5-9DCF-4A9A-B0BF-B52F7B133F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7657C4-86A1-4EA8-8A39-41676F210A0D}" type="pres">
      <dgm:prSet presAssocID="{178A6CFB-7E0D-4F4B-88F6-03FE6477EC1F}" presName="hierRoot1" presStyleCnt="0"/>
      <dgm:spPr/>
    </dgm:pt>
    <dgm:pt modelId="{B8258510-73D9-4071-B488-8567E51DF559}" type="pres">
      <dgm:prSet presAssocID="{178A6CFB-7E0D-4F4B-88F6-03FE6477EC1F}" presName="composite" presStyleCnt="0"/>
      <dgm:spPr/>
    </dgm:pt>
    <dgm:pt modelId="{C97BEA83-EC25-4EF6-AE58-E13F4B69594A}" type="pres">
      <dgm:prSet presAssocID="{178A6CFB-7E0D-4F4B-88F6-03FE6477EC1F}" presName="background" presStyleLbl="node0" presStyleIdx="0" presStyleCnt="3"/>
      <dgm:spPr/>
    </dgm:pt>
    <dgm:pt modelId="{AC372137-4F71-4A1F-A537-FCFCAE7DF2B2}" type="pres">
      <dgm:prSet presAssocID="{178A6CFB-7E0D-4F4B-88F6-03FE6477EC1F}" presName="text" presStyleLbl="fgAcc0" presStyleIdx="0" presStyleCnt="3">
        <dgm:presLayoutVars>
          <dgm:chPref val="3"/>
        </dgm:presLayoutVars>
      </dgm:prSet>
      <dgm:spPr/>
    </dgm:pt>
    <dgm:pt modelId="{ADFEE934-D710-460E-B1EB-7016A97889D1}" type="pres">
      <dgm:prSet presAssocID="{178A6CFB-7E0D-4F4B-88F6-03FE6477EC1F}" presName="hierChild2" presStyleCnt="0"/>
      <dgm:spPr/>
    </dgm:pt>
    <dgm:pt modelId="{7EA523A2-AE68-4F54-808D-F56829D62FDA}" type="pres">
      <dgm:prSet presAssocID="{4F31CA2E-69EE-4982-B2A5-B55DF0180801}" presName="hierRoot1" presStyleCnt="0"/>
      <dgm:spPr/>
    </dgm:pt>
    <dgm:pt modelId="{0A75C395-0E85-4660-875E-5C49C2DDB95E}" type="pres">
      <dgm:prSet presAssocID="{4F31CA2E-69EE-4982-B2A5-B55DF0180801}" presName="composite" presStyleCnt="0"/>
      <dgm:spPr/>
    </dgm:pt>
    <dgm:pt modelId="{EBCB6B3E-257C-4BD1-92B9-D5F8BEF56932}" type="pres">
      <dgm:prSet presAssocID="{4F31CA2E-69EE-4982-B2A5-B55DF0180801}" presName="background" presStyleLbl="node0" presStyleIdx="1" presStyleCnt="3"/>
      <dgm:spPr/>
    </dgm:pt>
    <dgm:pt modelId="{C7624D04-037A-487D-95C5-A0652B52262D}" type="pres">
      <dgm:prSet presAssocID="{4F31CA2E-69EE-4982-B2A5-B55DF0180801}" presName="text" presStyleLbl="fgAcc0" presStyleIdx="1" presStyleCnt="3">
        <dgm:presLayoutVars>
          <dgm:chPref val="3"/>
        </dgm:presLayoutVars>
      </dgm:prSet>
      <dgm:spPr/>
    </dgm:pt>
    <dgm:pt modelId="{E5220F41-569D-417E-8D5E-B23B09E8F3CD}" type="pres">
      <dgm:prSet presAssocID="{4F31CA2E-69EE-4982-B2A5-B55DF0180801}" presName="hierChild2" presStyleCnt="0"/>
      <dgm:spPr/>
    </dgm:pt>
    <dgm:pt modelId="{1016589E-6DE2-4B10-96CA-719B70E6E107}" type="pres">
      <dgm:prSet presAssocID="{32DB98F0-1BF8-42E2-873E-E221E767D9A4}" presName="hierRoot1" presStyleCnt="0"/>
      <dgm:spPr/>
    </dgm:pt>
    <dgm:pt modelId="{0B656626-1E55-43AE-A34B-AD6E39DD4B2D}" type="pres">
      <dgm:prSet presAssocID="{32DB98F0-1BF8-42E2-873E-E221E767D9A4}" presName="composite" presStyleCnt="0"/>
      <dgm:spPr/>
    </dgm:pt>
    <dgm:pt modelId="{BB8CEDA9-071D-4AB5-ACD4-BBA997D2C052}" type="pres">
      <dgm:prSet presAssocID="{32DB98F0-1BF8-42E2-873E-E221E767D9A4}" presName="background" presStyleLbl="node0" presStyleIdx="2" presStyleCnt="3"/>
      <dgm:spPr/>
    </dgm:pt>
    <dgm:pt modelId="{164FE843-9DE5-43E3-B7E1-2D5D1971389F}" type="pres">
      <dgm:prSet presAssocID="{32DB98F0-1BF8-42E2-873E-E221E767D9A4}" presName="text" presStyleLbl="fgAcc0" presStyleIdx="2" presStyleCnt="3">
        <dgm:presLayoutVars>
          <dgm:chPref val="3"/>
        </dgm:presLayoutVars>
      </dgm:prSet>
      <dgm:spPr/>
    </dgm:pt>
    <dgm:pt modelId="{7684DA37-F1D8-42E1-ABD7-F9D81FC57902}" type="pres">
      <dgm:prSet presAssocID="{32DB98F0-1BF8-42E2-873E-E221E767D9A4}" presName="hierChild2" presStyleCnt="0"/>
      <dgm:spPr/>
    </dgm:pt>
  </dgm:ptLst>
  <dgm:cxnLst>
    <dgm:cxn modelId="{8B509811-ED51-4C89-A536-79E61466A63C}" type="presOf" srcId="{4F31CA2E-69EE-4982-B2A5-B55DF0180801}" destId="{C7624D04-037A-487D-95C5-A0652B52262D}" srcOrd="0" destOrd="0" presId="urn:microsoft.com/office/officeart/2005/8/layout/hierarchy1"/>
    <dgm:cxn modelId="{C5376761-5193-4922-879C-1A945F612D23}" srcId="{5EAC67B5-9DCF-4A9A-B0BF-B52F7B133F23}" destId="{32DB98F0-1BF8-42E2-873E-E221E767D9A4}" srcOrd="2" destOrd="0" parTransId="{CAAA1A02-542A-46E9-982E-E5542D2D24DE}" sibTransId="{77E6E5E2-7808-451B-9497-ABE383726495}"/>
    <dgm:cxn modelId="{94A8E64B-1000-475C-8C56-BB8DC6E45689}" srcId="{5EAC67B5-9DCF-4A9A-B0BF-B52F7B133F23}" destId="{4F31CA2E-69EE-4982-B2A5-B55DF0180801}" srcOrd="1" destOrd="0" parTransId="{D8F8A917-47B4-499D-922F-9EA198BF986E}" sibTransId="{2708EB89-57E0-4CD8-B81F-4AE7E7897E77}"/>
    <dgm:cxn modelId="{941EDB9E-1B14-484F-9DE6-20A4CF9B97C1}" type="presOf" srcId="{32DB98F0-1BF8-42E2-873E-E221E767D9A4}" destId="{164FE843-9DE5-43E3-B7E1-2D5D1971389F}" srcOrd="0" destOrd="0" presId="urn:microsoft.com/office/officeart/2005/8/layout/hierarchy1"/>
    <dgm:cxn modelId="{7E1659AF-3D82-4826-893C-8469CAD754E7}" type="presOf" srcId="{178A6CFB-7E0D-4F4B-88F6-03FE6477EC1F}" destId="{AC372137-4F71-4A1F-A537-FCFCAE7DF2B2}" srcOrd="0" destOrd="0" presId="urn:microsoft.com/office/officeart/2005/8/layout/hierarchy1"/>
    <dgm:cxn modelId="{B62AD9D2-30B0-41B0-AE9B-D50D02D10B3B}" srcId="{5EAC67B5-9DCF-4A9A-B0BF-B52F7B133F23}" destId="{178A6CFB-7E0D-4F4B-88F6-03FE6477EC1F}" srcOrd="0" destOrd="0" parTransId="{0B8829D3-E677-446C-A69A-A068EE157484}" sibTransId="{B70B02C3-BD23-4EAE-B1E7-8514EC57ED9F}"/>
    <dgm:cxn modelId="{969BC3E1-7681-4CC9-8D94-4AF7946DC982}" type="presOf" srcId="{5EAC67B5-9DCF-4A9A-B0BF-B52F7B133F23}" destId="{76FC6A62-2D70-44A0-8978-CCCC29D189CE}" srcOrd="0" destOrd="0" presId="urn:microsoft.com/office/officeart/2005/8/layout/hierarchy1"/>
    <dgm:cxn modelId="{E9ACB5D6-4323-4D1F-8549-F4EC59CE2E84}" type="presParOf" srcId="{76FC6A62-2D70-44A0-8978-CCCC29D189CE}" destId="{2A7657C4-86A1-4EA8-8A39-41676F210A0D}" srcOrd="0" destOrd="0" presId="urn:microsoft.com/office/officeart/2005/8/layout/hierarchy1"/>
    <dgm:cxn modelId="{90F65B4E-EDDB-45D6-B839-F0441FE5CA78}" type="presParOf" srcId="{2A7657C4-86A1-4EA8-8A39-41676F210A0D}" destId="{B8258510-73D9-4071-B488-8567E51DF559}" srcOrd="0" destOrd="0" presId="urn:microsoft.com/office/officeart/2005/8/layout/hierarchy1"/>
    <dgm:cxn modelId="{211D7C28-2549-4AFC-9D9F-E0F9952C8C74}" type="presParOf" srcId="{B8258510-73D9-4071-B488-8567E51DF559}" destId="{C97BEA83-EC25-4EF6-AE58-E13F4B69594A}" srcOrd="0" destOrd="0" presId="urn:microsoft.com/office/officeart/2005/8/layout/hierarchy1"/>
    <dgm:cxn modelId="{5BAE46DF-A646-46BE-8D24-D979AE71E4AE}" type="presParOf" srcId="{B8258510-73D9-4071-B488-8567E51DF559}" destId="{AC372137-4F71-4A1F-A537-FCFCAE7DF2B2}" srcOrd="1" destOrd="0" presId="urn:microsoft.com/office/officeart/2005/8/layout/hierarchy1"/>
    <dgm:cxn modelId="{63F7FD61-02AE-4E7F-8412-47451ECE105E}" type="presParOf" srcId="{2A7657C4-86A1-4EA8-8A39-41676F210A0D}" destId="{ADFEE934-D710-460E-B1EB-7016A97889D1}" srcOrd="1" destOrd="0" presId="urn:microsoft.com/office/officeart/2005/8/layout/hierarchy1"/>
    <dgm:cxn modelId="{F031CFE8-1CBF-4658-86C4-CD8CE6B013B1}" type="presParOf" srcId="{76FC6A62-2D70-44A0-8978-CCCC29D189CE}" destId="{7EA523A2-AE68-4F54-808D-F56829D62FDA}" srcOrd="1" destOrd="0" presId="urn:microsoft.com/office/officeart/2005/8/layout/hierarchy1"/>
    <dgm:cxn modelId="{C6F538DB-8C26-454C-B6A2-48244731D588}" type="presParOf" srcId="{7EA523A2-AE68-4F54-808D-F56829D62FDA}" destId="{0A75C395-0E85-4660-875E-5C49C2DDB95E}" srcOrd="0" destOrd="0" presId="urn:microsoft.com/office/officeart/2005/8/layout/hierarchy1"/>
    <dgm:cxn modelId="{4E292580-543A-41B5-A006-0BC05599CEC0}" type="presParOf" srcId="{0A75C395-0E85-4660-875E-5C49C2DDB95E}" destId="{EBCB6B3E-257C-4BD1-92B9-D5F8BEF56932}" srcOrd="0" destOrd="0" presId="urn:microsoft.com/office/officeart/2005/8/layout/hierarchy1"/>
    <dgm:cxn modelId="{B004B488-A641-4EAC-A078-7C5BE552DD82}" type="presParOf" srcId="{0A75C395-0E85-4660-875E-5C49C2DDB95E}" destId="{C7624D04-037A-487D-95C5-A0652B52262D}" srcOrd="1" destOrd="0" presId="urn:microsoft.com/office/officeart/2005/8/layout/hierarchy1"/>
    <dgm:cxn modelId="{40613254-506D-4EA1-8A93-5968EBDE99C8}" type="presParOf" srcId="{7EA523A2-AE68-4F54-808D-F56829D62FDA}" destId="{E5220F41-569D-417E-8D5E-B23B09E8F3CD}" srcOrd="1" destOrd="0" presId="urn:microsoft.com/office/officeart/2005/8/layout/hierarchy1"/>
    <dgm:cxn modelId="{B54DFF30-41FF-4BBE-B042-B09ABA7495DE}" type="presParOf" srcId="{76FC6A62-2D70-44A0-8978-CCCC29D189CE}" destId="{1016589E-6DE2-4B10-96CA-719B70E6E107}" srcOrd="2" destOrd="0" presId="urn:microsoft.com/office/officeart/2005/8/layout/hierarchy1"/>
    <dgm:cxn modelId="{D0FE923B-7269-47A3-9F20-EC0B2021A28D}" type="presParOf" srcId="{1016589E-6DE2-4B10-96CA-719B70E6E107}" destId="{0B656626-1E55-43AE-A34B-AD6E39DD4B2D}" srcOrd="0" destOrd="0" presId="urn:microsoft.com/office/officeart/2005/8/layout/hierarchy1"/>
    <dgm:cxn modelId="{2FB2447B-00B0-4F6E-89ED-772764DDD28E}" type="presParOf" srcId="{0B656626-1E55-43AE-A34B-AD6E39DD4B2D}" destId="{BB8CEDA9-071D-4AB5-ACD4-BBA997D2C052}" srcOrd="0" destOrd="0" presId="urn:microsoft.com/office/officeart/2005/8/layout/hierarchy1"/>
    <dgm:cxn modelId="{E0D18A55-9B61-4840-8FB1-3E159610612B}" type="presParOf" srcId="{0B656626-1E55-43AE-A34B-AD6E39DD4B2D}" destId="{164FE843-9DE5-43E3-B7E1-2D5D1971389F}" srcOrd="1" destOrd="0" presId="urn:microsoft.com/office/officeart/2005/8/layout/hierarchy1"/>
    <dgm:cxn modelId="{5A68B944-B832-406D-A9E2-2BAA17157F88}" type="presParOf" srcId="{1016589E-6DE2-4B10-96CA-719B70E6E107}" destId="{7684DA37-F1D8-42E1-ABD7-F9D81FC579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51091B-F862-423B-8977-956939019F23}" type="doc">
      <dgm:prSet loTypeId="urn:microsoft.com/office/officeart/2005/8/layout/process5" loCatId="process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1AA9647-B7F7-4365-9129-77414D099636}">
      <dgm:prSet/>
      <dgm:spPr/>
      <dgm:t>
        <a:bodyPr/>
        <a:lstStyle/>
        <a:p>
          <a:r>
            <a:rPr lang="en-US"/>
            <a:t>Leadership</a:t>
          </a:r>
        </a:p>
      </dgm:t>
    </dgm:pt>
    <dgm:pt modelId="{DFBA62A8-5CA7-4B71-9E06-DC30D87F898D}" type="parTrans" cxnId="{E329015E-62A4-4BD9-A9AB-A128881D8BA6}">
      <dgm:prSet/>
      <dgm:spPr/>
      <dgm:t>
        <a:bodyPr/>
        <a:lstStyle/>
        <a:p>
          <a:endParaRPr lang="en-US"/>
        </a:p>
      </dgm:t>
    </dgm:pt>
    <dgm:pt modelId="{7B53CDCE-55BB-4C00-9FD9-EB32689FBEFC}" type="sibTrans" cxnId="{E329015E-62A4-4BD9-A9AB-A128881D8BA6}">
      <dgm:prSet/>
      <dgm:spPr/>
      <dgm:t>
        <a:bodyPr/>
        <a:lstStyle/>
        <a:p>
          <a:endParaRPr lang="en-US"/>
        </a:p>
      </dgm:t>
    </dgm:pt>
    <dgm:pt modelId="{D441545C-CA51-451E-83C8-C7A2E0C44C85}">
      <dgm:prSet/>
      <dgm:spPr/>
      <dgm:t>
        <a:bodyPr/>
        <a:lstStyle/>
        <a:p>
          <a:r>
            <a:rPr lang="en-US"/>
            <a:t>Culture of safety</a:t>
          </a:r>
        </a:p>
      </dgm:t>
    </dgm:pt>
    <dgm:pt modelId="{6FA248F3-E631-4649-A09B-66567874C1EB}" type="parTrans" cxnId="{3D64D739-3F43-4E50-B617-56A4DB49FD65}">
      <dgm:prSet/>
      <dgm:spPr/>
      <dgm:t>
        <a:bodyPr/>
        <a:lstStyle/>
        <a:p>
          <a:endParaRPr lang="en-US"/>
        </a:p>
      </dgm:t>
    </dgm:pt>
    <dgm:pt modelId="{56B5EA09-CAD6-4FB8-B30D-B2253C9C82D4}" type="sibTrans" cxnId="{3D64D739-3F43-4E50-B617-56A4DB49FD65}">
      <dgm:prSet/>
      <dgm:spPr/>
      <dgm:t>
        <a:bodyPr/>
        <a:lstStyle/>
        <a:p>
          <a:endParaRPr lang="en-US"/>
        </a:p>
      </dgm:t>
    </dgm:pt>
    <dgm:pt modelId="{8AD0CF13-DB6F-4680-A51E-419FFCD75B4D}">
      <dgm:prSet/>
      <dgm:spPr/>
      <dgm:t>
        <a:bodyPr/>
        <a:lstStyle/>
        <a:p>
          <a:r>
            <a:rPr lang="en-US"/>
            <a:t>Valuing employees</a:t>
          </a:r>
        </a:p>
      </dgm:t>
    </dgm:pt>
    <dgm:pt modelId="{CD6A5C02-F0E8-4E5B-ACE4-23EDF55FF6D3}" type="parTrans" cxnId="{74E9CAA4-DBEF-414E-949D-96BD40F9ECC0}">
      <dgm:prSet/>
      <dgm:spPr/>
      <dgm:t>
        <a:bodyPr/>
        <a:lstStyle/>
        <a:p>
          <a:endParaRPr lang="en-US"/>
        </a:p>
      </dgm:t>
    </dgm:pt>
    <dgm:pt modelId="{520FD1E0-2AE2-49F5-A6FD-5926FD6C4FC8}" type="sibTrans" cxnId="{74E9CAA4-DBEF-414E-949D-96BD40F9ECC0}">
      <dgm:prSet/>
      <dgm:spPr/>
      <dgm:t>
        <a:bodyPr/>
        <a:lstStyle/>
        <a:p>
          <a:endParaRPr lang="en-US"/>
        </a:p>
      </dgm:t>
    </dgm:pt>
    <dgm:pt modelId="{BEC5D3AC-AA07-4353-814A-D15C4EA386CB}" type="pres">
      <dgm:prSet presAssocID="{BC51091B-F862-423B-8977-956939019F23}" presName="diagram" presStyleCnt="0">
        <dgm:presLayoutVars>
          <dgm:dir/>
          <dgm:resizeHandles val="exact"/>
        </dgm:presLayoutVars>
      </dgm:prSet>
      <dgm:spPr/>
    </dgm:pt>
    <dgm:pt modelId="{65E38485-CBB8-4B00-A074-A75A886EB10A}" type="pres">
      <dgm:prSet presAssocID="{01AA9647-B7F7-4365-9129-77414D099636}" presName="node" presStyleLbl="node1" presStyleIdx="0" presStyleCnt="3">
        <dgm:presLayoutVars>
          <dgm:bulletEnabled val="1"/>
        </dgm:presLayoutVars>
      </dgm:prSet>
      <dgm:spPr/>
    </dgm:pt>
    <dgm:pt modelId="{7203CC4E-1D6E-47CC-9031-E1B0EB3F5133}" type="pres">
      <dgm:prSet presAssocID="{7B53CDCE-55BB-4C00-9FD9-EB32689FBEFC}" presName="sibTrans" presStyleLbl="sibTrans2D1" presStyleIdx="0" presStyleCnt="2"/>
      <dgm:spPr/>
    </dgm:pt>
    <dgm:pt modelId="{000D6276-A8E5-43BD-B61B-A0DBB9004116}" type="pres">
      <dgm:prSet presAssocID="{7B53CDCE-55BB-4C00-9FD9-EB32689FBEFC}" presName="connectorText" presStyleLbl="sibTrans2D1" presStyleIdx="0" presStyleCnt="2"/>
      <dgm:spPr/>
    </dgm:pt>
    <dgm:pt modelId="{D5492825-EE34-41B1-A904-4797D2FD2DD7}" type="pres">
      <dgm:prSet presAssocID="{D441545C-CA51-451E-83C8-C7A2E0C44C85}" presName="node" presStyleLbl="node1" presStyleIdx="1" presStyleCnt="3">
        <dgm:presLayoutVars>
          <dgm:bulletEnabled val="1"/>
        </dgm:presLayoutVars>
      </dgm:prSet>
      <dgm:spPr/>
    </dgm:pt>
    <dgm:pt modelId="{33C0BD08-364E-4178-A814-E1C2F1E2310B}" type="pres">
      <dgm:prSet presAssocID="{56B5EA09-CAD6-4FB8-B30D-B2253C9C82D4}" presName="sibTrans" presStyleLbl="sibTrans2D1" presStyleIdx="1" presStyleCnt="2"/>
      <dgm:spPr/>
    </dgm:pt>
    <dgm:pt modelId="{1B9B6BD7-3FC3-4A46-9612-8003416ED312}" type="pres">
      <dgm:prSet presAssocID="{56B5EA09-CAD6-4FB8-B30D-B2253C9C82D4}" presName="connectorText" presStyleLbl="sibTrans2D1" presStyleIdx="1" presStyleCnt="2"/>
      <dgm:spPr/>
    </dgm:pt>
    <dgm:pt modelId="{244B7119-2441-4509-AD43-5C06A623A07F}" type="pres">
      <dgm:prSet presAssocID="{8AD0CF13-DB6F-4680-A51E-419FFCD75B4D}" presName="node" presStyleLbl="node1" presStyleIdx="2" presStyleCnt="3">
        <dgm:presLayoutVars>
          <dgm:bulletEnabled val="1"/>
        </dgm:presLayoutVars>
      </dgm:prSet>
      <dgm:spPr/>
    </dgm:pt>
  </dgm:ptLst>
  <dgm:cxnLst>
    <dgm:cxn modelId="{AA49D129-E3D1-4772-8F66-A628447117C5}" type="presOf" srcId="{56B5EA09-CAD6-4FB8-B30D-B2253C9C82D4}" destId="{33C0BD08-364E-4178-A814-E1C2F1E2310B}" srcOrd="0" destOrd="0" presId="urn:microsoft.com/office/officeart/2005/8/layout/process5"/>
    <dgm:cxn modelId="{3D64D739-3F43-4E50-B617-56A4DB49FD65}" srcId="{BC51091B-F862-423B-8977-956939019F23}" destId="{D441545C-CA51-451E-83C8-C7A2E0C44C85}" srcOrd="1" destOrd="0" parTransId="{6FA248F3-E631-4649-A09B-66567874C1EB}" sibTransId="{56B5EA09-CAD6-4FB8-B30D-B2253C9C82D4}"/>
    <dgm:cxn modelId="{E329015E-62A4-4BD9-A9AB-A128881D8BA6}" srcId="{BC51091B-F862-423B-8977-956939019F23}" destId="{01AA9647-B7F7-4365-9129-77414D099636}" srcOrd="0" destOrd="0" parTransId="{DFBA62A8-5CA7-4B71-9E06-DC30D87F898D}" sibTransId="{7B53CDCE-55BB-4C00-9FD9-EB32689FBEFC}"/>
    <dgm:cxn modelId="{AE311142-7FA4-4D5C-9DC9-0E82ADC99869}" type="presOf" srcId="{01AA9647-B7F7-4365-9129-77414D099636}" destId="{65E38485-CBB8-4B00-A074-A75A886EB10A}" srcOrd="0" destOrd="0" presId="urn:microsoft.com/office/officeart/2005/8/layout/process5"/>
    <dgm:cxn modelId="{EDAB4B71-9928-4A62-8A14-64FAEBAB72C1}" type="presOf" srcId="{BC51091B-F862-423B-8977-956939019F23}" destId="{BEC5D3AC-AA07-4353-814A-D15C4EA386CB}" srcOrd="0" destOrd="0" presId="urn:microsoft.com/office/officeart/2005/8/layout/process5"/>
    <dgm:cxn modelId="{F014FB52-E30B-4774-9A15-1EA6052092EC}" type="presOf" srcId="{7B53CDCE-55BB-4C00-9FD9-EB32689FBEFC}" destId="{000D6276-A8E5-43BD-B61B-A0DBB9004116}" srcOrd="1" destOrd="0" presId="urn:microsoft.com/office/officeart/2005/8/layout/process5"/>
    <dgm:cxn modelId="{74E9CAA4-DBEF-414E-949D-96BD40F9ECC0}" srcId="{BC51091B-F862-423B-8977-956939019F23}" destId="{8AD0CF13-DB6F-4680-A51E-419FFCD75B4D}" srcOrd="2" destOrd="0" parTransId="{CD6A5C02-F0E8-4E5B-ACE4-23EDF55FF6D3}" sibTransId="{520FD1E0-2AE2-49F5-A6FD-5926FD6C4FC8}"/>
    <dgm:cxn modelId="{4C9E90AC-D22E-4A25-A6C3-DD3AFE3101AC}" type="presOf" srcId="{56B5EA09-CAD6-4FB8-B30D-B2253C9C82D4}" destId="{1B9B6BD7-3FC3-4A46-9612-8003416ED312}" srcOrd="1" destOrd="0" presId="urn:microsoft.com/office/officeart/2005/8/layout/process5"/>
    <dgm:cxn modelId="{C4981EB0-033E-47CB-9399-A77A38846ABB}" type="presOf" srcId="{7B53CDCE-55BB-4C00-9FD9-EB32689FBEFC}" destId="{7203CC4E-1D6E-47CC-9031-E1B0EB3F5133}" srcOrd="0" destOrd="0" presId="urn:microsoft.com/office/officeart/2005/8/layout/process5"/>
    <dgm:cxn modelId="{A4C581EA-253E-4508-963A-3BEB777BFA1B}" type="presOf" srcId="{D441545C-CA51-451E-83C8-C7A2E0C44C85}" destId="{D5492825-EE34-41B1-A904-4797D2FD2DD7}" srcOrd="0" destOrd="0" presId="urn:microsoft.com/office/officeart/2005/8/layout/process5"/>
    <dgm:cxn modelId="{07243EFA-880C-4DE9-B85D-38F417E98E07}" type="presOf" srcId="{8AD0CF13-DB6F-4680-A51E-419FFCD75B4D}" destId="{244B7119-2441-4509-AD43-5C06A623A07F}" srcOrd="0" destOrd="0" presId="urn:microsoft.com/office/officeart/2005/8/layout/process5"/>
    <dgm:cxn modelId="{0190043A-4F90-485B-9EB1-866690C95D7C}" type="presParOf" srcId="{BEC5D3AC-AA07-4353-814A-D15C4EA386CB}" destId="{65E38485-CBB8-4B00-A074-A75A886EB10A}" srcOrd="0" destOrd="0" presId="urn:microsoft.com/office/officeart/2005/8/layout/process5"/>
    <dgm:cxn modelId="{EA732355-52EF-4286-9A71-9630516DFCFF}" type="presParOf" srcId="{BEC5D3AC-AA07-4353-814A-D15C4EA386CB}" destId="{7203CC4E-1D6E-47CC-9031-E1B0EB3F5133}" srcOrd="1" destOrd="0" presId="urn:microsoft.com/office/officeart/2005/8/layout/process5"/>
    <dgm:cxn modelId="{2924D5AA-E18F-4CD1-8B7A-17CB911AAFF0}" type="presParOf" srcId="{7203CC4E-1D6E-47CC-9031-E1B0EB3F5133}" destId="{000D6276-A8E5-43BD-B61B-A0DBB9004116}" srcOrd="0" destOrd="0" presId="urn:microsoft.com/office/officeart/2005/8/layout/process5"/>
    <dgm:cxn modelId="{7AC824FD-7B27-4634-9144-D35538C8913D}" type="presParOf" srcId="{BEC5D3AC-AA07-4353-814A-D15C4EA386CB}" destId="{D5492825-EE34-41B1-A904-4797D2FD2DD7}" srcOrd="2" destOrd="0" presId="urn:microsoft.com/office/officeart/2005/8/layout/process5"/>
    <dgm:cxn modelId="{EB79C64B-FE58-4711-AF35-E88BA6459296}" type="presParOf" srcId="{BEC5D3AC-AA07-4353-814A-D15C4EA386CB}" destId="{33C0BD08-364E-4178-A814-E1C2F1E2310B}" srcOrd="3" destOrd="0" presId="urn:microsoft.com/office/officeart/2005/8/layout/process5"/>
    <dgm:cxn modelId="{B055A2D4-EB1E-4A10-8C14-5B63D4BA60CA}" type="presParOf" srcId="{33C0BD08-364E-4178-A814-E1C2F1E2310B}" destId="{1B9B6BD7-3FC3-4A46-9612-8003416ED312}" srcOrd="0" destOrd="0" presId="urn:microsoft.com/office/officeart/2005/8/layout/process5"/>
    <dgm:cxn modelId="{BAF857B4-2BFB-440D-A28E-2752D8DB631F}" type="presParOf" srcId="{BEC5D3AC-AA07-4353-814A-D15C4EA386CB}" destId="{244B7119-2441-4509-AD43-5C06A623A07F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EBCDD5-D06E-4EC2-8183-9F2C716B0F4C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DCA61A1-3CDB-4509-AF1A-F4FC85E55E8B}">
      <dgm:prSet custT="1"/>
      <dgm:spPr/>
      <dgm:t>
        <a:bodyPr/>
        <a:lstStyle/>
        <a:p>
          <a:r>
            <a:rPr lang="en-US" sz="1400"/>
            <a:t>Solutions will need to be multi-faceted and iterative</a:t>
          </a:r>
        </a:p>
      </dgm:t>
    </dgm:pt>
    <dgm:pt modelId="{62E8AC77-BEDD-4DDE-B43A-F2F3D43FB90F}" type="parTrans" cxnId="{7AD01233-7907-4930-B2DB-22DD46579753}">
      <dgm:prSet/>
      <dgm:spPr/>
      <dgm:t>
        <a:bodyPr/>
        <a:lstStyle/>
        <a:p>
          <a:endParaRPr lang="en-US"/>
        </a:p>
      </dgm:t>
    </dgm:pt>
    <dgm:pt modelId="{0B1D3ACA-871C-4CC0-BF2B-1F0E2CD768FB}" type="sibTrans" cxnId="{7AD01233-7907-4930-B2DB-22DD46579753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7E4CC6B4-3BAA-4C34-94EB-89BBCAE73E8F}">
      <dgm:prSet custT="1"/>
      <dgm:spPr/>
      <dgm:t>
        <a:bodyPr/>
        <a:lstStyle/>
        <a:p>
          <a:r>
            <a:rPr lang="en-US" sz="1400"/>
            <a:t>Consider debrief/moral distress rounds to support the emotional well-being of staff</a:t>
          </a:r>
        </a:p>
      </dgm:t>
    </dgm:pt>
    <dgm:pt modelId="{C0686059-561E-4B8F-94FF-B0D1E4BFE2CD}" type="parTrans" cxnId="{A683DC5D-7F18-41E3-8104-92C65C883545}">
      <dgm:prSet/>
      <dgm:spPr/>
      <dgm:t>
        <a:bodyPr/>
        <a:lstStyle/>
        <a:p>
          <a:endParaRPr lang="en-US"/>
        </a:p>
      </dgm:t>
    </dgm:pt>
    <dgm:pt modelId="{5DD0F8D3-5A11-41F0-B571-D8F0F883F89C}" type="sibTrans" cxnId="{A683DC5D-7F18-41E3-8104-92C65C883545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3481C30E-B542-452D-A9C3-207231463722}">
      <dgm:prSet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Involve the teams directly impacted in designing the solutions</a:t>
          </a:r>
        </a:p>
      </dgm:t>
    </dgm:pt>
    <dgm:pt modelId="{E88F3F89-67DF-421C-A676-2102B550D523}" type="parTrans" cxnId="{31E4F5FE-5C20-406F-AB3D-06D4B3D0AB2F}">
      <dgm:prSet/>
      <dgm:spPr/>
      <dgm:t>
        <a:bodyPr/>
        <a:lstStyle/>
        <a:p>
          <a:endParaRPr lang="en-US"/>
        </a:p>
      </dgm:t>
    </dgm:pt>
    <dgm:pt modelId="{799121D5-CB94-4AC4-BD07-5D6D0A83F6D7}" type="sibTrans" cxnId="{31E4F5FE-5C20-406F-AB3D-06D4B3D0AB2F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E80905B0-A1DA-4D4D-A7EB-C9FFCF2BCA78}">
      <dgm:prSet custT="1"/>
      <dgm:spPr/>
      <dgm:t>
        <a:bodyPr/>
        <a:lstStyle/>
        <a:p>
          <a:r>
            <a:rPr lang="en-US" sz="1400"/>
            <a:t>Multi prong solutions that support both patient-families and team members</a:t>
          </a:r>
        </a:p>
      </dgm:t>
    </dgm:pt>
    <dgm:pt modelId="{781E13B3-92A8-40EA-ABE4-0194A31C53ED}" type="parTrans" cxnId="{5522C666-2BBD-46F0-8BE6-BD562BB1677E}">
      <dgm:prSet/>
      <dgm:spPr/>
      <dgm:t>
        <a:bodyPr/>
        <a:lstStyle/>
        <a:p>
          <a:endParaRPr lang="en-US"/>
        </a:p>
      </dgm:t>
    </dgm:pt>
    <dgm:pt modelId="{DA97D2B5-B4E6-43D6-89D4-94B31B6157BF}" type="sibTrans" cxnId="{5522C666-2BBD-46F0-8BE6-BD562BB1677E}">
      <dgm:prSet/>
      <dgm:spPr/>
      <dgm:t>
        <a:bodyPr/>
        <a:lstStyle/>
        <a:p>
          <a:endParaRPr lang="en-US"/>
        </a:p>
      </dgm:t>
    </dgm:pt>
    <dgm:pt modelId="{AEA45D12-AB89-4949-887F-82424ADC2C7D}" type="pres">
      <dgm:prSet presAssocID="{44EBCDD5-D06E-4EC2-8183-9F2C716B0F4C}" presName="outerComposite" presStyleCnt="0">
        <dgm:presLayoutVars>
          <dgm:chMax val="5"/>
          <dgm:dir/>
          <dgm:resizeHandles val="exact"/>
        </dgm:presLayoutVars>
      </dgm:prSet>
      <dgm:spPr/>
    </dgm:pt>
    <dgm:pt modelId="{A1580917-9930-4874-8724-02AA9B223CCE}" type="pres">
      <dgm:prSet presAssocID="{44EBCDD5-D06E-4EC2-8183-9F2C716B0F4C}" presName="dummyMaxCanvas" presStyleCnt="0">
        <dgm:presLayoutVars/>
      </dgm:prSet>
      <dgm:spPr/>
    </dgm:pt>
    <dgm:pt modelId="{D8692E38-C044-456A-BEAB-50BFADBE5D93}" type="pres">
      <dgm:prSet presAssocID="{44EBCDD5-D06E-4EC2-8183-9F2C716B0F4C}" presName="FourNodes_1" presStyleLbl="node1" presStyleIdx="0" presStyleCnt="4">
        <dgm:presLayoutVars>
          <dgm:bulletEnabled val="1"/>
        </dgm:presLayoutVars>
      </dgm:prSet>
      <dgm:spPr/>
    </dgm:pt>
    <dgm:pt modelId="{CB825D52-0306-4CE8-BA79-D291B03C2F69}" type="pres">
      <dgm:prSet presAssocID="{44EBCDD5-D06E-4EC2-8183-9F2C716B0F4C}" presName="FourNodes_2" presStyleLbl="node1" presStyleIdx="1" presStyleCnt="4">
        <dgm:presLayoutVars>
          <dgm:bulletEnabled val="1"/>
        </dgm:presLayoutVars>
      </dgm:prSet>
      <dgm:spPr/>
    </dgm:pt>
    <dgm:pt modelId="{9B76A445-C9C9-4831-AAD6-212ECF9F92EE}" type="pres">
      <dgm:prSet presAssocID="{44EBCDD5-D06E-4EC2-8183-9F2C716B0F4C}" presName="FourNodes_3" presStyleLbl="node1" presStyleIdx="2" presStyleCnt="4">
        <dgm:presLayoutVars>
          <dgm:bulletEnabled val="1"/>
        </dgm:presLayoutVars>
      </dgm:prSet>
      <dgm:spPr/>
    </dgm:pt>
    <dgm:pt modelId="{8AF27296-9AD5-4EE8-9966-FB3CDAA6B7D8}" type="pres">
      <dgm:prSet presAssocID="{44EBCDD5-D06E-4EC2-8183-9F2C716B0F4C}" presName="FourNodes_4" presStyleLbl="node1" presStyleIdx="3" presStyleCnt="4">
        <dgm:presLayoutVars>
          <dgm:bulletEnabled val="1"/>
        </dgm:presLayoutVars>
      </dgm:prSet>
      <dgm:spPr/>
    </dgm:pt>
    <dgm:pt modelId="{A46B9783-3613-4019-A725-3F9A9F13AF5F}" type="pres">
      <dgm:prSet presAssocID="{44EBCDD5-D06E-4EC2-8183-9F2C716B0F4C}" presName="FourConn_1-2" presStyleLbl="fgAccFollowNode1" presStyleIdx="0" presStyleCnt="3">
        <dgm:presLayoutVars>
          <dgm:bulletEnabled val="1"/>
        </dgm:presLayoutVars>
      </dgm:prSet>
      <dgm:spPr/>
    </dgm:pt>
    <dgm:pt modelId="{B7284B74-E603-492B-945B-DDCD6BD17B8C}" type="pres">
      <dgm:prSet presAssocID="{44EBCDD5-D06E-4EC2-8183-9F2C716B0F4C}" presName="FourConn_2-3" presStyleLbl="fgAccFollowNode1" presStyleIdx="1" presStyleCnt="3">
        <dgm:presLayoutVars>
          <dgm:bulletEnabled val="1"/>
        </dgm:presLayoutVars>
      </dgm:prSet>
      <dgm:spPr/>
    </dgm:pt>
    <dgm:pt modelId="{B2CCAC92-0236-4D84-9DF5-CB63FBAB88E9}" type="pres">
      <dgm:prSet presAssocID="{44EBCDD5-D06E-4EC2-8183-9F2C716B0F4C}" presName="FourConn_3-4" presStyleLbl="fgAccFollowNode1" presStyleIdx="2" presStyleCnt="3">
        <dgm:presLayoutVars>
          <dgm:bulletEnabled val="1"/>
        </dgm:presLayoutVars>
      </dgm:prSet>
      <dgm:spPr/>
    </dgm:pt>
    <dgm:pt modelId="{87EF7A5C-5191-44DE-8082-DF21EB70BA3B}" type="pres">
      <dgm:prSet presAssocID="{44EBCDD5-D06E-4EC2-8183-9F2C716B0F4C}" presName="FourNodes_1_text" presStyleLbl="node1" presStyleIdx="3" presStyleCnt="4">
        <dgm:presLayoutVars>
          <dgm:bulletEnabled val="1"/>
        </dgm:presLayoutVars>
      </dgm:prSet>
      <dgm:spPr/>
    </dgm:pt>
    <dgm:pt modelId="{BD84BD00-3142-46FF-A310-330A3EB85CAB}" type="pres">
      <dgm:prSet presAssocID="{44EBCDD5-D06E-4EC2-8183-9F2C716B0F4C}" presName="FourNodes_2_text" presStyleLbl="node1" presStyleIdx="3" presStyleCnt="4">
        <dgm:presLayoutVars>
          <dgm:bulletEnabled val="1"/>
        </dgm:presLayoutVars>
      </dgm:prSet>
      <dgm:spPr/>
    </dgm:pt>
    <dgm:pt modelId="{3ACF6A3A-87EE-41CD-BF88-3C40A55EA5EE}" type="pres">
      <dgm:prSet presAssocID="{44EBCDD5-D06E-4EC2-8183-9F2C716B0F4C}" presName="FourNodes_3_text" presStyleLbl="node1" presStyleIdx="3" presStyleCnt="4">
        <dgm:presLayoutVars>
          <dgm:bulletEnabled val="1"/>
        </dgm:presLayoutVars>
      </dgm:prSet>
      <dgm:spPr/>
    </dgm:pt>
    <dgm:pt modelId="{8153644B-3ED6-432F-8936-6E53D9FDA030}" type="pres">
      <dgm:prSet presAssocID="{44EBCDD5-D06E-4EC2-8183-9F2C716B0F4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9238F12-6844-49C0-855D-6CA84DB1EED9}" type="presOf" srcId="{799121D5-CB94-4AC4-BD07-5D6D0A83F6D7}" destId="{B2CCAC92-0236-4D84-9DF5-CB63FBAB88E9}" srcOrd="0" destOrd="0" presId="urn:microsoft.com/office/officeart/2005/8/layout/vProcess5"/>
    <dgm:cxn modelId="{1476491D-D4D4-4428-89EA-1E7EFEFE9564}" type="presOf" srcId="{3481C30E-B542-452D-A9C3-207231463722}" destId="{3ACF6A3A-87EE-41CD-BF88-3C40A55EA5EE}" srcOrd="1" destOrd="0" presId="urn:microsoft.com/office/officeart/2005/8/layout/vProcess5"/>
    <dgm:cxn modelId="{7AD01233-7907-4930-B2DB-22DD46579753}" srcId="{44EBCDD5-D06E-4EC2-8183-9F2C716B0F4C}" destId="{EDCA61A1-3CDB-4509-AF1A-F4FC85E55E8B}" srcOrd="0" destOrd="0" parTransId="{62E8AC77-BEDD-4DDE-B43A-F2F3D43FB90F}" sibTransId="{0B1D3ACA-871C-4CC0-BF2B-1F0E2CD768FB}"/>
    <dgm:cxn modelId="{CC2CEE40-D6D2-4DFA-8B88-F3F9906E88EC}" type="presOf" srcId="{3481C30E-B542-452D-A9C3-207231463722}" destId="{9B76A445-C9C9-4831-AAD6-212ECF9F92EE}" srcOrd="0" destOrd="0" presId="urn:microsoft.com/office/officeart/2005/8/layout/vProcess5"/>
    <dgm:cxn modelId="{A683DC5D-7F18-41E3-8104-92C65C883545}" srcId="{44EBCDD5-D06E-4EC2-8183-9F2C716B0F4C}" destId="{7E4CC6B4-3BAA-4C34-94EB-89BBCAE73E8F}" srcOrd="1" destOrd="0" parTransId="{C0686059-561E-4B8F-94FF-B0D1E4BFE2CD}" sibTransId="{5DD0F8D3-5A11-41F0-B571-D8F0F883F89C}"/>
    <dgm:cxn modelId="{5522C666-2BBD-46F0-8BE6-BD562BB1677E}" srcId="{44EBCDD5-D06E-4EC2-8183-9F2C716B0F4C}" destId="{E80905B0-A1DA-4D4D-A7EB-C9FFCF2BCA78}" srcOrd="3" destOrd="0" parTransId="{781E13B3-92A8-40EA-ABE4-0194A31C53ED}" sibTransId="{DA97D2B5-B4E6-43D6-89D4-94B31B6157BF}"/>
    <dgm:cxn modelId="{F7D73C48-6ABC-4026-91E4-D57B1E6ABE10}" type="presOf" srcId="{7E4CC6B4-3BAA-4C34-94EB-89BBCAE73E8F}" destId="{CB825D52-0306-4CE8-BA79-D291B03C2F69}" srcOrd="0" destOrd="0" presId="urn:microsoft.com/office/officeart/2005/8/layout/vProcess5"/>
    <dgm:cxn modelId="{2B155B77-76DD-4BA0-8083-0D774AB450A0}" type="presOf" srcId="{44EBCDD5-D06E-4EC2-8183-9F2C716B0F4C}" destId="{AEA45D12-AB89-4949-887F-82424ADC2C7D}" srcOrd="0" destOrd="0" presId="urn:microsoft.com/office/officeart/2005/8/layout/vProcess5"/>
    <dgm:cxn modelId="{BA01AB77-3972-416D-9916-2936F8E16F8B}" type="presOf" srcId="{EDCA61A1-3CDB-4509-AF1A-F4FC85E55E8B}" destId="{D8692E38-C044-456A-BEAB-50BFADBE5D93}" srcOrd="0" destOrd="0" presId="urn:microsoft.com/office/officeart/2005/8/layout/vProcess5"/>
    <dgm:cxn modelId="{BDFBDA57-5B0C-462C-BC30-E6BA05BC81E6}" type="presOf" srcId="{7E4CC6B4-3BAA-4C34-94EB-89BBCAE73E8F}" destId="{BD84BD00-3142-46FF-A310-330A3EB85CAB}" srcOrd="1" destOrd="0" presId="urn:microsoft.com/office/officeart/2005/8/layout/vProcess5"/>
    <dgm:cxn modelId="{F7B57378-3A0E-47D7-9E94-5233F9416A0E}" type="presOf" srcId="{0B1D3ACA-871C-4CC0-BF2B-1F0E2CD768FB}" destId="{A46B9783-3613-4019-A725-3F9A9F13AF5F}" srcOrd="0" destOrd="0" presId="urn:microsoft.com/office/officeart/2005/8/layout/vProcess5"/>
    <dgm:cxn modelId="{3B6D7785-5624-45AF-9233-C6A933D7307F}" type="presOf" srcId="{EDCA61A1-3CDB-4509-AF1A-F4FC85E55E8B}" destId="{87EF7A5C-5191-44DE-8082-DF21EB70BA3B}" srcOrd="1" destOrd="0" presId="urn:microsoft.com/office/officeart/2005/8/layout/vProcess5"/>
    <dgm:cxn modelId="{29FDED91-7962-4B2E-A62F-66ABA9E1426E}" type="presOf" srcId="{5DD0F8D3-5A11-41F0-B571-D8F0F883F89C}" destId="{B7284B74-E603-492B-945B-DDCD6BD17B8C}" srcOrd="0" destOrd="0" presId="urn:microsoft.com/office/officeart/2005/8/layout/vProcess5"/>
    <dgm:cxn modelId="{502B70B0-BB0B-43AE-9559-2E82D6D93A0B}" type="presOf" srcId="{E80905B0-A1DA-4D4D-A7EB-C9FFCF2BCA78}" destId="{8153644B-3ED6-432F-8936-6E53D9FDA030}" srcOrd="1" destOrd="0" presId="urn:microsoft.com/office/officeart/2005/8/layout/vProcess5"/>
    <dgm:cxn modelId="{524647E1-55C3-4129-9DDD-12AC49CD9CE7}" type="presOf" srcId="{E80905B0-A1DA-4D4D-A7EB-C9FFCF2BCA78}" destId="{8AF27296-9AD5-4EE8-9966-FB3CDAA6B7D8}" srcOrd="0" destOrd="0" presId="urn:microsoft.com/office/officeart/2005/8/layout/vProcess5"/>
    <dgm:cxn modelId="{31E4F5FE-5C20-406F-AB3D-06D4B3D0AB2F}" srcId="{44EBCDD5-D06E-4EC2-8183-9F2C716B0F4C}" destId="{3481C30E-B542-452D-A9C3-207231463722}" srcOrd="2" destOrd="0" parTransId="{E88F3F89-67DF-421C-A676-2102B550D523}" sibTransId="{799121D5-CB94-4AC4-BD07-5D6D0A83F6D7}"/>
    <dgm:cxn modelId="{0A1A317B-66C6-4286-9147-E57C787D2C0E}" type="presParOf" srcId="{AEA45D12-AB89-4949-887F-82424ADC2C7D}" destId="{A1580917-9930-4874-8724-02AA9B223CCE}" srcOrd="0" destOrd="0" presId="urn:microsoft.com/office/officeart/2005/8/layout/vProcess5"/>
    <dgm:cxn modelId="{0F8F86DA-BDEC-4E19-91DF-39B7EF29725E}" type="presParOf" srcId="{AEA45D12-AB89-4949-887F-82424ADC2C7D}" destId="{D8692E38-C044-456A-BEAB-50BFADBE5D93}" srcOrd="1" destOrd="0" presId="urn:microsoft.com/office/officeart/2005/8/layout/vProcess5"/>
    <dgm:cxn modelId="{8F1129D5-D862-4707-84D9-B9B1237A2E87}" type="presParOf" srcId="{AEA45D12-AB89-4949-887F-82424ADC2C7D}" destId="{CB825D52-0306-4CE8-BA79-D291B03C2F69}" srcOrd="2" destOrd="0" presId="urn:microsoft.com/office/officeart/2005/8/layout/vProcess5"/>
    <dgm:cxn modelId="{52867A65-4941-4AB8-9410-46C77AC1CEE1}" type="presParOf" srcId="{AEA45D12-AB89-4949-887F-82424ADC2C7D}" destId="{9B76A445-C9C9-4831-AAD6-212ECF9F92EE}" srcOrd="3" destOrd="0" presId="urn:microsoft.com/office/officeart/2005/8/layout/vProcess5"/>
    <dgm:cxn modelId="{2B140EE7-4FA6-4832-8449-3444B68AD658}" type="presParOf" srcId="{AEA45D12-AB89-4949-887F-82424ADC2C7D}" destId="{8AF27296-9AD5-4EE8-9966-FB3CDAA6B7D8}" srcOrd="4" destOrd="0" presId="urn:microsoft.com/office/officeart/2005/8/layout/vProcess5"/>
    <dgm:cxn modelId="{BCB7DCB3-E316-4F12-8A95-6258E97A095F}" type="presParOf" srcId="{AEA45D12-AB89-4949-887F-82424ADC2C7D}" destId="{A46B9783-3613-4019-A725-3F9A9F13AF5F}" srcOrd="5" destOrd="0" presId="urn:microsoft.com/office/officeart/2005/8/layout/vProcess5"/>
    <dgm:cxn modelId="{91010DB2-8405-433F-BF48-1ABDB72063EA}" type="presParOf" srcId="{AEA45D12-AB89-4949-887F-82424ADC2C7D}" destId="{B7284B74-E603-492B-945B-DDCD6BD17B8C}" srcOrd="6" destOrd="0" presId="urn:microsoft.com/office/officeart/2005/8/layout/vProcess5"/>
    <dgm:cxn modelId="{8E9C4529-7A47-42C9-A635-E44006DD3CC2}" type="presParOf" srcId="{AEA45D12-AB89-4949-887F-82424ADC2C7D}" destId="{B2CCAC92-0236-4D84-9DF5-CB63FBAB88E9}" srcOrd="7" destOrd="0" presId="urn:microsoft.com/office/officeart/2005/8/layout/vProcess5"/>
    <dgm:cxn modelId="{4ACF7CAB-4FD3-4927-B5EC-0008D6A6F893}" type="presParOf" srcId="{AEA45D12-AB89-4949-887F-82424ADC2C7D}" destId="{87EF7A5C-5191-44DE-8082-DF21EB70BA3B}" srcOrd="8" destOrd="0" presId="urn:microsoft.com/office/officeart/2005/8/layout/vProcess5"/>
    <dgm:cxn modelId="{3A0B1E08-712B-4523-8721-8A9E772935C9}" type="presParOf" srcId="{AEA45D12-AB89-4949-887F-82424ADC2C7D}" destId="{BD84BD00-3142-46FF-A310-330A3EB85CAB}" srcOrd="9" destOrd="0" presId="urn:microsoft.com/office/officeart/2005/8/layout/vProcess5"/>
    <dgm:cxn modelId="{86DE44B2-1793-41E0-90BC-344F0AFADB38}" type="presParOf" srcId="{AEA45D12-AB89-4949-887F-82424ADC2C7D}" destId="{3ACF6A3A-87EE-41CD-BF88-3C40A55EA5EE}" srcOrd="10" destOrd="0" presId="urn:microsoft.com/office/officeart/2005/8/layout/vProcess5"/>
    <dgm:cxn modelId="{E4E0A5B6-AA1E-43DA-88BA-C135B2F29FFF}" type="presParOf" srcId="{AEA45D12-AB89-4949-887F-82424ADC2C7D}" destId="{8153644B-3ED6-432F-8936-6E53D9FDA03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EE433-C9EB-4B76-BB3C-104C10F8DED0}">
      <dsp:nvSpPr>
        <dsp:cNvPr id="0" name=""/>
        <dsp:cNvSpPr/>
      </dsp:nvSpPr>
      <dsp:spPr>
        <a:xfrm>
          <a:off x="0" y="0"/>
          <a:ext cx="6630669" cy="65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Verbal/written escalations are more common than physical escalations</a:t>
          </a:r>
        </a:p>
      </dsp:txBody>
      <dsp:txXfrm>
        <a:off x="19047" y="19047"/>
        <a:ext cx="5873989" cy="612209"/>
      </dsp:txXfrm>
    </dsp:sp>
    <dsp:sp modelId="{BD89EAAF-D30A-42A7-A3B7-56FCE6B0C377}">
      <dsp:nvSpPr>
        <dsp:cNvPr id="0" name=""/>
        <dsp:cNvSpPr/>
      </dsp:nvSpPr>
      <dsp:spPr>
        <a:xfrm>
          <a:off x="555318" y="768540"/>
          <a:ext cx="6630669" cy="65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Often unreported or unrecognized </a:t>
          </a:r>
        </a:p>
      </dsp:txBody>
      <dsp:txXfrm>
        <a:off x="574365" y="787587"/>
        <a:ext cx="5614559" cy="612209"/>
      </dsp:txXfrm>
    </dsp:sp>
    <dsp:sp modelId="{F955B37A-91A2-4D24-A27A-6774A70592C1}">
      <dsp:nvSpPr>
        <dsp:cNvPr id="0" name=""/>
        <dsp:cNvSpPr/>
      </dsp:nvSpPr>
      <dsp:spPr>
        <a:xfrm>
          <a:off x="1102348" y="1537081"/>
          <a:ext cx="6630669" cy="65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Impacts team member resiliency, morale, and retention</a:t>
          </a:r>
        </a:p>
      </dsp:txBody>
      <dsp:txXfrm>
        <a:off x="1121395" y="1556128"/>
        <a:ext cx="5622847" cy="612209"/>
      </dsp:txXfrm>
    </dsp:sp>
    <dsp:sp modelId="{6FA3B2BF-CB87-499E-B82B-56A9FA11D3EC}">
      <dsp:nvSpPr>
        <dsp:cNvPr id="0" name=""/>
        <dsp:cNvSpPr/>
      </dsp:nvSpPr>
      <dsp:spPr>
        <a:xfrm>
          <a:off x="1657667" y="2305622"/>
          <a:ext cx="6630669" cy="65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Can impact team members’ ability to respond empathetically</a:t>
          </a:r>
        </a:p>
      </dsp:txBody>
      <dsp:txXfrm>
        <a:off x="1676714" y="2324669"/>
        <a:ext cx="5614559" cy="612209"/>
      </dsp:txXfrm>
    </dsp:sp>
    <dsp:sp modelId="{92C18586-7E73-4FC3-86F1-DED9B6B9979A}">
      <dsp:nvSpPr>
        <dsp:cNvPr id="0" name=""/>
        <dsp:cNvSpPr/>
      </dsp:nvSpPr>
      <dsp:spPr>
        <a:xfrm>
          <a:off x="6207972" y="498073"/>
          <a:ext cx="422697" cy="422697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303079" y="498073"/>
        <a:ext cx="232483" cy="318079"/>
      </dsp:txXfrm>
    </dsp:sp>
    <dsp:sp modelId="{B09C2853-3BAB-44DA-9664-6F5F159800AF}">
      <dsp:nvSpPr>
        <dsp:cNvPr id="0" name=""/>
        <dsp:cNvSpPr/>
      </dsp:nvSpPr>
      <dsp:spPr>
        <a:xfrm>
          <a:off x="6763290" y="1266614"/>
          <a:ext cx="422697" cy="422697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858397" y="1266614"/>
        <a:ext cx="232483" cy="318079"/>
      </dsp:txXfrm>
    </dsp:sp>
    <dsp:sp modelId="{EB416B7B-6163-4F69-9D76-DCF6FF4AB22D}">
      <dsp:nvSpPr>
        <dsp:cNvPr id="0" name=""/>
        <dsp:cNvSpPr/>
      </dsp:nvSpPr>
      <dsp:spPr>
        <a:xfrm>
          <a:off x="7310321" y="2035155"/>
          <a:ext cx="422697" cy="422697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405428" y="2035155"/>
        <a:ext cx="232483" cy="318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BEA83-EC25-4EF6-AE58-E13F4B69594A}">
      <dsp:nvSpPr>
        <dsp:cNvPr id="0" name=""/>
        <dsp:cNvSpPr/>
      </dsp:nvSpPr>
      <dsp:spPr>
        <a:xfrm>
          <a:off x="0" y="614810"/>
          <a:ext cx="2331094" cy="1480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372137-4F71-4A1F-A537-FCFCAE7DF2B2}">
      <dsp:nvSpPr>
        <dsp:cNvPr id="0" name=""/>
        <dsp:cNvSpPr/>
      </dsp:nvSpPr>
      <dsp:spPr>
        <a:xfrm>
          <a:off x="259010" y="860870"/>
          <a:ext cx="2331094" cy="1480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Pride</a:t>
          </a:r>
        </a:p>
      </dsp:txBody>
      <dsp:txXfrm>
        <a:off x="302365" y="904225"/>
        <a:ext cx="2244384" cy="1393535"/>
      </dsp:txXfrm>
    </dsp:sp>
    <dsp:sp modelId="{EBCB6B3E-257C-4BD1-92B9-D5F8BEF56932}">
      <dsp:nvSpPr>
        <dsp:cNvPr id="0" name=""/>
        <dsp:cNvSpPr/>
      </dsp:nvSpPr>
      <dsp:spPr>
        <a:xfrm>
          <a:off x="2849115" y="614810"/>
          <a:ext cx="2331094" cy="1480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624D04-037A-487D-95C5-A0652B52262D}">
      <dsp:nvSpPr>
        <dsp:cNvPr id="0" name=""/>
        <dsp:cNvSpPr/>
      </dsp:nvSpPr>
      <dsp:spPr>
        <a:xfrm>
          <a:off x="3108126" y="860870"/>
          <a:ext cx="2331094" cy="1480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Intent to stay</a:t>
          </a:r>
        </a:p>
      </dsp:txBody>
      <dsp:txXfrm>
        <a:off x="3151481" y="904225"/>
        <a:ext cx="2244384" cy="1393535"/>
      </dsp:txXfrm>
    </dsp:sp>
    <dsp:sp modelId="{BB8CEDA9-071D-4AB5-ACD4-BBA997D2C052}">
      <dsp:nvSpPr>
        <dsp:cNvPr id="0" name=""/>
        <dsp:cNvSpPr/>
      </dsp:nvSpPr>
      <dsp:spPr>
        <a:xfrm>
          <a:off x="5698231" y="614810"/>
          <a:ext cx="2331094" cy="1480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4FE843-9DE5-43E3-B7E1-2D5D1971389F}">
      <dsp:nvSpPr>
        <dsp:cNvPr id="0" name=""/>
        <dsp:cNvSpPr/>
      </dsp:nvSpPr>
      <dsp:spPr>
        <a:xfrm>
          <a:off x="5957242" y="860870"/>
          <a:ext cx="2331094" cy="1480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Intrinsic motivation</a:t>
          </a:r>
        </a:p>
      </dsp:txBody>
      <dsp:txXfrm>
        <a:off x="6000597" y="904225"/>
        <a:ext cx="2244384" cy="1393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38485-CBB8-4B00-A074-A75A886EB10A}">
      <dsp:nvSpPr>
        <dsp:cNvPr id="0" name=""/>
        <dsp:cNvSpPr/>
      </dsp:nvSpPr>
      <dsp:spPr>
        <a:xfrm>
          <a:off x="7284" y="824770"/>
          <a:ext cx="2177307" cy="130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Leadership</a:t>
          </a:r>
        </a:p>
      </dsp:txBody>
      <dsp:txXfrm>
        <a:off x="45547" y="863033"/>
        <a:ext cx="2100781" cy="1229858"/>
      </dsp:txXfrm>
    </dsp:sp>
    <dsp:sp modelId="{7203CC4E-1D6E-47CC-9031-E1B0EB3F5133}">
      <dsp:nvSpPr>
        <dsp:cNvPr id="0" name=""/>
        <dsp:cNvSpPr/>
      </dsp:nvSpPr>
      <dsp:spPr>
        <a:xfrm>
          <a:off x="2376194" y="1207976"/>
          <a:ext cx="461589" cy="5399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376194" y="1315970"/>
        <a:ext cx="323112" cy="323984"/>
      </dsp:txXfrm>
    </dsp:sp>
    <dsp:sp modelId="{D5492825-EE34-41B1-A904-4797D2FD2DD7}">
      <dsp:nvSpPr>
        <dsp:cNvPr id="0" name=""/>
        <dsp:cNvSpPr/>
      </dsp:nvSpPr>
      <dsp:spPr>
        <a:xfrm>
          <a:off x="3055514" y="824770"/>
          <a:ext cx="2177307" cy="130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Culture of safety</a:t>
          </a:r>
        </a:p>
      </dsp:txBody>
      <dsp:txXfrm>
        <a:off x="3093777" y="863033"/>
        <a:ext cx="2100781" cy="1229858"/>
      </dsp:txXfrm>
    </dsp:sp>
    <dsp:sp modelId="{33C0BD08-364E-4178-A814-E1C2F1E2310B}">
      <dsp:nvSpPr>
        <dsp:cNvPr id="0" name=""/>
        <dsp:cNvSpPr/>
      </dsp:nvSpPr>
      <dsp:spPr>
        <a:xfrm>
          <a:off x="5424425" y="1207976"/>
          <a:ext cx="461589" cy="5399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424425" y="1315970"/>
        <a:ext cx="323112" cy="323984"/>
      </dsp:txXfrm>
    </dsp:sp>
    <dsp:sp modelId="{244B7119-2441-4509-AD43-5C06A623A07F}">
      <dsp:nvSpPr>
        <dsp:cNvPr id="0" name=""/>
        <dsp:cNvSpPr/>
      </dsp:nvSpPr>
      <dsp:spPr>
        <a:xfrm>
          <a:off x="6103745" y="824770"/>
          <a:ext cx="2177307" cy="130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Valuing employees</a:t>
          </a:r>
        </a:p>
      </dsp:txBody>
      <dsp:txXfrm>
        <a:off x="6142008" y="863033"/>
        <a:ext cx="2100781" cy="1229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92E38-C044-456A-BEAB-50BFADBE5D93}">
      <dsp:nvSpPr>
        <dsp:cNvPr id="0" name=""/>
        <dsp:cNvSpPr/>
      </dsp:nvSpPr>
      <dsp:spPr>
        <a:xfrm>
          <a:off x="0" y="0"/>
          <a:ext cx="6630669" cy="733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Solutions will need to be multi-faceted and iterative</a:t>
          </a:r>
        </a:p>
      </dsp:txBody>
      <dsp:txXfrm>
        <a:off x="21484" y="21484"/>
        <a:ext cx="5777153" cy="690559"/>
      </dsp:txXfrm>
    </dsp:sp>
    <dsp:sp modelId="{CB825D52-0306-4CE8-BA79-D291B03C2F69}">
      <dsp:nvSpPr>
        <dsp:cNvPr id="0" name=""/>
        <dsp:cNvSpPr/>
      </dsp:nvSpPr>
      <dsp:spPr>
        <a:xfrm>
          <a:off x="555318" y="866895"/>
          <a:ext cx="6630669" cy="733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Consider debrief/moral distress rounds to support the emotional well-being of staff</a:t>
          </a:r>
        </a:p>
      </dsp:txBody>
      <dsp:txXfrm>
        <a:off x="576802" y="888379"/>
        <a:ext cx="5555590" cy="690559"/>
      </dsp:txXfrm>
    </dsp:sp>
    <dsp:sp modelId="{9B76A445-C9C9-4831-AAD6-212ECF9F92EE}">
      <dsp:nvSpPr>
        <dsp:cNvPr id="0" name=""/>
        <dsp:cNvSpPr/>
      </dsp:nvSpPr>
      <dsp:spPr>
        <a:xfrm>
          <a:off x="1102348" y="1733791"/>
          <a:ext cx="6630669" cy="733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Involve the teams directly impacted in designing the solutions</a:t>
          </a:r>
        </a:p>
      </dsp:txBody>
      <dsp:txXfrm>
        <a:off x="1123832" y="1755275"/>
        <a:ext cx="5563878" cy="690559"/>
      </dsp:txXfrm>
    </dsp:sp>
    <dsp:sp modelId="{8AF27296-9AD5-4EE8-9966-FB3CDAA6B7D8}">
      <dsp:nvSpPr>
        <dsp:cNvPr id="0" name=""/>
        <dsp:cNvSpPr/>
      </dsp:nvSpPr>
      <dsp:spPr>
        <a:xfrm>
          <a:off x="1657667" y="2600687"/>
          <a:ext cx="6630669" cy="733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Multi prong solutions that support both patient-families and team members</a:t>
          </a:r>
        </a:p>
      </dsp:txBody>
      <dsp:txXfrm>
        <a:off x="1679151" y="2622171"/>
        <a:ext cx="5555590" cy="690559"/>
      </dsp:txXfrm>
    </dsp:sp>
    <dsp:sp modelId="{A46B9783-3613-4019-A725-3F9A9F13AF5F}">
      <dsp:nvSpPr>
        <dsp:cNvPr id="0" name=""/>
        <dsp:cNvSpPr/>
      </dsp:nvSpPr>
      <dsp:spPr>
        <a:xfrm>
          <a:off x="6153876" y="561815"/>
          <a:ext cx="476792" cy="476792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rgbClr val="FFC000"/>
            </a:solidFill>
          </a:endParaRPr>
        </a:p>
      </dsp:txBody>
      <dsp:txXfrm>
        <a:off x="6261154" y="561815"/>
        <a:ext cx="262236" cy="358786"/>
      </dsp:txXfrm>
    </dsp:sp>
    <dsp:sp modelId="{B7284B74-E603-492B-945B-DDCD6BD17B8C}">
      <dsp:nvSpPr>
        <dsp:cNvPr id="0" name=""/>
        <dsp:cNvSpPr/>
      </dsp:nvSpPr>
      <dsp:spPr>
        <a:xfrm>
          <a:off x="6709195" y="1428711"/>
          <a:ext cx="476792" cy="476792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816473" y="1428711"/>
        <a:ext cx="262236" cy="358786"/>
      </dsp:txXfrm>
    </dsp:sp>
    <dsp:sp modelId="{B2CCAC92-0236-4D84-9DF5-CB63FBAB88E9}">
      <dsp:nvSpPr>
        <dsp:cNvPr id="0" name=""/>
        <dsp:cNvSpPr/>
      </dsp:nvSpPr>
      <dsp:spPr>
        <a:xfrm>
          <a:off x="7256225" y="2295607"/>
          <a:ext cx="476792" cy="476792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363503" y="2295607"/>
        <a:ext cx="262236" cy="358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FE6674-64A8-4FE3-A8F6-275ABEA538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78C79-5C68-43B5-8E2C-20A57CDFDA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C7003-072C-4DDF-B3FA-7CA11A54165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DFD20-A5E1-44C3-91D9-8C97A4B641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75B49-E103-48B3-8897-80B5DFA9A5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36070-DB57-43DD-A3B0-353069B28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0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D7410-4C26-1D47-8D16-AE6C5ADEA04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C520-6533-5A4B-9942-4DA33B3F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8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3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5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>
              <a:tabLst>
                <a:tab pos="929579" algn="l"/>
              </a:tabLst>
            </a:pPr>
            <a:endParaRPr lang="en-US" dirty="0">
              <a:solidFill>
                <a:srgbClr val="212121"/>
              </a:solidFill>
              <a:latin typeface="Roboto"/>
              <a:ea typeface="Roboto"/>
              <a:cs typeface="Roboto"/>
            </a:endParaRPr>
          </a:p>
          <a:p>
            <a:pPr marL="755283" lvl="1" indent="-290493">
              <a:spcBef>
                <a:spcPct val="20000"/>
              </a:spcBef>
              <a:buFont typeface="Arial,Sans-Serif"/>
              <a:buChar char="•"/>
              <a:tabLst>
                <a:tab pos="929579" algn="l"/>
              </a:tabLst>
            </a:pPr>
            <a:endParaRPr lang="en-US" dirty="0">
              <a:solidFill>
                <a:srgbClr val="000000"/>
              </a:solidFill>
              <a:latin typeface="Calibri"/>
              <a:ea typeface="Roboto"/>
              <a:cs typeface="Calibri"/>
            </a:endParaRPr>
          </a:p>
          <a:p>
            <a:pPr>
              <a:tabLst>
                <a:tab pos="929579" algn="l"/>
              </a:tabLst>
            </a:pPr>
            <a:endParaRPr lang="en-US" dirty="0">
              <a:solidFill>
                <a:srgbClr val="000000"/>
              </a:solidFill>
              <a:latin typeface="Calibri"/>
              <a:ea typeface="Roboto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2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4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40725"/>
              </a:solidFill>
              <a:effectLst/>
              <a:latin typeface="Proxima Nov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2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89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45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49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6">
            <a:extLst>
              <a:ext uri="{FF2B5EF4-FFF2-40B4-BE49-F238E27FC236}">
                <a16:creationId xmlns:a16="http://schemas.microsoft.com/office/drawing/2014/main" id="{AB4765F7-955A-4540-1553-F33A56B00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96811" y="4215506"/>
            <a:ext cx="3739903" cy="698503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483A9A4-BCD0-6EA3-38CA-6224F71968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932757"/>
            <a:ext cx="7510860" cy="215843"/>
          </a:xfrm>
          <a:prstGeom prst="rect">
            <a:avLst/>
          </a:prstGeom>
        </p:spPr>
        <p:txBody>
          <a:bodyPr lIns="0" bIns="0" anchor="b" anchorCtr="0">
            <a:noAutofit/>
          </a:bodyPr>
          <a:lstStyle>
            <a:lvl1pPr marL="0" indent="0">
              <a:buNone/>
              <a:defRPr sz="105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B1B6C3-2D8B-10EF-CF56-714F0D01FA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095" y="2540511"/>
            <a:ext cx="7504465" cy="914400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Name, Title, and Organization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5AD071C-C89E-264F-6C1A-38498180D6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1148600"/>
            <a:ext cx="7510462" cy="1391911"/>
          </a:xfrm>
        </p:spPr>
        <p:txBody>
          <a:bodyPr tIns="182880" bIns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894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258D9BC-8E23-824F-81D0-813E8AA8B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602" y="932757"/>
            <a:ext cx="7510860" cy="215843"/>
          </a:xfrm>
          <a:prstGeom prst="rect">
            <a:avLst/>
          </a:prstGeom>
        </p:spPr>
        <p:txBody>
          <a:bodyPr lIns="0" bIns="0" anchor="b" anchorCtr="0">
            <a:noAutofit/>
          </a:bodyPr>
          <a:lstStyle>
            <a:lvl1pPr marL="0" indent="0">
              <a:buNone/>
              <a:defRPr sz="105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009328C-4F64-4B46-B51E-979125BB6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997" y="2540511"/>
            <a:ext cx="7504465" cy="914400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Name, Title, and Organization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0EF45-DF42-AC4A-AEDA-BF8C9412B5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602" y="1148600"/>
            <a:ext cx="7510462" cy="1391911"/>
          </a:xfrm>
        </p:spPr>
        <p:txBody>
          <a:bodyPr tIns="182880" bIns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FF7344-4403-E58F-B2BA-0FB4D1342E88}"/>
              </a:ext>
            </a:extLst>
          </p:cNvPr>
          <p:cNvCxnSpPr>
            <a:cxnSpLocks/>
          </p:cNvCxnSpPr>
          <p:nvPr userDrawn="1"/>
        </p:nvCxnSpPr>
        <p:spPr>
          <a:xfrm flipH="1">
            <a:off x="7040476" y="4380309"/>
            <a:ext cx="1" cy="35458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3803656-75C9-D73F-5910-031EAAA6EA8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221741" y="4358039"/>
            <a:ext cx="1188834" cy="386014"/>
          </a:xfrm>
        </p:spPr>
        <p:txBody>
          <a:bodyPr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Optional partner logo</a:t>
            </a:r>
          </a:p>
        </p:txBody>
      </p:sp>
      <p:pic>
        <p:nvPicPr>
          <p:cNvPr id="21" name="Graphic 6">
            <a:extLst>
              <a:ext uri="{FF2B5EF4-FFF2-40B4-BE49-F238E27FC236}">
                <a16:creationId xmlns:a16="http://schemas.microsoft.com/office/drawing/2014/main" id="{75818000-DF04-AF3C-5EED-6F9CBB897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00573" y="4215506"/>
            <a:ext cx="3739903" cy="6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45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E1C27A4-A743-3548-8D13-A8730E90A9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7748" y="2871779"/>
            <a:ext cx="7498114" cy="914400"/>
          </a:xfrm>
        </p:spPr>
        <p:txBody>
          <a:bodyPr bIns="9144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41C0B30-38C9-C949-AE62-0C7A3ED551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573" y="806359"/>
            <a:ext cx="7504465" cy="1402682"/>
          </a:xfrm>
        </p:spPr>
        <p:txBody>
          <a:bodyPr bIns="91440" anchor="b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section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BB5FAA-6B99-EAC0-190C-6AFF61429B3A}"/>
              </a:ext>
            </a:extLst>
          </p:cNvPr>
          <p:cNvSpPr/>
          <p:nvPr userDrawn="1"/>
        </p:nvSpPr>
        <p:spPr>
          <a:xfrm>
            <a:off x="660923" y="2436380"/>
            <a:ext cx="4572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4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63" y="1562099"/>
            <a:ext cx="8288337" cy="2955926"/>
          </a:xfrm>
        </p:spPr>
        <p:txBody>
          <a:bodyPr tIns="0" rIns="0" bIns="91440" anchor="t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98CE4B8-7F54-F262-9472-3F63C66A94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564" y="428625"/>
            <a:ext cx="8288336" cy="863600"/>
          </a:xfrm>
        </p:spPr>
        <p:txBody>
          <a:bodyPr anchor="t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165EF-1CE8-924B-4211-05ADC8E9CE2D}"/>
              </a:ext>
            </a:extLst>
          </p:cNvPr>
          <p:cNvSpPr txBox="1"/>
          <p:nvPr userDrawn="1"/>
        </p:nvSpPr>
        <p:spPr>
          <a:xfrm>
            <a:off x="5477433" y="4810031"/>
            <a:ext cx="2268072" cy="2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5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  <a:r>
              <a:rPr kumimoji="0" lang="en-US" sz="800" b="0" i="0" u="none" strike="noStrike" kern="1200" cap="none" spc="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PEDIATRIC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83397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6564" y="1560311"/>
            <a:ext cx="3868707" cy="2957714"/>
          </a:xfrm>
        </p:spPr>
        <p:txBody>
          <a:bodyPr tIns="0" rIns="0" bIns="91440" anchor="t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38730" y="1563486"/>
            <a:ext cx="3886169" cy="2954539"/>
          </a:xfrm>
        </p:spPr>
        <p:txBody>
          <a:bodyPr tIns="0" rIns="0" bIns="91440" anchor="t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441C27-3BE2-F04D-BDEC-C7FA863B5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564" y="428626"/>
            <a:ext cx="8288336" cy="863599"/>
          </a:xfrm>
        </p:spPr>
        <p:txBody>
          <a:bodyPr anchor="t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69BCF-8560-5D20-0B49-1E34C35F3587}"/>
              </a:ext>
            </a:extLst>
          </p:cNvPr>
          <p:cNvSpPr txBox="1"/>
          <p:nvPr userDrawn="1"/>
        </p:nvSpPr>
        <p:spPr>
          <a:xfrm>
            <a:off x="5477433" y="4810031"/>
            <a:ext cx="2268072" cy="2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5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  <a:r>
              <a:rPr kumimoji="0" lang="en-US" sz="800" b="0" i="0" u="none" strike="noStrike" kern="1200" cap="none" spc="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PEDIATRIC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0769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871932-A0EF-3E4C-9891-0444B7B38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563" y="428625"/>
            <a:ext cx="8288337" cy="863600"/>
          </a:xfrm>
        </p:spPr>
        <p:txBody>
          <a:bodyPr tIns="0" rIns="0" bIns="0" anchor="t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4E8BBA-D805-9B61-28DA-A3967B6B39A3}"/>
              </a:ext>
            </a:extLst>
          </p:cNvPr>
          <p:cNvSpPr txBox="1"/>
          <p:nvPr userDrawn="1"/>
        </p:nvSpPr>
        <p:spPr>
          <a:xfrm>
            <a:off x="5477433" y="4810031"/>
            <a:ext cx="2268072" cy="2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5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  <a:r>
              <a:rPr kumimoji="0" lang="en-US" sz="800" b="0" i="0" u="none" strike="noStrike" kern="1200" cap="none" spc="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PEDIATRIC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38083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8FEAD6-B138-9021-3182-4C41874F272B}"/>
              </a:ext>
            </a:extLst>
          </p:cNvPr>
          <p:cNvSpPr/>
          <p:nvPr userDrawn="1"/>
        </p:nvSpPr>
        <p:spPr>
          <a:xfrm>
            <a:off x="471638" y="-1"/>
            <a:ext cx="904775" cy="9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0BBBA1-287A-884F-8088-EFFBFEE1157C}"/>
              </a:ext>
            </a:extLst>
          </p:cNvPr>
          <p:cNvSpPr txBox="1"/>
          <p:nvPr userDrawn="1"/>
        </p:nvSpPr>
        <p:spPr>
          <a:xfrm>
            <a:off x="5477433" y="4810031"/>
            <a:ext cx="2268072" cy="2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5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  <a:r>
              <a:rPr kumimoji="0" lang="en-US" sz="800" b="0" i="0" u="none" strike="noStrike" kern="1200" cap="none" spc="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PEDIATRIC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0626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8132" y="428625"/>
            <a:ext cx="4956768" cy="4083050"/>
          </a:xfrm>
          <a:prstGeom prst="roundRect">
            <a:avLst>
              <a:gd name="adj" fmla="val 0"/>
            </a:avLst>
          </a:prstGeom>
        </p:spPr>
        <p:txBody>
          <a:bodyPr bIns="9144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09670-26D2-472F-83D6-C982BC35C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564" y="428624"/>
            <a:ext cx="2696104" cy="4083049"/>
          </a:xfrm>
        </p:spPr>
        <p:txBody>
          <a:bodyPr b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latin typeface="+mj-lt"/>
              </a:defRPr>
            </a:lvl1pPr>
            <a:lvl2pPr marL="342900" indent="0"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E91776-E6C5-6D91-13A2-65389B8FF88D}"/>
              </a:ext>
            </a:extLst>
          </p:cNvPr>
          <p:cNvSpPr txBox="1"/>
          <p:nvPr userDrawn="1"/>
        </p:nvSpPr>
        <p:spPr>
          <a:xfrm>
            <a:off x="5477433" y="4810031"/>
            <a:ext cx="2268072" cy="2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5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  <a:r>
              <a:rPr kumimoji="0" lang="en-US" sz="800" b="0" i="0" u="none" strike="noStrike" kern="1200" cap="none" spc="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PEDIATRIC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03126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390C69-4876-FD4B-93AB-8D985DF039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6563" y="2095649"/>
            <a:ext cx="2688474" cy="2422376"/>
          </a:xfrm>
        </p:spPr>
        <p:txBody>
          <a:bodyPr tIns="0" rIns="0" bIns="91440" anchor="t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8132" y="428625"/>
            <a:ext cx="4956768" cy="4089400"/>
          </a:xfrm>
          <a:prstGeom prst="roundRect">
            <a:avLst>
              <a:gd name="adj" fmla="val 0"/>
            </a:avLst>
          </a:prstGeom>
        </p:spPr>
        <p:txBody>
          <a:bodyPr bIns="9144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037DCE6-3357-F741-B39F-5D6CDB3DA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563" y="428625"/>
            <a:ext cx="2688474" cy="1284117"/>
          </a:xfr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latin typeface="+mj-lt"/>
              </a:defRPr>
            </a:lvl1pPr>
            <a:lvl2pPr marL="342900" indent="0">
              <a:buFontTx/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FontTx/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FontTx/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FontTx/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78B06-72A1-F898-D9DE-8E3A72988FAD}"/>
              </a:ext>
            </a:extLst>
          </p:cNvPr>
          <p:cNvSpPr txBox="1"/>
          <p:nvPr userDrawn="1"/>
        </p:nvSpPr>
        <p:spPr>
          <a:xfrm>
            <a:off x="5477433" y="4810031"/>
            <a:ext cx="2268072" cy="2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5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  <a:r>
              <a:rPr kumimoji="0" lang="en-US" sz="800" b="0" i="0" u="none" strike="noStrike" kern="1200" cap="none" spc="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PEDIATRIC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224602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CB94E7-4F21-14B3-E87C-0BAA90F346FA}"/>
              </a:ext>
            </a:extLst>
          </p:cNvPr>
          <p:cNvSpPr>
            <a:spLocks/>
          </p:cNvSpPr>
          <p:nvPr userDrawn="1"/>
        </p:nvSpPr>
        <p:spPr>
          <a:xfrm>
            <a:off x="0" y="-4477"/>
            <a:ext cx="9144000" cy="515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screen with colorful squares&#10;&#10;Description automatically generated">
            <a:extLst>
              <a:ext uri="{FF2B5EF4-FFF2-40B4-BE49-F238E27FC236}">
                <a16:creationId xmlns:a16="http://schemas.microsoft.com/office/drawing/2014/main" id="{D45034B5-4FFC-B189-DB39-F8BB08A7F3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493900" y="776288"/>
            <a:ext cx="7772400" cy="437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13" y="616521"/>
            <a:ext cx="7866063" cy="62287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13" y="1445963"/>
            <a:ext cx="7866063" cy="2917348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A5D39A-ECFE-AA2F-593F-3C2C186A6ED7}"/>
              </a:ext>
            </a:extLst>
          </p:cNvPr>
          <p:cNvSpPr txBox="1">
            <a:spLocks/>
          </p:cNvSpPr>
          <p:nvPr userDrawn="1"/>
        </p:nvSpPr>
        <p:spPr>
          <a:xfrm>
            <a:off x="6439679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800" b="1" spc="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69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73" r:id="rId2"/>
    <p:sldLayoutId id="2147483872" r:id="rId3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408">
          <p15:clr>
            <a:srgbClr val="F26B43"/>
          </p15:clr>
        </p15:guide>
        <p15:guide id="5" orient="horz" pos="1620">
          <p15:clr>
            <a:srgbClr val="F26B43"/>
          </p15:clr>
        </p15:guide>
        <p15:guide id="11" orient="horz" pos="2981">
          <p15:clr>
            <a:srgbClr val="F26B43"/>
          </p15:clr>
        </p15:guide>
        <p15:guide id="12" pos="5298">
          <p15:clr>
            <a:srgbClr val="F26B43"/>
          </p15:clr>
        </p15:guide>
        <p15:guide id="15" orient="horz" pos="2748">
          <p15:clr>
            <a:srgbClr val="F26B43"/>
          </p15:clr>
        </p15:guide>
        <p15:guide id="17" orient="horz" pos="386">
          <p15:clr>
            <a:srgbClr val="F26B43"/>
          </p15:clr>
        </p15:guide>
        <p15:guide id="18" orient="horz" pos="780">
          <p15:clr>
            <a:srgbClr val="F26B43"/>
          </p15:clr>
        </p15:guide>
        <p15:guide id="21" orient="horz" pos="9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E3FAC9-D1A2-B13A-DFCD-3010308D99B7}"/>
              </a:ext>
            </a:extLst>
          </p:cNvPr>
          <p:cNvSpPr>
            <a:spLocks/>
          </p:cNvSpPr>
          <p:nvPr userDrawn="1"/>
        </p:nvSpPr>
        <p:spPr>
          <a:xfrm>
            <a:off x="0" y="-4477"/>
            <a:ext cx="9144000" cy="515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6563" y="428625"/>
            <a:ext cx="8288337" cy="863600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/>
          <a:p>
            <a:r>
              <a:rPr lang="en-US"/>
              <a:t>Click to edit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564" y="1566664"/>
            <a:ext cx="8288336" cy="2944376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F960A-8C85-E1E0-687E-530949753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74995" r="74182"/>
          <a:stretch/>
        </p:blipFill>
        <p:spPr>
          <a:xfrm flipH="1">
            <a:off x="7060274" y="4287838"/>
            <a:ext cx="2146015" cy="8636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1485B33-08F2-CBAA-F46A-91EF1602D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563" y="4693126"/>
            <a:ext cx="4135437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  <a:alpha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2F69093-7AA2-719E-166A-3074150D2297}"/>
              </a:ext>
            </a:extLst>
          </p:cNvPr>
          <p:cNvSpPr txBox="1">
            <a:spLocks/>
          </p:cNvSpPr>
          <p:nvPr userDrawn="1"/>
        </p:nvSpPr>
        <p:spPr>
          <a:xfrm>
            <a:off x="8175343" y="4810031"/>
            <a:ext cx="394916" cy="23926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ctr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ED8B00"/>
              </a:buClr>
              <a:buFont typeface="Wingdings" pitchFamily="2" charset="2"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ED8B00"/>
              </a:buClr>
              <a:buFont typeface="Wingdings" pitchFamily="2" charset="2"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0" algn="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ED8B00"/>
              </a:buClr>
              <a:buFont typeface="Wingdings" pitchFamily="2" charset="2"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0" algn="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ED8B00"/>
              </a:buClr>
              <a:buFont typeface="Wingdings" pitchFamily="2" charset="2"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0" algn="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ED8B00"/>
              </a:buClr>
              <a:buFont typeface="Wingdings" pitchFamily="2" charset="2"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06B7E-B950-7F4A-A835-865BC4E1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57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90" r:id="rId6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538" indent="-236538" algn="l" defTabSz="685800" rtl="0" eaLnBrk="1" latinLnBrk="0" hangingPunct="1">
        <a:lnSpc>
          <a:spcPct val="120000"/>
        </a:lnSpc>
        <a:spcBef>
          <a:spcPts val="750"/>
        </a:spcBef>
        <a:buClr>
          <a:srgbClr val="ED8B00"/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81025" indent="-2381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25513" indent="-2381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254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601788" indent="-2254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275" userDrawn="1">
          <p15:clr>
            <a:srgbClr val="F26B43"/>
          </p15:clr>
        </p15:guide>
        <p15:guide id="5" orient="horz" pos="1620">
          <p15:clr>
            <a:srgbClr val="F26B43"/>
          </p15:clr>
        </p15:guide>
        <p15:guide id="7" orient="horz" pos="270" userDrawn="1">
          <p15:clr>
            <a:srgbClr val="F26B43"/>
          </p15:clr>
        </p15:guide>
        <p15:guide id="11" orient="horz" pos="2970" userDrawn="1">
          <p15:clr>
            <a:srgbClr val="F26B43"/>
          </p15:clr>
        </p15:guide>
        <p15:guide id="12" pos="5208" userDrawn="1">
          <p15:clr>
            <a:srgbClr val="F26B43"/>
          </p15:clr>
        </p15:guide>
        <p15:guide id="14" pos="5496" userDrawn="1">
          <p15:clr>
            <a:srgbClr val="F26B43"/>
          </p15:clr>
        </p15:guide>
        <p15:guide id="15" orient="horz" pos="2700" userDrawn="1">
          <p15:clr>
            <a:srgbClr val="F26B43"/>
          </p15:clr>
        </p15:guide>
        <p15:guide id="17" orient="horz" pos="544" userDrawn="1">
          <p15:clr>
            <a:srgbClr val="F26B43"/>
          </p15:clr>
        </p15:guide>
        <p15:guide id="21" orient="horz" pos="814" userDrawn="1">
          <p15:clr>
            <a:srgbClr val="F26B43"/>
          </p15:clr>
        </p15:guide>
        <p15:guide id="22" pos="830" userDrawn="1">
          <p15:clr>
            <a:srgbClr val="F26B43"/>
          </p15:clr>
        </p15:guide>
        <p15:guide id="23" pos="4941" userDrawn="1">
          <p15:clr>
            <a:srgbClr val="F26B43"/>
          </p15:clr>
        </p15:guide>
        <p15:guide id="24" pos="1104" userDrawn="1">
          <p15:clr>
            <a:srgbClr val="F26B43"/>
          </p15:clr>
        </p15:guide>
        <p15:guide id="25" pos="408" userDrawn="1">
          <p15:clr>
            <a:srgbClr val="F26B43"/>
          </p15:clr>
        </p15:guide>
        <p15:guide id="26" pos="5352" userDrawn="1">
          <p15:clr>
            <a:srgbClr val="F26B43"/>
          </p15:clr>
        </p15:guide>
        <p15:guide id="27" orient="horz" pos="28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wav"/><Relationship Id="rId7" Type="http://schemas.openxmlformats.org/officeDocument/2006/relationships/image" Target="../media/image1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hawna.Grissom@childrenscolorado.org" TargetMode="External"/><Relationship Id="rId2" Type="http://schemas.openxmlformats.org/officeDocument/2006/relationships/hyperlink" Target="mailto:Shelby.Chapman@childrenscolorado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FEF908-B8CC-49C8-6235-E26971B61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9767" y="2540511"/>
            <a:ext cx="7504465" cy="914400"/>
          </a:xfrm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Shelby Chapman, MA				Shawna Grissom, MS, CCLS, CEIM, CPXP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Director of Patient- Family Experience			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Director of Family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Services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Children’s Hospital Colorado				Children’s Hospital Colorado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844480-5BF9-3241-52AD-2F9E986968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D8B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Creating Safe Environments for Employees and Patients Alike</a:t>
            </a:r>
          </a:p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32414D-D406-7173-D020-E2D10A2B10D3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7221645" y="4389011"/>
            <a:ext cx="1188823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0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088491-9625-0DD7-A7D5-9183F0AF5E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7884" y="838987"/>
            <a:ext cx="3290047" cy="4087016"/>
          </a:xfrm>
          <a:prstGeom prst="rect">
            <a:avLst/>
          </a:prstGeom>
          <a:noFill/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9B8F532-60A7-C813-8CEF-8294E6C7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4191" y="1160676"/>
            <a:ext cx="4510708" cy="3197025"/>
          </a:xfrm>
        </p:spPr>
        <p:txBody>
          <a:bodyPr anchor="t"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/>
              <a:t>Provided to families to create an environment where the entire care team can work together to care for the child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/>
              <a:t>Included as part of inpatient admission packet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/>
              <a:t>Visible in most exam rooms and inpatient rooms across the system</a:t>
            </a:r>
          </a:p>
          <a:p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1843C42-401D-708D-802E-646D9912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47" y="222260"/>
            <a:ext cx="8288336" cy="631755"/>
          </a:xfrm>
        </p:spPr>
        <p:txBody>
          <a:bodyPr anchor="t">
            <a:norm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Safe and Healing Environments Flyer</a:t>
            </a:r>
          </a:p>
        </p:txBody>
      </p:sp>
    </p:spTree>
    <p:extLst>
      <p:ext uri="{BB962C8B-B14F-4D97-AF65-F5344CB8AC3E}">
        <p14:creationId xmlns:p14="http://schemas.microsoft.com/office/powerpoint/2010/main" val="125349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20FAF7E7-BB21-AD0D-78F6-C6F08D4B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04" y="671924"/>
            <a:ext cx="8288336" cy="540650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Flyer: Serving a Purpose, Not Fully Meeting Needs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F44459-22B9-C8F7-3EF8-3A839DC4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73" y="1733312"/>
            <a:ext cx="6242845" cy="216426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971117-5889-5984-2711-5868E77B4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628" y="1733312"/>
            <a:ext cx="2395936" cy="2158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EE1707-0DFC-3B76-E1F0-63931B9B0DF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290982" y="2854712"/>
            <a:ext cx="804804" cy="13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8CE123-CB9E-3638-DB57-E3449E04C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1101" y="1533898"/>
            <a:ext cx="6810647" cy="307134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069EE3C0-4E61-2387-9216-BBF577BAB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01" y="234907"/>
            <a:ext cx="8288336" cy="710062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New Documentation Tools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28455D-564C-395B-53B8-D42935A4A908}"/>
              </a:ext>
            </a:extLst>
          </p:cNvPr>
          <p:cNvSpPr txBox="1"/>
          <p:nvPr/>
        </p:nvSpPr>
        <p:spPr>
          <a:xfrm>
            <a:off x="574692" y="1086929"/>
            <a:ext cx="338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De-escalation Navigator Tool</a:t>
            </a:r>
          </a:p>
        </p:txBody>
      </p:sp>
    </p:spTree>
    <p:extLst>
      <p:ext uri="{BB962C8B-B14F-4D97-AF65-F5344CB8AC3E}">
        <p14:creationId xmlns:p14="http://schemas.microsoft.com/office/powerpoint/2010/main" val="131918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6B2492-C6F1-DB2F-7ED3-A979B658D9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7820" y="1398687"/>
            <a:ext cx="4144296" cy="2350888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430CD6B-49C7-F663-BC66-069958B44D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841665"/>
            <a:ext cx="3816427" cy="274343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AB07DD5-5619-7250-7DB4-205C3B3C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820" y="455171"/>
            <a:ext cx="8288336" cy="540771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Computer Based Training</a:t>
            </a:r>
          </a:p>
        </p:txBody>
      </p:sp>
    </p:spTree>
    <p:extLst>
      <p:ext uri="{BB962C8B-B14F-4D97-AF65-F5344CB8AC3E}">
        <p14:creationId xmlns:p14="http://schemas.microsoft.com/office/powerpoint/2010/main" val="198909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5E77CE-BF10-CAE7-C9A6-F41FBA001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New Approaches and Pilots</a:t>
            </a:r>
          </a:p>
        </p:txBody>
      </p:sp>
    </p:spTree>
    <p:extLst>
      <p:ext uri="{BB962C8B-B14F-4D97-AF65-F5344CB8AC3E}">
        <p14:creationId xmlns:p14="http://schemas.microsoft.com/office/powerpoint/2010/main" val="107364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43C328-1068-A990-302C-54462084D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564" y="1179311"/>
            <a:ext cx="3868707" cy="3402628"/>
          </a:xfrm>
        </p:spPr>
        <p:txBody>
          <a:bodyPr>
            <a:normAutofit fontScale="850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/>
              <a:t>Many resources focused on in-person scenarios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/>
              <a:t>Teams working on the phone were experiencing increased verbal escalations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900"/>
              <a:t>Impacts to team member resiliency and retention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/>
              <a:t>Response: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900"/>
              <a:t>Moral Distress Rounds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900"/>
              <a:t>Identified ideas from the team that would be meaningful/helpful</a:t>
            </a:r>
          </a:p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4E6BBF-585F-B8C6-3851-9DC5182543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3853" y="1403597"/>
            <a:ext cx="2447515" cy="258199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3A6868-7433-733B-C18B-4018AA12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4" y="444363"/>
            <a:ext cx="8288336" cy="566875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Verbal / Over-the-Phone Escalations Taking a Toll</a:t>
            </a:r>
          </a:p>
        </p:txBody>
      </p:sp>
    </p:spTree>
    <p:extLst>
      <p:ext uri="{BB962C8B-B14F-4D97-AF65-F5344CB8AC3E}">
        <p14:creationId xmlns:p14="http://schemas.microsoft.com/office/powerpoint/2010/main" val="274261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89652E-A933-0E68-87D1-DACA1A423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1" y="366418"/>
            <a:ext cx="5372100" cy="4081505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DB6A3D-768E-380D-B388-DE94AD5CA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564" y="428624"/>
            <a:ext cx="2696104" cy="4083049"/>
          </a:xfrm>
        </p:spPr>
        <p:txBody>
          <a:bodyPr/>
          <a:lstStyle/>
          <a:p>
            <a:r>
              <a:rPr lang="en-US" sz="2400" b="1">
                <a:solidFill>
                  <a:srgbClr val="00B0F0"/>
                </a:solidFill>
              </a:rPr>
              <a:t>Tip Sheet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/>
              <a:t>Easily accessible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/>
              <a:t>Helpful phrasing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/>
              <a:t>Reinforces the computer-based training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3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A3B639B-AFFC-E568-01B8-2C081E882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564" y="1095273"/>
            <a:ext cx="4940506" cy="3322326"/>
          </a:xfrm>
        </p:spPr>
        <p:txBody>
          <a:bodyPr anchor="t">
            <a:normAutofit lnSpcReduction="10000"/>
          </a:bodyPr>
          <a:lstStyle/>
          <a:p>
            <a:pPr 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Record a message, in the voice of a patient, to be played on the call recording/hold message for certain call centers/lines.</a:t>
            </a:r>
          </a:p>
          <a:p>
            <a:pPr marL="285750" indent="-28575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Intention: Remind caller that we’re humans caring for humans, which hopefully “turns down the temperature” and reduces the number of verbal escalations.</a:t>
            </a:r>
          </a:p>
          <a:p>
            <a:pPr 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Call recording plays at the beginning of the call (even if the caller is not put on hold)</a:t>
            </a:r>
          </a:p>
          <a:p>
            <a:pPr marL="171450" indent="-17145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Hold music and hold messages have also been updated </a:t>
            </a:r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2C55D7-9327-C8D7-7792-D597603F23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5983356" y="652501"/>
            <a:ext cx="2109323" cy="3530250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345766B-4B53-7715-FD0E-E7ED8E9F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4" y="428626"/>
            <a:ext cx="8288336" cy="86359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B0F0"/>
                </a:solidFill>
              </a:rPr>
              <a:t>Phone Recording Pilot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2" name="HoldMarcus">
            <a:hlinkClick r:id="" action="ppaction://media"/>
            <a:extLst>
              <a:ext uri="{FF2B5EF4-FFF2-40B4-BE49-F238E27FC236}">
                <a16:creationId xmlns:a16="http://schemas.microsoft.com/office/drawing/2014/main" id="{E3CDD8E6-96F5-64FB-0087-EBBE4A491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8704" y="4417599"/>
            <a:ext cx="406400" cy="406400"/>
          </a:xfrm>
          <a:prstGeom prst="rect">
            <a:avLst/>
          </a:prstGeom>
        </p:spPr>
      </p:pic>
      <p:pic>
        <p:nvPicPr>
          <p:cNvPr id="3" name="HoldZoie">
            <a:hlinkClick r:id="" action="ppaction://media"/>
            <a:extLst>
              <a:ext uri="{FF2B5EF4-FFF2-40B4-BE49-F238E27FC236}">
                <a16:creationId xmlns:a16="http://schemas.microsoft.com/office/drawing/2014/main" id="{AED81BD1-368A-784B-E2B2-38313D7AA8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76713" y="44175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44A8F34-083F-3F28-34E4-89EE380AED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6563" y="1455569"/>
            <a:ext cx="2688474" cy="2422376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Collecting pre- and post-intervention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Nurses and schedulers are asked to fill out a survey at the end of their shift documenting any call escalations</a:t>
            </a:r>
          </a:p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CCDDBE-314E-B44E-83C4-35EB5A94C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725" y="530573"/>
            <a:ext cx="4956175" cy="3885503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AC6091C-6302-267E-085D-A13D1C804E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563" y="428625"/>
            <a:ext cx="2688474" cy="1284117"/>
          </a:xfrm>
        </p:spPr>
        <p:txBody>
          <a:bodyPr/>
          <a:lstStyle/>
          <a:p>
            <a:r>
              <a:rPr lang="en-US" sz="2400" b="1">
                <a:solidFill>
                  <a:srgbClr val="00B0F0"/>
                </a:solidFill>
              </a:rPr>
              <a:t>Measurement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31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399C68-7351-3CB0-C12E-82D81C29DE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Emergency Department </a:t>
            </a:r>
          </a:p>
          <a:p>
            <a:r>
              <a:rPr lang="en-US"/>
              <a:t>&amp; Urgent Care</a:t>
            </a:r>
          </a:p>
        </p:txBody>
      </p:sp>
    </p:spTree>
    <p:extLst>
      <p:ext uri="{BB962C8B-B14F-4D97-AF65-F5344CB8AC3E}">
        <p14:creationId xmlns:p14="http://schemas.microsoft.com/office/powerpoint/2010/main" val="150016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B29B788-E870-FB07-7297-D20743CA7903}"/>
              </a:ext>
            </a:extLst>
          </p:cNvPr>
          <p:cNvSpPr txBox="1"/>
          <p:nvPr/>
        </p:nvSpPr>
        <p:spPr>
          <a:xfrm>
            <a:off x="845389" y="759125"/>
            <a:ext cx="291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Objectives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7CC12-2779-7C35-068E-E5FA29F7F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32" y="1318246"/>
            <a:ext cx="7663336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artoon of 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CF4B4FC7-58D2-8503-45DD-567DE06B7BC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419100" y="1861284"/>
            <a:ext cx="3314186" cy="1574237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4EF241-3ED8-AF23-B469-5F812194A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98" y="668307"/>
            <a:ext cx="4956768" cy="4089400"/>
          </a:xfrm>
        </p:spPr>
        <p:txBody>
          <a:bodyPr anchor="ctr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The ED/UC is a stressful environment to patients, families, and team 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Our goal is to create experiences that mitigate escalation and provide a physically and psychological safe environment to decrease the stress of a chaotic environment for families, patients, and team members.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180F15-F677-75D5-5A6E-FAFDA6AAA5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562" y="428625"/>
            <a:ext cx="3411538" cy="128411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rgbClr val="00B0F0"/>
                </a:solidFill>
              </a:rPr>
              <a:t>Supporting Safe &amp;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rgbClr val="00B0F0"/>
                </a:solidFill>
              </a:rPr>
              <a:t>Healing Environments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22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599EB3-13CA-3A2B-83A0-7373686610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3763" y="1519180"/>
            <a:ext cx="2996385" cy="2422376"/>
          </a:xfrm>
        </p:spPr>
        <p:txBody>
          <a:bodyPr/>
          <a:lstStyle/>
          <a:p>
            <a:r>
              <a:rPr lang="en-US" b="0" i="0" err="1">
                <a:effectLst/>
                <a:latin typeface="Segoe UI" panose="020B0502040204020203" pitchFamily="34" charset="0"/>
              </a:rPr>
              <a:t>Evolv</a:t>
            </a:r>
            <a:r>
              <a:rPr lang="en-US" b="0" i="0">
                <a:effectLst/>
                <a:latin typeface="Segoe UI" panose="020B0502040204020203" pitchFamily="34" charset="0"/>
              </a:rPr>
              <a:t> Weapons Detection System installed at select entrances across our System of Care</a:t>
            </a:r>
          </a:p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2537E3-84ED-A3E0-3999-EB6CB9178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6039" y="1201964"/>
            <a:ext cx="2613107" cy="2744333"/>
          </a:xfrm>
          <a:prstGeom prst="round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9041C-0C3F-57B9-1712-361A41681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3764" y="654872"/>
            <a:ext cx="2688474" cy="1284117"/>
          </a:xfrm>
        </p:spPr>
        <p:txBody>
          <a:bodyPr/>
          <a:lstStyle/>
          <a:p>
            <a:r>
              <a:rPr lang="en-US" sz="2400" b="1">
                <a:solidFill>
                  <a:srgbClr val="00B0F0"/>
                </a:solidFill>
              </a:rPr>
              <a:t>Physical Safety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4C443-1663-00FC-F294-3FDCA460B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036" y="654872"/>
            <a:ext cx="1536633" cy="36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66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8A6CF3-02A0-4E95-6BCD-7540A8E99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416" y="1013929"/>
            <a:ext cx="6311809" cy="3550392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EBE434F6-ADF1-8D48-F9C7-B082DFD21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4" y="428625"/>
            <a:ext cx="8288336" cy="8636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00B0F0"/>
                </a:solidFill>
              </a:rPr>
              <a:t>GetWell Network Screensavers</a:t>
            </a:r>
            <a:br>
              <a:rPr lang="en-US" b="1">
                <a:solidFill>
                  <a:srgbClr val="00B0F0"/>
                </a:solidFill>
              </a:rPr>
            </a:br>
            <a:endParaRPr lang="en-US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65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4B874-3A4E-A3E9-9655-18C055043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1" y="1560311"/>
            <a:ext cx="3868707" cy="29577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Content has been generated based on team members experiences, stories, and hopes for a safe and healthy environment. </a:t>
            </a:r>
            <a:endParaRPr lang="en-US" sz="1800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09077F-9055-2B69-B0C8-0D4D50B38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563486"/>
            <a:ext cx="4152899" cy="2954539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Videos: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2–3-minute video (in English and Spanish) to be played in the ED/UC waiting rooms. Videos wil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 explain: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Processes (i.e. triage)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comfort items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to partner with care team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2-3-minute video for ED/UC team members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5DDDE5-2347-F645-F6FE-966814D5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2" y="511694"/>
            <a:ext cx="8288336" cy="62651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Safe &amp; Healthy Environment Videos</a:t>
            </a:r>
            <a:br>
              <a:rPr lang="en-US" sz="2400" dirty="0">
                <a:solidFill>
                  <a:srgbClr val="00B0F0"/>
                </a:solidFill>
              </a:rPr>
            </a:b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17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5196B4-CCEE-9F52-249C-8C1FEBDA3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Team Member Response</a:t>
            </a:r>
          </a:p>
        </p:txBody>
      </p:sp>
    </p:spTree>
    <p:extLst>
      <p:ext uri="{BB962C8B-B14F-4D97-AF65-F5344CB8AC3E}">
        <p14:creationId xmlns:p14="http://schemas.microsoft.com/office/powerpoint/2010/main" val="3695964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FEB0BC-054E-0378-C730-4C8361F8ED8A}"/>
              </a:ext>
            </a:extLst>
          </p:cNvPr>
          <p:cNvSpPr txBox="1"/>
          <p:nvPr/>
        </p:nvSpPr>
        <p:spPr>
          <a:xfrm>
            <a:off x="156117" y="341971"/>
            <a:ext cx="33528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F118F29-7361-B77A-A63A-7CD53ED7056F}"/>
              </a:ext>
            </a:extLst>
          </p:cNvPr>
          <p:cNvSpPr/>
          <p:nvPr/>
        </p:nvSpPr>
        <p:spPr>
          <a:xfrm>
            <a:off x="275063" y="260196"/>
            <a:ext cx="7724078" cy="1717288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“Seeing the name of the patient in the in-basket brings butterflies to my stomach.  I have to take a deep breath before I start dialing the phone number.  The interactions always leave me with anxiety, and a desire to vent about trying to help families who seem ungrateful.”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5A34F56-CC23-8AFB-E446-A8EDF8A7A330}"/>
              </a:ext>
            </a:extLst>
          </p:cNvPr>
          <p:cNvSpPr/>
          <p:nvPr/>
        </p:nvSpPr>
        <p:spPr>
          <a:xfrm>
            <a:off x="1107688" y="2574131"/>
            <a:ext cx="7612566" cy="1717288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“Other conversations leave me feeling so proud of my role and my job.  Proud to be a nurse, and proud to have learned how to de-escalate a family member in order to get to the root of the problem.” </a:t>
            </a:r>
          </a:p>
        </p:txBody>
      </p:sp>
    </p:spTree>
    <p:extLst>
      <p:ext uri="{BB962C8B-B14F-4D97-AF65-F5344CB8AC3E}">
        <p14:creationId xmlns:p14="http://schemas.microsoft.com/office/powerpoint/2010/main" val="1168213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5196B4-CCEE-9F52-249C-8C1FEBDA3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Team Member Resilience</a:t>
            </a:r>
          </a:p>
        </p:txBody>
      </p:sp>
    </p:spTree>
    <p:extLst>
      <p:ext uri="{BB962C8B-B14F-4D97-AF65-F5344CB8AC3E}">
        <p14:creationId xmlns:p14="http://schemas.microsoft.com/office/powerpoint/2010/main" val="2029644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blue and white background with white text&#10;&#10;Description automatically generated">
            <a:extLst>
              <a:ext uri="{FF2B5EF4-FFF2-40B4-BE49-F238E27FC236}">
                <a16:creationId xmlns:a16="http://schemas.microsoft.com/office/drawing/2014/main" id="{E2E2C631-3C1D-E765-EC25-AFC7CC41FB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6564" y="2147374"/>
            <a:ext cx="3868707" cy="1199299"/>
          </a:xfr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4B0478-4C93-1A4B-0E9C-6CC0FE7B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1267" y="1891146"/>
            <a:ext cx="3886169" cy="2954539"/>
          </a:xfrm>
        </p:spPr>
        <p:txBody>
          <a:bodyPr/>
          <a:lstStyle/>
          <a:p>
            <a:r>
              <a:rPr lang="en-US"/>
              <a:t>Post Assault Respite and Recovery Leave (PARR)</a:t>
            </a:r>
          </a:p>
          <a:p>
            <a:r>
              <a:rPr lang="en-US"/>
              <a:t>Resiliency, Education, Support and Training (REST)</a:t>
            </a:r>
          </a:p>
          <a:p>
            <a:r>
              <a:rPr lang="en-US"/>
              <a:t>CODE 4 Counseling</a:t>
            </a:r>
          </a:p>
          <a:p>
            <a:endParaRPr lang="en-US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FA70330-ABF4-9658-506A-2E3281DE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4" y="428626"/>
            <a:ext cx="8288336" cy="863599"/>
          </a:xfrm>
        </p:spPr>
        <p:txBody>
          <a:bodyPr>
            <a:normAutofit/>
          </a:bodyPr>
          <a:lstStyle/>
          <a:p>
            <a:r>
              <a:rPr lang="en-US" sz="2400"/>
              <a:t>Team Member Resources</a:t>
            </a:r>
          </a:p>
        </p:txBody>
      </p:sp>
    </p:spTree>
    <p:extLst>
      <p:ext uri="{BB962C8B-B14F-4D97-AF65-F5344CB8AC3E}">
        <p14:creationId xmlns:p14="http://schemas.microsoft.com/office/powerpoint/2010/main" val="4116699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A4B86-7802-941B-409F-645CF702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4" y="428625"/>
            <a:ext cx="8288336" cy="8636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Key Takeaways</a:t>
            </a:r>
            <a:br>
              <a:rPr lang="en-US"/>
            </a:br>
            <a:endParaRPr lang="en-US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852BE947-D3D1-EFA0-A38A-7C02022BA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851522"/>
              </p:ext>
            </p:extLst>
          </p:nvPr>
        </p:nvGraphicFramePr>
        <p:xfrm>
          <a:off x="337709" y="1103971"/>
          <a:ext cx="8288337" cy="33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3671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946D80-C7B1-9BDF-2D55-AE935242A0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Shelby.Chapman@childrenscolorado.org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3"/>
              </a:rPr>
              <a:t>Shawna.Grissom@childrenscolorado.org</a:t>
            </a:r>
            <a:endParaRPr lang="en-US" dirty="0"/>
          </a:p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5947E19-C063-17CD-1239-5E50F1048E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6742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8E27E4-4A7C-ADE1-1711-6385AB2C50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Impact of Escalations on </a:t>
            </a:r>
          </a:p>
          <a:p>
            <a:r>
              <a:rPr lang="en-US"/>
              <a:t>Healthcare Workers</a:t>
            </a:r>
          </a:p>
        </p:txBody>
      </p:sp>
    </p:spTree>
    <p:extLst>
      <p:ext uri="{BB962C8B-B14F-4D97-AF65-F5344CB8AC3E}">
        <p14:creationId xmlns:p14="http://schemas.microsoft.com/office/powerpoint/2010/main" val="3779110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37A90-7FEC-3284-E688-D5B9EE82A9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38FE5-B4F3-342C-235B-D10DC5333E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D6E40-382F-ED76-8375-5F81ED777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0C6A0B-9464-4805-A60B-10B1C0AF5EA1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6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7CAC22-057C-5B32-7286-31A725C8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89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3CE714-92C9-9B22-BD9F-EED957534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8E27E4-4A7C-ADE1-1711-6385AB2C50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17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BA553F-10CC-DC22-366E-0E7D0B10B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7B6E61-9EF9-23D6-54A3-BE048406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4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C651E8-DA33-BFBE-38A0-E09EAD844B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D69241-C1C9-53F7-0CF3-32C70F0689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A9A8FF-A7AA-4A95-736C-5E0BC26D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96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596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44D85-FE27-8FD0-5655-61B5EFC3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527AF-B948-8321-ABDC-D40DE1D5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2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8DEA1D-32DB-8D98-557C-96BB89CB501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7ECF6-4A05-A6E3-1EAE-A8F377034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4F6C4A-AB9C-4AC5-9FD3-4BA11E2AF8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B6F357-7267-5E0C-2D95-D085F72B621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347537" y="550879"/>
            <a:ext cx="3853498" cy="4246639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5F0D4C6-7A5C-70ED-2602-4C6A577D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883" y="428625"/>
            <a:ext cx="4406017" cy="4089400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Occupational Safety and Health Administration  (OSHA)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00B0F0"/>
                </a:solidFill>
              </a:rPr>
              <a:t>defines workplace violence as any act of threat of physical violence, harassment, intimidation, or other threatening disruptive behavior that occurs at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US Bureau of Labor Statistics 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00B0F0"/>
                </a:solidFill>
              </a:rPr>
              <a:t>Healthcare and social service industries experience the highest rates of injuries caused by workplace violence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00B0F0"/>
                </a:solidFill>
              </a:rPr>
              <a:t>5 times more likely to suffer a workplace violence injury</a:t>
            </a:r>
          </a:p>
          <a:p>
            <a:pPr marL="342900" lvl="1"/>
            <a:endParaRPr lang="en-US" sz="1200">
              <a:solidFill>
                <a:srgbClr val="003A7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B0F0"/>
                </a:solidFill>
              </a:rPr>
              <a:t>25% of nurses report being physically assaulted by a patient or family member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B0F0"/>
                </a:solidFill>
              </a:rPr>
              <a:t>50% report exposure to verbal abuse or bullying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67F17-6CD0-3437-DFB1-7AE2917F0C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8442" y="123825"/>
            <a:ext cx="8486458" cy="506413"/>
          </a:xfrm>
        </p:spPr>
        <p:txBody>
          <a:bodyPr>
            <a:normAutofit fontScale="70000" lnSpcReduction="20000"/>
          </a:bodyPr>
          <a:lstStyle/>
          <a:p>
            <a:r>
              <a:rPr lang="en-US" sz="2800"/>
              <a:t>Violence Against Healthcare Workers </a:t>
            </a:r>
            <a:br>
              <a:rPr lang="en-US" sz="2800"/>
            </a:b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29F893-E0FD-2848-C3F4-5DC1705B0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883" y="4822825"/>
            <a:ext cx="743776" cy="2316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90357B-1266-83A8-A85A-D4DD1FA11972}"/>
              </a:ext>
            </a:extLst>
          </p:cNvPr>
          <p:cNvSpPr/>
          <p:nvPr/>
        </p:nvSpPr>
        <p:spPr>
          <a:xfrm>
            <a:off x="544000" y="3743864"/>
            <a:ext cx="3331032" cy="2674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4B14B5-08B8-89A8-8871-3BB064127BE7}"/>
              </a:ext>
            </a:extLst>
          </p:cNvPr>
          <p:cNvSpPr txBox="1"/>
          <p:nvPr/>
        </p:nvSpPr>
        <p:spPr>
          <a:xfrm>
            <a:off x="2421924" y="3220995"/>
            <a:ext cx="122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73%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2B097-C3F1-F5AA-2797-3D2D339E6A75}"/>
              </a:ext>
            </a:extLst>
          </p:cNvPr>
          <p:cNvSpPr txBox="1"/>
          <p:nvPr/>
        </p:nvSpPr>
        <p:spPr>
          <a:xfrm>
            <a:off x="2644345" y="3297764"/>
            <a:ext cx="78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73%</a:t>
            </a:r>
          </a:p>
        </p:txBody>
      </p:sp>
    </p:spTree>
    <p:extLst>
      <p:ext uri="{BB962C8B-B14F-4D97-AF65-F5344CB8AC3E}">
        <p14:creationId xmlns:p14="http://schemas.microsoft.com/office/powerpoint/2010/main" val="376961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E7764049-A0F8-43B3-09B9-1CD9C030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4" y="428625"/>
            <a:ext cx="8288336" cy="863600"/>
          </a:xfrm>
        </p:spPr>
        <p:txBody>
          <a:bodyPr anchor="t">
            <a:normAutofit/>
          </a:bodyPr>
          <a:lstStyle/>
          <a:p>
            <a:r>
              <a:rPr lang="en-US"/>
              <a:t>Verbal Escalations</a:t>
            </a:r>
          </a:p>
        </p:txBody>
      </p:sp>
      <p:graphicFrame>
        <p:nvGraphicFramePr>
          <p:cNvPr id="10" name="Content Placeholder 1">
            <a:extLst>
              <a:ext uri="{FF2B5EF4-FFF2-40B4-BE49-F238E27FC236}">
                <a16:creationId xmlns:a16="http://schemas.microsoft.com/office/drawing/2014/main" id="{D8B2E649-3B29-DF85-DD75-10259A6883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919683"/>
              </p:ext>
            </p:extLst>
          </p:nvPr>
        </p:nvGraphicFramePr>
        <p:xfrm>
          <a:off x="427831" y="1322086"/>
          <a:ext cx="8288337" cy="295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022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AC125-622E-1CB3-20A8-927FF4929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Connecting the Drivers of</a:t>
            </a:r>
          </a:p>
          <a:p>
            <a:r>
              <a:rPr lang="en-US"/>
              <a:t>TMX and PFX</a:t>
            </a:r>
          </a:p>
        </p:txBody>
      </p:sp>
    </p:spTree>
    <p:extLst>
      <p:ext uri="{BB962C8B-B14F-4D97-AF65-F5344CB8AC3E}">
        <p14:creationId xmlns:p14="http://schemas.microsoft.com/office/powerpoint/2010/main" val="426736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345B62-1FC3-57AC-08A4-92D9091B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4" y="428625"/>
            <a:ext cx="8288336" cy="863600"/>
          </a:xfrm>
        </p:spPr>
        <p:txBody>
          <a:bodyPr anchor="t">
            <a:normAutofit/>
          </a:bodyPr>
          <a:lstStyle/>
          <a:p>
            <a:r>
              <a:rPr lang="en-US"/>
              <a:t>Higher levels of engagement = higher PFX scores</a:t>
            </a:r>
          </a:p>
        </p:txBody>
      </p:sp>
      <p:graphicFrame>
        <p:nvGraphicFramePr>
          <p:cNvPr id="20" name="Content Placeholder 8">
            <a:extLst>
              <a:ext uri="{FF2B5EF4-FFF2-40B4-BE49-F238E27FC236}">
                <a16:creationId xmlns:a16="http://schemas.microsoft.com/office/drawing/2014/main" id="{F7231AF0-CA72-F3D9-702F-4D805C1A78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541131"/>
              </p:ext>
            </p:extLst>
          </p:nvPr>
        </p:nvGraphicFramePr>
        <p:xfrm>
          <a:off x="436563" y="1562099"/>
          <a:ext cx="8288337" cy="295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012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E4A260-EC31-0781-E63E-577CBC38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4" y="428625"/>
            <a:ext cx="8288336" cy="863600"/>
          </a:xfrm>
        </p:spPr>
        <p:txBody>
          <a:bodyPr anchor="t">
            <a:normAutofit/>
          </a:bodyPr>
          <a:lstStyle/>
          <a:p>
            <a:r>
              <a:rPr lang="en-US" sz="2400"/>
              <a:t>Employee Experience Elements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D351FBB9-238B-0E4C-F0F3-AF068677E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302777"/>
              </p:ext>
            </p:extLst>
          </p:nvPr>
        </p:nvGraphicFramePr>
        <p:xfrm>
          <a:off x="427831" y="1292225"/>
          <a:ext cx="8288337" cy="295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96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AC125-622E-1CB3-20A8-927FF4929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Our Journey with </a:t>
            </a:r>
          </a:p>
          <a:p>
            <a:r>
              <a:rPr lang="en-US"/>
              <a:t>De-escalation Support</a:t>
            </a:r>
          </a:p>
        </p:txBody>
      </p:sp>
    </p:spTree>
    <p:extLst>
      <p:ext uri="{BB962C8B-B14F-4D97-AF65-F5344CB8AC3E}">
        <p14:creationId xmlns:p14="http://schemas.microsoft.com/office/powerpoint/2010/main" val="136274114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HUB_10">
      <a:dk1>
        <a:srgbClr val="021C37"/>
      </a:dk1>
      <a:lt1>
        <a:srgbClr val="FFFFFF"/>
      </a:lt1>
      <a:dk2>
        <a:srgbClr val="021C37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dCollab-2024_Speaker-Template" id="{A4A1663F-680E-CB4C-B777-08CF239A928B}" vid="{3235C187-2FD7-FE42-B9CE-7D87CF8EFF99}"/>
    </a:ext>
  </a:extLst>
</a:theme>
</file>

<file path=ppt/theme/theme2.xml><?xml version="1.0" encoding="utf-8"?>
<a:theme xmlns:a="http://schemas.openxmlformats.org/drawingml/2006/main" name="Text Layouts">
  <a:themeElements>
    <a:clrScheme name="HUB_10">
      <a:dk1>
        <a:srgbClr val="021C37"/>
      </a:dk1>
      <a:lt1>
        <a:srgbClr val="FFFFFF"/>
      </a:lt1>
      <a:dk2>
        <a:srgbClr val="021C37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dCollab-2024_Speaker-Template" id="{A4A1663F-680E-CB4C-B777-08CF239A928B}" vid="{F307D867-772C-3D4C-9A51-82F47117A580}"/>
    </a:ext>
  </a:extLst>
</a:theme>
</file>

<file path=ppt/theme/theme3.xml><?xml version="1.0" encoding="utf-8"?>
<a:theme xmlns:a="http://schemas.openxmlformats.org/drawingml/2006/main" name="Office Theme">
  <a:themeElements>
    <a:clrScheme name="NRC Health Colors 2">
      <a:dk1>
        <a:srgbClr val="3C3F40"/>
      </a:dk1>
      <a:lt1>
        <a:srgbClr val="FFFFFF"/>
      </a:lt1>
      <a:dk2>
        <a:srgbClr val="75787B"/>
      </a:dk2>
      <a:lt2>
        <a:srgbClr val="C4BFB6"/>
      </a:lt2>
      <a:accent1>
        <a:srgbClr val="ED8B00"/>
      </a:accent1>
      <a:accent2>
        <a:srgbClr val="00A3E0"/>
      </a:accent2>
      <a:accent3>
        <a:srgbClr val="EA7600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NRC Health Fonts V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8BE18F-98E7-9D4A-8CA9-2AEA81ACD9A4}">
  <we:reference id="wa200000729" version="3.13.175.0" store="en-US" storeType="OMEX"/>
  <we:alternateReferences>
    <we:reference id="wa200000729" version="3.13.175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C5B178FDC1746925EAA7FA1129E55" ma:contentTypeVersion="18" ma:contentTypeDescription="Create a new document." ma:contentTypeScope="" ma:versionID="ae4de1281df59c85e93e44c39691c654">
  <xsd:schema xmlns:xsd="http://www.w3.org/2001/XMLSchema" xmlns:xs="http://www.w3.org/2001/XMLSchema" xmlns:p="http://schemas.microsoft.com/office/2006/metadata/properties" xmlns:ns2="11d8a41a-1f29-4ec5-8024-1097c0c031a8" xmlns:ns3="c6d2ed87-2ef4-4232-904f-b00528d88cd2" targetNamespace="http://schemas.microsoft.com/office/2006/metadata/properties" ma:root="true" ma:fieldsID="8205c27f51bdcfa361189c9018e02b3b" ns2:_="" ns3:_="">
    <xsd:import namespace="11d8a41a-1f29-4ec5-8024-1097c0c031a8"/>
    <xsd:import namespace="c6d2ed87-2ef4-4232-904f-b00528d88c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8a41a-1f29-4ec5-8024-1097c0c03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a0ba95d-80f1-4a39-bd05-546c2b4894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2ed87-2ef4-4232-904f-b00528d88c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78fc1a0-fe07-41c6-a497-29961fd2c41d}" ma:internalName="TaxCatchAll" ma:showField="CatchAllData" ma:web="c6d2ed87-2ef4-4232-904f-b00528d88c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2ed87-2ef4-4232-904f-b00528d88cd2" xsi:nil="true"/>
    <lcf76f155ced4ddcb4097134ff3c332f xmlns="11d8a41a-1f29-4ec5-8024-1097c0c031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6E4399-9ED5-430D-A2D0-EA9B4AFF04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164221-3791-455A-AC56-23E5CDEB13A9}"/>
</file>

<file path=customXml/itemProps3.xml><?xml version="1.0" encoding="utf-8"?>
<ds:datastoreItem xmlns:ds="http://schemas.openxmlformats.org/officeDocument/2006/customXml" ds:itemID="{81F69A73-B6EF-4B02-A8E0-8E10D2C3827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c6d2ed87-2ef4-4232-904f-b00528d88cd2"/>
    <ds:schemaRef ds:uri="11d8a41a-1f29-4ec5-8024-1097c0c031a8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PedCollab-2024_Speaker-Template</Template>
  <TotalTime>44</TotalTime>
  <Words>807</Words>
  <Application>Microsoft Office PowerPoint</Application>
  <PresentationFormat>Custom</PresentationFormat>
  <Paragraphs>113</Paragraphs>
  <Slides>37</Slides>
  <Notes>10</Notes>
  <HiddenSlides>8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Arial,Sans-Serif</vt:lpstr>
      <vt:lpstr>Calibri</vt:lpstr>
      <vt:lpstr>Georgia</vt:lpstr>
      <vt:lpstr>Proxima Nova</vt:lpstr>
      <vt:lpstr>Roboto</vt:lpstr>
      <vt:lpstr>Segoe UI</vt:lpstr>
      <vt:lpstr>Symbol</vt:lpstr>
      <vt:lpstr>Wingdings</vt:lpstr>
      <vt:lpstr>Titles</vt:lpstr>
      <vt:lpstr>Text Layouts</vt:lpstr>
      <vt:lpstr>PowerPoint Presentation</vt:lpstr>
      <vt:lpstr>PowerPoint Presentation</vt:lpstr>
      <vt:lpstr>PowerPoint Presentation</vt:lpstr>
      <vt:lpstr>PowerPoint Presentation</vt:lpstr>
      <vt:lpstr>Verbal Escalations</vt:lpstr>
      <vt:lpstr>PowerPoint Presentation</vt:lpstr>
      <vt:lpstr>Higher levels of engagement = higher PFX scores</vt:lpstr>
      <vt:lpstr>Employee Experience Elements</vt:lpstr>
      <vt:lpstr>PowerPoint Presentation</vt:lpstr>
      <vt:lpstr>Safe and Healing Environments Flyer</vt:lpstr>
      <vt:lpstr>Flyer: Serving a Purpose, Not Fully Meeting Needs</vt:lpstr>
      <vt:lpstr>New Documentation Tools</vt:lpstr>
      <vt:lpstr>Computer Based Training</vt:lpstr>
      <vt:lpstr>PowerPoint Presentation</vt:lpstr>
      <vt:lpstr>Verbal / Over-the-Phone Escalations Taking a Toll</vt:lpstr>
      <vt:lpstr>PowerPoint Presentation</vt:lpstr>
      <vt:lpstr>Phone Recording Pilot </vt:lpstr>
      <vt:lpstr>PowerPoint Presentation</vt:lpstr>
      <vt:lpstr>PowerPoint Presentation</vt:lpstr>
      <vt:lpstr>PowerPoint Presentation</vt:lpstr>
      <vt:lpstr>PowerPoint Presentation</vt:lpstr>
      <vt:lpstr>GetWell Network Screensavers </vt:lpstr>
      <vt:lpstr>Safe &amp; Healthy Environment Videos </vt:lpstr>
      <vt:lpstr>PowerPoint Presentation</vt:lpstr>
      <vt:lpstr>PowerPoint Presentation</vt:lpstr>
      <vt:lpstr>PowerPoint Presentation</vt:lpstr>
      <vt:lpstr>Team Member Resources</vt:lpstr>
      <vt:lpstr>Key Takeaways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Grissom, Shawna</dc:creator>
  <cp:lastModifiedBy>Cynthia Ballow</cp:lastModifiedBy>
  <cp:revision>15</cp:revision>
  <dcterms:created xsi:type="dcterms:W3CDTF">2024-02-07T16:22:58Z</dcterms:created>
  <dcterms:modified xsi:type="dcterms:W3CDTF">2024-03-25T21:07:34Z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0x0101005D2C5B178FDC1746925EAA7FA1129E55</vt:lpwstr>
  </property>
  <property fmtid="{D5CDD505-2E9C-101B-9397-08002B2CF9AE}" pid="3" name="MediaServiceImageTags">
    <vt:lpwstr/>
  </property>
</Properties>
</file>