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2" r:id="rId4"/>
    <p:sldMasterId id="2147484071" r:id="rId5"/>
    <p:sldMasterId id="2147484064" r:id="rId6"/>
    <p:sldMasterId id="2147484083" r:id="rId7"/>
    <p:sldMasterId id="2147484017" r:id="rId8"/>
    <p:sldMasterId id="2147484087" r:id="rId9"/>
    <p:sldMasterId id="2147484047" r:id="rId10"/>
    <p:sldMasterId id="2147484079" r:id="rId11"/>
    <p:sldMasterId id="2147484114" r:id="rId12"/>
  </p:sldMasterIdLst>
  <p:notesMasterIdLst>
    <p:notesMasterId r:id="rId30"/>
  </p:notesMasterIdLst>
  <p:handoutMasterIdLst>
    <p:handoutMasterId r:id="rId31"/>
  </p:handoutMasterIdLst>
  <p:sldIdLst>
    <p:sldId id="2724" r:id="rId13"/>
    <p:sldId id="2146849912" r:id="rId14"/>
    <p:sldId id="13212" r:id="rId15"/>
    <p:sldId id="2733" r:id="rId16"/>
    <p:sldId id="2718" r:id="rId17"/>
    <p:sldId id="2741" r:id="rId18"/>
    <p:sldId id="13196" r:id="rId19"/>
    <p:sldId id="13198" r:id="rId20"/>
    <p:sldId id="2146849906" r:id="rId21"/>
    <p:sldId id="13204" r:id="rId22"/>
    <p:sldId id="2725" r:id="rId23"/>
    <p:sldId id="2146849907" r:id="rId24"/>
    <p:sldId id="2146849913" r:id="rId25"/>
    <p:sldId id="13209" r:id="rId26"/>
    <p:sldId id="298" r:id="rId27"/>
    <p:sldId id="2146849914" r:id="rId28"/>
    <p:sldId id="13214" r:id="rId29"/>
  </p:sldIdLst>
  <p:sldSz cx="9144000" cy="514826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RC Theme_2023" id="{22BB4069-5D9B-C24A-B0E4-95730A43389A}">
          <p14:sldIdLst>
            <p14:sldId id="2724"/>
            <p14:sldId id="2146849912"/>
            <p14:sldId id="13212"/>
            <p14:sldId id="2733"/>
            <p14:sldId id="2718"/>
            <p14:sldId id="2741"/>
            <p14:sldId id="13196"/>
            <p14:sldId id="13198"/>
            <p14:sldId id="2146849906"/>
            <p14:sldId id="13204"/>
            <p14:sldId id="2725"/>
            <p14:sldId id="2146849907"/>
            <p14:sldId id="2146849913"/>
            <p14:sldId id="13209"/>
            <p14:sldId id="298"/>
            <p14:sldId id="2146849914"/>
            <p14:sldId id="13214"/>
          </p14:sldIdLst>
        </p14:section>
        <p14:section name="Content Examples" id="{C15DE576-6446-5945-BB29-0146526F656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682241-55B5-F72D-F922-5EFD12E627B8}" name="Toya Gorley" initials="TG" userId="S::tgorley@nrchealth.com::9193a184-2720-4ba8-a17d-bf15ed8647c4" providerId="AD"/>
  <p188:author id="{EC321693-3DD5-2815-C2C0-1C9C8DE7D632}" name="Peter Mundt" initials="PM" userId="S::pmundt@nrchealth.com::acfbef1e-69a0-4093-998f-bebc669673f6" providerId="AD"/>
  <p188:author id="{ABE344BE-3C82-C79C-9B86-D2CDFEBCB646}" name="Greg Makoul" initials="GM" userId="S::gmakoul@nrchealth.com::b7722698-ee58-461e-bf3c-706d094d7bf6" providerId="AD"/>
  <p188:author id="{383802DC-4723-A7B6-3262-28CA6C8950EA}" name="Rob Davis" initials="RD" userId="S::rdavis@nrchealth.com::2910234c-6a41-489f-848b-2706083f2122" providerId="AD"/>
  <p188:author id="{834B77F7-AD89-54AD-3F53-6CF605BCED91}" name="Justin Schuerman" initials="" userId="S::jschuerman@nrchealth.com::e50b13e1-0e9b-423d-b06a-090d90cdd3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F49"/>
    <a:srgbClr val="1F2F48"/>
    <a:srgbClr val="FFFFFF"/>
    <a:srgbClr val="F2F2F2"/>
    <a:srgbClr val="804EBC"/>
    <a:srgbClr val="D7D8D9"/>
    <a:srgbClr val="3D5C7F"/>
    <a:srgbClr val="3B3C3E"/>
    <a:srgbClr val="22364E"/>
    <a:srgbClr val="213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45C3F-0DD5-4367-B957-64ADDCC3E4B8}" v="25" dt="2024-03-27T13:57:44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854" autoAdjust="0"/>
  </p:normalViewPr>
  <p:slideViewPr>
    <p:cSldViewPr snapToGrid="0" showGuides="1">
      <p:cViewPr varScale="1">
        <p:scale>
          <a:sx n="77" d="100"/>
          <a:sy n="77" d="100"/>
        </p:scale>
        <p:origin x="980" y="64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BCAC75-1552-8C13-C145-7975C1C9E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F7262-EA7B-9BEB-FC94-045C43756B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8BBC98-06B0-C14D-BAB1-CBAECD56680C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1D677-9F4E-61B1-4716-A21915F6A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24D79-790D-0A00-7857-739695280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4E50F5-6D86-5243-A99E-DD185289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FA37B-50AE-B04F-B6F6-20224CDEA2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C1DD027-2FD0-7748-9CF9-F06990C9CE5A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2314B5-2C42-380A-59C6-6BB981276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0D91E-5AA4-73E3-5C49-3532B709B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6B31194-12FB-9548-90E3-BCAE17E63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Pediatric Experience Perspective combines data and perspectives from healthcare executives that allows us to reflect on lessons learned from last year and offer a point of view for the year ahead.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2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8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NRC Health’s Community Insights tool provides a more contemporary approach that makes it easy for</a:t>
            </a:r>
          </a:p>
          <a:p>
            <a:r>
              <a:rPr lang="en-US" dirty="0"/>
              <a:t>health organizations to run reliable custom studies at scale.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31194-12FB-9548-90E3-BCAE17E639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F7540A0-D8C5-7EE3-72B6-AFD324ED47AA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CC415B9-2DA3-5DA8-640F-285FFA28C824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B09FED0-FF5B-2B7F-B0C7-78A9DD119ADE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B2B4C7-4C78-1519-1FF4-D24DA3755EDB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EB7B533-4B81-F67E-4EE4-7F267238D5C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49D962-3924-4241-DED5-F326DAE923E1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419"/>
            <a:ext cx="8229600" cy="34269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BB6E4-04D4-8AA5-7688-00357013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AA7E2C3-7B3E-F840-A5B2-7F9A3758B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C508B1-8D2D-6310-7C97-4311EC2BC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D46C4-AD9F-64E2-9949-945C904E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27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20147E-9D3F-8C25-F836-CC54C72B7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96749"/>
            <a:ext cx="3886199" cy="273557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00601" y="1896747"/>
            <a:ext cx="3886198" cy="273557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28953-1192-6AC2-8276-FB9B418B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511806-9A92-4937-EBCE-ADF147C9F6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203326"/>
            <a:ext cx="3886197" cy="45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4B60F44-B13C-AFC5-72F1-D0B40C9F5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595" y="1203326"/>
            <a:ext cx="3886197" cy="45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81FC5-686B-F509-E7B0-4BBD162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849EAE4E-07A7-0BD8-994F-A262F5B92F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692680"/>
            <a:ext cx="59436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1EE9863E-B405-6B9E-A531-11FF8AA8F3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8000" y="4691063"/>
            <a:ext cx="1828800" cy="457200"/>
          </a:xfrm>
        </p:spPr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532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96823E2-6164-5272-F64F-AB0037F4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4033838" cy="515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7370" y="962971"/>
            <a:ext cx="4509430" cy="3219658"/>
          </a:xfrm>
        </p:spPr>
        <p:txBody>
          <a:bodyPr anchor="ctr" anchorCtr="0"/>
          <a:lstStyle>
            <a:lvl1pPr>
              <a:lnSpc>
                <a:spcPct val="120000"/>
              </a:lnSpc>
              <a:defRPr sz="1600"/>
            </a:lvl1pPr>
            <a:lvl2pPr>
              <a:lnSpc>
                <a:spcPct val="120000"/>
              </a:lnSpc>
              <a:defRPr sz="12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050"/>
            </a:lvl4pPr>
            <a:lvl5pPr>
              <a:lnSpc>
                <a:spcPct val="120000"/>
              </a:lnSpc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F8154E-0E4E-DB19-A902-E5D1657075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962971"/>
            <a:ext cx="2514600" cy="32196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title here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A2BC48-703A-85D0-2E08-F3062A98D6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77367" y="4691063"/>
            <a:ext cx="4509431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C9DD78-8336-2418-3219-10217792CA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9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C86336-8BA3-A62F-1993-F6940A46D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26603" y="-274320"/>
            <a:ext cx="29674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0">
                <a:ln w="15875">
                  <a:solidFill>
                    <a:schemeClr val="accent1"/>
                  </a:solidFill>
                </a:ln>
                <a:noFill/>
                <a:effectLst>
                  <a:outerShdw dist="38100" dir="2700000" algn="tl" rotWithShape="0">
                    <a:schemeClr val="tx1">
                      <a:alpha val="9929"/>
                    </a:schemeClr>
                  </a:outerShdw>
                </a:effectLst>
              </a:rPr>
              <a:t>“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0AD26A7-E30F-6AD0-9BF1-4C3C611007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E460C-8F67-BA27-A08F-483FB83A05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8847" y="1203325"/>
            <a:ext cx="6414150" cy="27416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86878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5">
            <a:extLst>
              <a:ext uri="{FF2B5EF4-FFF2-40B4-BE49-F238E27FC236}">
                <a16:creationId xmlns:a16="http://schemas.microsoft.com/office/drawing/2014/main" id="{5C1E48AE-EB3E-6239-A801-FC6E8CBD2D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8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phic 17">
            <a:extLst>
              <a:ext uri="{FF2B5EF4-FFF2-40B4-BE49-F238E27FC236}">
                <a16:creationId xmlns:a16="http://schemas.microsoft.com/office/drawing/2014/main" id="{5C739BC8-9A9A-4F53-A9E0-4E3DF4E686A6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0F1E535-72A9-39E2-97CE-31AB8A56C1E3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AD622D-0205-2B57-9C6B-C5C06EFE6EE2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C447A2-D5DF-48CC-68DF-71D703BBFDF6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E73D7AE-B21A-4F88-14F9-CAD9D373BC0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BE97D3A-7437-AA20-24B1-D28C5241310F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</p:grpSp>
      <p:sp>
        <p:nvSpPr>
          <p:cNvPr id="2" name="Slide Number Placeholder 25">
            <a:extLst>
              <a:ext uri="{FF2B5EF4-FFF2-40B4-BE49-F238E27FC236}">
                <a16:creationId xmlns:a16="http://schemas.microsoft.com/office/drawing/2014/main" id="{27B19098-AEC6-A294-35D9-CBF42A23B9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09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17">
            <a:extLst>
              <a:ext uri="{FF2B5EF4-FFF2-40B4-BE49-F238E27FC236}">
                <a16:creationId xmlns:a16="http://schemas.microsoft.com/office/drawing/2014/main" id="{8CD362AD-28CE-9E1D-E38D-126001D55DB2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EF8521D-95C5-66EB-69BD-68ACAD7D63C4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0C223FC-B7AF-322E-ECF2-5E41E6DD4D71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1208F7A-046B-8B48-E8DE-EF8CE75E1965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987A983-392E-B0AA-9DE4-91BD906769B2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99AE28E-9464-CC4B-0790-53D2203F8B17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A8659E-DCB7-C883-A086-93FC2EEB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050924"/>
            <a:ext cx="8229600" cy="3639312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E79F7-8271-35D3-067F-3DF8D4286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E15F8B-2062-4675-4AFC-D39C958DD0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8175" y="1222001"/>
            <a:ext cx="7867650" cy="3295650"/>
          </a:xfrm>
        </p:spPr>
        <p:txBody>
          <a:bodyPr tIns="27432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700">
                <a:solidFill>
                  <a:srgbClr val="3B3C3E"/>
                </a:solidFill>
              </a:defRPr>
            </a:lvl1pPr>
            <a:lvl2pPr marL="342900" indent="0">
              <a:buNone/>
              <a:defRPr>
                <a:solidFill>
                  <a:srgbClr val="3B3C3E"/>
                </a:solidFill>
              </a:defRPr>
            </a:lvl2pPr>
            <a:lvl3pPr marL="685800" indent="0">
              <a:buNone/>
              <a:defRPr>
                <a:solidFill>
                  <a:srgbClr val="3B3C3E"/>
                </a:solidFill>
              </a:defRPr>
            </a:lvl3pPr>
            <a:lvl4pPr marL="1028700" indent="0">
              <a:buNone/>
              <a:defRPr>
                <a:solidFill>
                  <a:srgbClr val="3B3C3E"/>
                </a:solidFill>
              </a:defRPr>
            </a:lvl4pPr>
            <a:lvl5pPr marL="1371600" indent="0">
              <a:buNone/>
              <a:defRPr>
                <a:solidFill>
                  <a:srgbClr val="3B3C3E"/>
                </a:solidFill>
              </a:defRPr>
            </a:lvl5pPr>
          </a:lstStyle>
          <a:p>
            <a:pPr lvl="0"/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3B69-258A-166B-3375-168F8863AA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A4159-22F3-40FD-B3AF-734CD8A49F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BDA84-A656-6717-3F7E-CBCE1131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234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aphic 17">
            <a:extLst>
              <a:ext uri="{FF2B5EF4-FFF2-40B4-BE49-F238E27FC236}">
                <a16:creationId xmlns:a16="http://schemas.microsoft.com/office/drawing/2014/main" id="{B559AF47-6F42-E7D3-47CE-2D8E519DEAEB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8ACD327-6D58-A8F2-45DC-546E434654DE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DDFC3A5-37A2-41CC-2138-3CD3CBEE490B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0DA5958-7EE3-807A-6013-21DB183D269E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F2D7BD1-C010-5780-014B-B9E4BC5CEB0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B42EDCE-37FF-FB3D-F487-E87CFDA00412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1198563"/>
            <a:ext cx="2514600" cy="3318350"/>
          </a:xfrm>
        </p:spPr>
        <p:txBody>
          <a:bodyPr anchor="ctr" anchorCtr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F47D86C-67E3-20A6-2CBA-630157440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050925"/>
            <a:ext cx="5257800" cy="3640137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BE90A-FFA5-F4D3-F89A-E96009227D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7700" y="1225073"/>
            <a:ext cx="4869180" cy="3291840"/>
          </a:xfrm>
        </p:spPr>
        <p:txBody>
          <a:bodyPr lIns="0" tIns="27432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="0" i="0" spc="20" baseline="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A153E-ADF1-C34F-766C-7356FE3CE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4100B6-3233-E69B-06AD-6FD881E851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9FD1F21-E45F-AE5F-804E-FF15E67E48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D5626BE-7CB9-161E-71A1-CF37C0CE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893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17">
            <a:extLst>
              <a:ext uri="{FF2B5EF4-FFF2-40B4-BE49-F238E27FC236}">
                <a16:creationId xmlns:a16="http://schemas.microsoft.com/office/drawing/2014/main" id="{1E875781-BA51-E628-458F-AF1BCC3EE72A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28D38E-B0C5-172B-BA36-D4358B383424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6B265E2-D543-6286-BAE2-D05DBBFE55F5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2A537B8-AD42-F451-E8E2-39F02DC346B3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D7C709C-E135-4695-7606-D6D7A034DA46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8118BBB-BA28-8C2B-48E5-E193B0EA1606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674" y="1198563"/>
            <a:ext cx="3893126" cy="3318350"/>
          </a:xfrm>
        </p:spPr>
        <p:txBody>
          <a:bodyPr anchor="ctr" anchorCtr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F47D86C-67E3-20A6-2CBA-630157440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1" y="1050925"/>
            <a:ext cx="3893126" cy="3640137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BE90A-FFA5-F4D3-F89A-E96009227D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7700" y="1225073"/>
            <a:ext cx="3520440" cy="3291840"/>
          </a:xfrm>
        </p:spPr>
        <p:txBody>
          <a:bodyPr lIns="0" tIns="27432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="0" i="0" spc="20" baseline="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A153E-ADF1-C34F-766C-7356FE3CE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A679015-638E-CE8B-8EDE-E518BF7CC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9FA758E-50A7-FE5E-D38E-707178A22E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52837-FC21-BEFD-3AD1-E5A4AFE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777"/>
            <a:ext cx="8229599" cy="6393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8553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AD958-680F-6860-77C7-290B165D0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A8659E-DCB7-C883-A086-93FC2EEB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050924"/>
            <a:ext cx="8229600" cy="3639312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E79F7-8271-35D3-067F-3DF8D4286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E15F8B-2062-4675-4AFC-D39C958DD0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8175" y="1222001"/>
            <a:ext cx="7867650" cy="3295650"/>
          </a:xfrm>
        </p:spPr>
        <p:txBody>
          <a:bodyPr tIns="27432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700">
                <a:solidFill>
                  <a:srgbClr val="3B3C3E"/>
                </a:solidFill>
              </a:defRPr>
            </a:lvl1pPr>
            <a:lvl2pPr marL="342900" indent="0">
              <a:buNone/>
              <a:defRPr>
                <a:solidFill>
                  <a:srgbClr val="3B3C3E"/>
                </a:solidFill>
              </a:defRPr>
            </a:lvl2pPr>
            <a:lvl3pPr marL="685800" indent="0">
              <a:buNone/>
              <a:defRPr>
                <a:solidFill>
                  <a:srgbClr val="3B3C3E"/>
                </a:solidFill>
              </a:defRPr>
            </a:lvl3pPr>
            <a:lvl4pPr marL="1028700" indent="0">
              <a:buNone/>
              <a:defRPr>
                <a:solidFill>
                  <a:srgbClr val="3B3C3E"/>
                </a:solidFill>
              </a:defRPr>
            </a:lvl4pPr>
            <a:lvl5pPr marL="1371600" indent="0">
              <a:buNone/>
              <a:defRPr>
                <a:solidFill>
                  <a:srgbClr val="3B3C3E"/>
                </a:solidFill>
              </a:defRPr>
            </a:lvl5pPr>
          </a:lstStyle>
          <a:p>
            <a:pPr lvl="0"/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3B69-258A-166B-3375-168F8863AA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A4159-22F3-40FD-B3AF-734CD8A49F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BDA84-A656-6717-3F7E-CBCE1131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9543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6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2AF1D-7511-D7F4-DF95-3129234A1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1198563"/>
            <a:ext cx="2514600" cy="3318350"/>
          </a:xfrm>
        </p:spPr>
        <p:txBody>
          <a:bodyPr anchor="ctr" anchorCtr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F47D86C-67E3-20A6-2CBA-630157440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050925"/>
            <a:ext cx="5257800" cy="3640137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BE90A-FFA5-F4D3-F89A-E96009227D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7700" y="1225073"/>
            <a:ext cx="4869180" cy="3291840"/>
          </a:xfrm>
        </p:spPr>
        <p:txBody>
          <a:bodyPr lIns="0" tIns="27432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="0" i="0" spc="20" baseline="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A153E-ADF1-C34F-766C-7356FE3CE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4100B6-3233-E69B-06AD-6FD881E851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9FD1F21-E45F-AE5F-804E-FF15E67E48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D5626BE-7CB9-161E-71A1-CF37C0CE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990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aphic 17">
            <a:extLst>
              <a:ext uri="{FF2B5EF4-FFF2-40B4-BE49-F238E27FC236}">
                <a16:creationId xmlns:a16="http://schemas.microsoft.com/office/drawing/2014/main" id="{57B5F097-8310-53AF-87FA-6EB98C72928B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C8959C0-4004-F44E-1D3A-D56E5139935A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321969-70B3-BC7E-A957-64FE429E80A6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64129D1-3B5C-DEF8-A4E9-285B5FE1BA0E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94C80F1-BD2D-2A57-D652-22C77E44FAD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09A37EC-4242-8BA4-9449-DA47EE510B88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1" y="1205419"/>
            <a:ext cx="3886199" cy="342690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 userDrawn="1">
            <p:ph idx="12"/>
          </p:nvPr>
        </p:nvSpPr>
        <p:spPr>
          <a:xfrm>
            <a:off x="4800600" y="1205419"/>
            <a:ext cx="3886199" cy="342690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29415-5942-18A3-3AAE-EA86FC08A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09C4DA-EAD0-303C-E4A2-B6F7F04FE833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200846-A9C6-3CFE-D5D1-7F07AD5DBE5F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1E923-AB54-AFC7-0B06-4496B66EF0B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991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whit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E113E-BC8B-8563-754F-79DFBDA6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674" y="1198563"/>
            <a:ext cx="3893126" cy="3318350"/>
          </a:xfrm>
        </p:spPr>
        <p:txBody>
          <a:bodyPr anchor="ctr" anchorCtr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F47D86C-67E3-20A6-2CBA-630157440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1" y="1050925"/>
            <a:ext cx="3893126" cy="3640137"/>
          </a:xfrm>
          <a:prstGeom prst="roundRect">
            <a:avLst>
              <a:gd name="adj" fmla="val 25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BE90A-FFA5-F4D3-F89A-E96009227D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7700" y="1225073"/>
            <a:ext cx="3520440" cy="3291840"/>
          </a:xfrm>
        </p:spPr>
        <p:txBody>
          <a:bodyPr lIns="0" tIns="27432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="0" i="0" spc="20" baseline="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PLACE VISUALS HERE. CLICK ICON TO ADD TABLE, CHART, OR SMART ART.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A153E-ADF1-C34F-766C-7356FE3CE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A679015-638E-CE8B-8EDE-E518BF7CC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9FA758E-50A7-FE5E-D38E-707178A22E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52837-FC21-BEFD-3AD1-E5A4AFE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777"/>
            <a:ext cx="8229599" cy="6393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2260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F7540A0-D8C5-7EE3-72B6-AFD324ED47AA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CC415B9-2DA3-5DA8-640F-285FFA28C824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B09FED0-FF5B-2B7F-B0C7-78A9DD119ADE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B2B4C7-4C78-1519-1FF4-D24DA3755EDB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EB7B533-4B81-F67E-4EE4-7F267238D5C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49D962-3924-4241-DED5-F326DAE923E1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419"/>
            <a:ext cx="8229600" cy="34269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BB6E4-04D4-8AA5-7688-00357013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AA7E2C3-7B3E-F840-A5B2-7F9A3758B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C508B1-8D2D-6310-7C97-4311EC2BC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D46C4-AD9F-64E2-9949-945C904E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2914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F8E9-227C-758F-A4A4-A75218FFB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025" y="4772025"/>
            <a:ext cx="5534025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671F-14AD-D23E-3CE6-99CFE37C1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36721" y="4772025"/>
            <a:ext cx="5524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BD4D47-D535-5142-B66F-5AB4F1B00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A0B1DF5-F823-7763-21A8-F551D8140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68"/>
            <a:ext cx="9144000" cy="5156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2EEB03-5D95-BD6F-5D88-9A90DC5E8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CF2D2-9A1D-E558-0931-23AA01B6F140}"/>
              </a:ext>
            </a:extLst>
          </p:cNvPr>
          <p:cNvSpPr/>
          <p:nvPr userDrawn="1"/>
        </p:nvSpPr>
        <p:spPr>
          <a:xfrm>
            <a:off x="5181600" y="2773524"/>
            <a:ext cx="731838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" name="Picture 8" descr="Logo&#10;&#10;Description automatically generated">
            <a:extLst>
              <a:ext uri="{FF2B5EF4-FFF2-40B4-BE49-F238E27FC236}">
                <a16:creationId xmlns:a16="http://schemas.microsoft.com/office/drawing/2014/main" id="{D3DB623A-A0EF-42A4-B085-776DCDF4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25" y="3730786"/>
            <a:ext cx="100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43E04-5B69-6BD7-941C-A9FB4C9B5F63}"/>
              </a:ext>
            </a:extLst>
          </p:cNvPr>
          <p:cNvCxnSpPr/>
          <p:nvPr userDrawn="1"/>
        </p:nvCxnSpPr>
        <p:spPr>
          <a:xfrm>
            <a:off x="6269038" y="3506788"/>
            <a:ext cx="0" cy="415925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F8EF38D-0C1A-8D6A-5E26-8136B6F2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0" y="862606"/>
            <a:ext cx="3323050" cy="1455743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25393-43C6-035D-DAB5-600E9699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3209688"/>
            <a:ext cx="3323050" cy="41314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9978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F8E9-227C-758F-A4A4-A75218FFB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025" y="4772025"/>
            <a:ext cx="5534025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671F-14AD-D23E-3CE6-99CFE37C1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36721" y="4772025"/>
            <a:ext cx="5524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BD4D47-D535-5142-B66F-5AB4F1B00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A0B1DF5-F823-7763-21A8-F551D8140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68"/>
            <a:ext cx="9144000" cy="5156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2EEB03-5D95-BD6F-5D88-9A90DC5E8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763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CF2D2-9A1D-E558-0931-23AA01B6F140}"/>
              </a:ext>
            </a:extLst>
          </p:cNvPr>
          <p:cNvSpPr/>
          <p:nvPr userDrawn="1"/>
        </p:nvSpPr>
        <p:spPr>
          <a:xfrm>
            <a:off x="5181600" y="2773524"/>
            <a:ext cx="731838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" name="Picture 8" descr="Logo&#10;&#10;Description automatically generated">
            <a:extLst>
              <a:ext uri="{FF2B5EF4-FFF2-40B4-BE49-F238E27FC236}">
                <a16:creationId xmlns:a16="http://schemas.microsoft.com/office/drawing/2014/main" id="{D3DB623A-A0EF-42A4-B085-776DCDF4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25" y="3730786"/>
            <a:ext cx="100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43E04-5B69-6BD7-941C-A9FB4C9B5F63}"/>
              </a:ext>
            </a:extLst>
          </p:cNvPr>
          <p:cNvCxnSpPr/>
          <p:nvPr userDrawn="1"/>
        </p:nvCxnSpPr>
        <p:spPr>
          <a:xfrm>
            <a:off x="6269038" y="3506788"/>
            <a:ext cx="0" cy="415925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F8EF38D-0C1A-8D6A-5E26-8136B6F2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0" y="862606"/>
            <a:ext cx="3323050" cy="1455743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25393-43C6-035D-DAB5-600E9699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3209688"/>
            <a:ext cx="3323050" cy="41314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6582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F8E9-227C-758F-A4A4-A75218FFB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025" y="4772025"/>
            <a:ext cx="5534025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671F-14AD-D23E-3CE6-99CFE37C1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36721" y="4772025"/>
            <a:ext cx="5524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BD4D47-D535-5142-B66F-5AB4F1B00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A0B1DF5-F823-7763-21A8-F551D8140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68"/>
            <a:ext cx="9144000" cy="5156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2EEB03-5D95-BD6F-5D88-9A90DC5E8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763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CF2D2-9A1D-E558-0931-23AA01B6F140}"/>
              </a:ext>
            </a:extLst>
          </p:cNvPr>
          <p:cNvSpPr/>
          <p:nvPr userDrawn="1"/>
        </p:nvSpPr>
        <p:spPr>
          <a:xfrm>
            <a:off x="5181600" y="2773524"/>
            <a:ext cx="731838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" name="Picture 8" descr="Logo&#10;&#10;Description automatically generated">
            <a:extLst>
              <a:ext uri="{FF2B5EF4-FFF2-40B4-BE49-F238E27FC236}">
                <a16:creationId xmlns:a16="http://schemas.microsoft.com/office/drawing/2014/main" id="{D3DB623A-A0EF-42A4-B085-776DCDF4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25" y="3730786"/>
            <a:ext cx="100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43E04-5B69-6BD7-941C-A9FB4C9B5F63}"/>
              </a:ext>
            </a:extLst>
          </p:cNvPr>
          <p:cNvCxnSpPr/>
          <p:nvPr userDrawn="1"/>
        </p:nvCxnSpPr>
        <p:spPr>
          <a:xfrm>
            <a:off x="6269038" y="3506788"/>
            <a:ext cx="0" cy="415925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F8EF38D-0C1A-8D6A-5E26-8136B6F2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0" y="862606"/>
            <a:ext cx="3323050" cy="1455743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25393-43C6-035D-DAB5-600E9699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3209688"/>
            <a:ext cx="3323050" cy="41314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1327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F8E9-227C-758F-A4A4-A75218FFB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025" y="4772025"/>
            <a:ext cx="5534025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671F-14AD-D23E-3CE6-99CFE37C1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36721" y="4772025"/>
            <a:ext cx="5524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BD4D47-D535-5142-B66F-5AB4F1B00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A0B1DF5-F823-7763-21A8-F551D8140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68"/>
            <a:ext cx="9144000" cy="5156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2EEB03-5D95-BD6F-5D88-9A90DC5E8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763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CF2D2-9A1D-E558-0931-23AA01B6F140}"/>
              </a:ext>
            </a:extLst>
          </p:cNvPr>
          <p:cNvSpPr/>
          <p:nvPr userDrawn="1"/>
        </p:nvSpPr>
        <p:spPr>
          <a:xfrm>
            <a:off x="5181600" y="2773524"/>
            <a:ext cx="731838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" name="Picture 8" descr="Logo&#10;&#10;Description automatically generated">
            <a:extLst>
              <a:ext uri="{FF2B5EF4-FFF2-40B4-BE49-F238E27FC236}">
                <a16:creationId xmlns:a16="http://schemas.microsoft.com/office/drawing/2014/main" id="{D3DB623A-A0EF-42A4-B085-776DCDF4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25" y="3730786"/>
            <a:ext cx="100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43E04-5B69-6BD7-941C-A9FB4C9B5F63}"/>
              </a:ext>
            </a:extLst>
          </p:cNvPr>
          <p:cNvCxnSpPr/>
          <p:nvPr userDrawn="1"/>
        </p:nvCxnSpPr>
        <p:spPr>
          <a:xfrm>
            <a:off x="6269038" y="3506788"/>
            <a:ext cx="0" cy="415925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F8EF38D-0C1A-8D6A-5E26-8136B6F2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0" y="862606"/>
            <a:ext cx="3323050" cy="1455743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25393-43C6-035D-DAB5-600E9699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3209688"/>
            <a:ext cx="3323050" cy="41314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4967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F8E9-227C-758F-A4A4-A75218FFB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025" y="4772025"/>
            <a:ext cx="5534025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671F-14AD-D23E-3CE6-99CFE37C1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36721" y="4772025"/>
            <a:ext cx="5524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BD4D47-D535-5142-B66F-5AB4F1B00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A0B1DF5-F823-7763-21A8-F551D8140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68"/>
            <a:ext cx="9144000" cy="5156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2EEB03-5D95-BD6F-5D88-9A90DC5E8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763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CF2D2-9A1D-E558-0931-23AA01B6F140}"/>
              </a:ext>
            </a:extLst>
          </p:cNvPr>
          <p:cNvSpPr/>
          <p:nvPr userDrawn="1"/>
        </p:nvSpPr>
        <p:spPr>
          <a:xfrm>
            <a:off x="5181600" y="2773524"/>
            <a:ext cx="731838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" name="Picture 8" descr="Logo&#10;&#10;Description automatically generated">
            <a:extLst>
              <a:ext uri="{FF2B5EF4-FFF2-40B4-BE49-F238E27FC236}">
                <a16:creationId xmlns:a16="http://schemas.microsoft.com/office/drawing/2014/main" id="{D3DB623A-A0EF-42A4-B085-776DCDF4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25" y="3730786"/>
            <a:ext cx="100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43E04-5B69-6BD7-941C-A9FB4C9B5F63}"/>
              </a:ext>
            </a:extLst>
          </p:cNvPr>
          <p:cNvCxnSpPr/>
          <p:nvPr userDrawn="1"/>
        </p:nvCxnSpPr>
        <p:spPr>
          <a:xfrm>
            <a:off x="6269038" y="3506788"/>
            <a:ext cx="0" cy="415925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F8EF38D-0C1A-8D6A-5E26-8136B6F2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0" y="862606"/>
            <a:ext cx="3323050" cy="1455743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25393-43C6-035D-DAB5-600E9699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600" y="3209688"/>
            <a:ext cx="3323050" cy="41314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03742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inim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815836-17BE-B707-5F91-229EA3246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32" y="1892298"/>
            <a:ext cx="7626318" cy="108843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275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ini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1358F2-EA71-9CA2-C987-2C9F3D5A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AA05AA-A82B-D235-431D-37BB99E7744F}"/>
              </a:ext>
            </a:extLst>
          </p:cNvPr>
          <p:cNvSpPr/>
          <p:nvPr userDrawn="1"/>
        </p:nvSpPr>
        <p:spPr>
          <a:xfrm>
            <a:off x="884238" y="2878034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2ED312-3778-972B-D49B-ED169A6F6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2299"/>
            <a:ext cx="7626318" cy="68558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BD30F3-35E9-C8A1-1B24-6BF0F01BA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332" y="3218350"/>
            <a:ext cx="7626318" cy="6855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>
              <a:spcBef>
                <a:spcPts val="1200"/>
              </a:spcBef>
              <a:buNone/>
              <a:tabLst/>
              <a:defRPr sz="110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806818F9-FE9A-877E-2EC7-1DDC99D2E2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064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A3FEB85-AFAE-FA9D-AFA4-527916C42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60D7C-FCA3-D022-2243-67C153E8F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58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17">
            <a:extLst>
              <a:ext uri="{FF2B5EF4-FFF2-40B4-BE49-F238E27FC236}">
                <a16:creationId xmlns:a16="http://schemas.microsoft.com/office/drawing/2014/main" id="{CE39990C-0F81-3406-2CCE-BACBE2003C07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9DC17A-92FC-8D06-3180-BF60569969D3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E1BB827-BB91-AEB6-D6E3-41CC9C9C25D9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4E1E41D-0C5A-DA2A-B125-B0B9685B758F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D617B25-5437-432E-B2B9-D7704FE62D6D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2CB4D66-F90E-4E5D-C1D0-A9A45DE629EE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96749"/>
            <a:ext cx="3886199" cy="273557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00601" y="1896747"/>
            <a:ext cx="3886198" cy="273557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28953-1192-6AC2-8276-FB9B418B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511806-9A92-4937-EBCE-ADF147C9F6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203326"/>
            <a:ext cx="3886197" cy="45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4B60F44-B13C-AFC5-72F1-D0B40C9F5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595" y="1203326"/>
            <a:ext cx="3886197" cy="45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81FC5-686B-F509-E7B0-4BBD162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849EAE4E-07A7-0BD8-994F-A262F5B92F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692680"/>
            <a:ext cx="59436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1EE9863E-B405-6B9E-A531-11FF8AA8F3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8000" y="4691063"/>
            <a:ext cx="1828800" cy="457200"/>
          </a:xfrm>
        </p:spPr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49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532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744A04C-6842-B339-554D-F1FB5BBF8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60D7C-FCA3-D022-2243-67C153E8F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6672C7-48F8-A588-92A3-3E67F3D03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25004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47F29F8F-9954-4877-9D17-64DDB17E5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8F8C40-7F4C-E764-61B1-B5E2B6218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86A0323-016A-5D34-C384-1C5EC9FE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0845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0BE1565-9601-7048-4ECB-DE29E0BD8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35F3F-936E-1DEB-610E-04258E643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99317D-8305-E142-725A-9B5BC39D8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1169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752EEC-6C7F-0A46-1407-175485A0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0"/>
            <a:ext cx="9143998" cy="5147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F19ED2-B816-9B84-709E-C588FE4A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6685F7-3D4F-6840-F520-D31069AC8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6860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752EEC-6C7F-0A46-1407-175485A0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0"/>
            <a:ext cx="9144000" cy="5147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F19ED2-B816-9B84-709E-C588FE4A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6685F7-3D4F-6840-F520-D31069AC8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0301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752EEC-6C7F-0A46-1407-175485A00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" y="300"/>
            <a:ext cx="9137566" cy="5147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F19ED2-B816-9B84-709E-C588FE4A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6685F7-3D4F-6840-F520-D31069AC8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05685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12DFB6-64BB-1A36-2734-829500930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0"/>
            <a:ext cx="9144000" cy="5147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E75DAE-D86F-E341-F00B-3E56748F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CCEF1A-0C84-7498-3BE7-93DCCBC33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3881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B977A1-8F65-A967-D4B6-F508E9031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0"/>
            <a:ext cx="9144000" cy="5147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866613-F13E-040E-F245-FC42F779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0216D2-83A2-2084-DC31-7E52CC74C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9184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16A4307-AE2E-9508-3F8E-6EB01432C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F4FFE3-684C-E98E-77CA-1A23D9BD3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460F36-E8CD-108A-5289-D4ACE4128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29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6B879D-4F2D-5FB7-913D-008B1F51D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0"/>
            <a:ext cx="9143998" cy="5147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51A9DFD-E4A8-D44C-1B36-E51A50382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011107-3870-115F-6215-EE50DCDBC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1"/>
            <a:ext cx="331322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1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96823E2-6164-5272-F64F-AB0037F4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4033838" cy="515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7370" y="962971"/>
            <a:ext cx="4509430" cy="3219658"/>
          </a:xfrm>
        </p:spPr>
        <p:txBody>
          <a:bodyPr anchor="ctr" anchorCtr="0"/>
          <a:lstStyle>
            <a:lvl1pPr>
              <a:lnSpc>
                <a:spcPct val="120000"/>
              </a:lnSpc>
              <a:defRPr sz="1600"/>
            </a:lvl1pPr>
            <a:lvl2pPr>
              <a:lnSpc>
                <a:spcPct val="120000"/>
              </a:lnSpc>
              <a:defRPr sz="12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050"/>
            </a:lvl4pPr>
            <a:lvl5pPr>
              <a:lnSpc>
                <a:spcPct val="120000"/>
              </a:lnSpc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F8154E-0E4E-DB19-A902-E5D1657075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962971"/>
            <a:ext cx="2514600" cy="32196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title here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A2BC48-703A-85D0-2E08-F3062A98D6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77367" y="4691063"/>
            <a:ext cx="4509431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C9DD78-8336-2418-3219-10217792CA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16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7CC2D-2F2B-79EC-2538-16D26B82D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0"/>
            <a:ext cx="9144000" cy="5147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2B73A8-D7C5-7126-C094-60C07DBBF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9EB12-AEF0-1839-64F9-9E318DD5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90912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46522F-857C-404C-95AD-E0D3520E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0"/>
            <a:ext cx="9143998" cy="5147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D35DC1-5EFC-5A80-D3D6-6ABAB870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3313228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DB7DE6-7187-DAE1-FF78-F8B2F2EF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4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RC Health Logo">
            <a:extLst>
              <a:ext uri="{FF2B5EF4-FFF2-40B4-BE49-F238E27FC236}">
                <a16:creationId xmlns:a16="http://schemas.microsoft.com/office/drawing/2014/main" id="{7A64F1C3-8773-9E57-FD32-AB37909C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8"/>
          <a:stretch/>
        </p:blipFill>
        <p:spPr>
          <a:xfrm>
            <a:off x="2782855" y="1546393"/>
            <a:ext cx="3578290" cy="691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557930B-90A1-B34E-D70B-D97FB99FB4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502025"/>
            <a:ext cx="8229600" cy="1054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0267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inim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A8D561-B71F-D148-371F-A757F4186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32" y="1865311"/>
            <a:ext cx="7626318" cy="111542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57A24-FC91-CA40-1DFA-E39129474998}"/>
              </a:ext>
            </a:extLst>
          </p:cNvPr>
          <p:cNvSpPr/>
          <p:nvPr userDrawn="1"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052161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ini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616A53-6D1E-11A7-1CC3-529380F62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AA05AA-A82B-D235-431D-37BB99E7744F}"/>
              </a:ext>
            </a:extLst>
          </p:cNvPr>
          <p:cNvSpPr/>
          <p:nvPr userDrawn="1"/>
        </p:nvSpPr>
        <p:spPr>
          <a:xfrm>
            <a:off x="884238" y="2878034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2ED312-3778-972B-D49B-ED169A6F6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2299"/>
            <a:ext cx="7626318" cy="68558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BD30F3-35E9-C8A1-1B24-6BF0F01BA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332" y="3218350"/>
            <a:ext cx="7626318" cy="6855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>
              <a:spcBef>
                <a:spcPts val="1200"/>
              </a:spcBef>
              <a:buNone/>
              <a:tabLst/>
              <a:defRPr sz="110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806818F9-FE9A-877E-2EC7-1DDC99D2E2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72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A3FEB85-AFAE-FA9D-AFA4-527916C42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60879BE-122D-AE84-69C6-441F4DDF10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816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744A04C-6842-B339-554D-F1FB5BBF8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8D7497F-7B1A-2B51-5A35-325B2599C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6672C7-48F8-A588-92A3-3E67F3D03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7593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47F29F8F-9954-4877-9D17-64DDB17E5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5CF7788-F431-119B-47E6-880398387D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86A0323-016A-5D34-C384-1C5EC9FE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15740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0BE1565-9601-7048-4ECB-DE29E0BD8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ECEAE13-34A3-8CAC-2626-284BD7F83B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99317D-8305-E142-725A-9B5BC39D8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1495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16A4307-AE2E-9508-3F8E-6EB01432C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0"/>
            <a:ext cx="9144000" cy="51476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48A5758-3BFD-13F3-2ACB-7D5E5ED3C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F4FFE3-684C-E98E-77CA-1A23D9BD3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17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C86336-8BA3-A62F-1993-F6940A46D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26603" y="-274320"/>
            <a:ext cx="29674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0">
                <a:ln w="15875">
                  <a:solidFill>
                    <a:schemeClr val="accent1"/>
                  </a:solidFill>
                </a:ln>
                <a:noFill/>
                <a:effectLst>
                  <a:outerShdw dist="38100" dir="2700000" algn="tl" rotWithShape="0">
                    <a:schemeClr val="tx1">
                      <a:alpha val="9929"/>
                    </a:schemeClr>
                  </a:outerShdw>
                </a:effectLst>
              </a:rPr>
              <a:t>“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0AD26A7-E30F-6AD0-9BF1-4C3C611007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E460C-8F67-BA27-A08F-483FB83A05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8847" y="1203325"/>
            <a:ext cx="6414150" cy="27416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62745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7CC2D-2F2B-79EC-2538-16D26B82D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0"/>
            <a:ext cx="9144000" cy="514766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F7C3C19-8F37-C4A5-09CC-B7445CEE55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9EB12-AEF0-1839-64F9-9E318DD5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8244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46522F-857C-404C-95AD-E0D3520E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0"/>
            <a:ext cx="9143998" cy="514766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5E9AA30-161A-B963-3427-7ED3EB77A2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4421" y="-398144"/>
            <a:ext cx="11376221" cy="5944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64C79-742E-68E1-8919-E1983860B93A}"/>
              </a:ext>
            </a:extLst>
          </p:cNvPr>
          <p:cNvSpPr/>
          <p:nvPr/>
        </p:nvSpPr>
        <p:spPr>
          <a:xfrm>
            <a:off x="884238" y="328295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2" name="Picture 8" descr="Logo&#10;&#10;Description automatically generated">
            <a:extLst>
              <a:ext uri="{FF2B5EF4-FFF2-40B4-BE49-F238E27FC236}">
                <a16:creationId xmlns:a16="http://schemas.microsoft.com/office/drawing/2014/main" id="{BFA957CC-2A08-2D4B-153C-4A1E30D91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32" y="227875"/>
            <a:ext cx="731520" cy="4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DB7DE6-7187-DAE1-FF78-F8B2F2EF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32" y="1890217"/>
            <a:ext cx="7626318" cy="109051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47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RC Health Logo">
            <a:extLst>
              <a:ext uri="{FF2B5EF4-FFF2-40B4-BE49-F238E27FC236}">
                <a16:creationId xmlns:a16="http://schemas.microsoft.com/office/drawing/2014/main" id="{7A64F1C3-8773-9E57-FD32-AB37909C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8"/>
          <a:stretch/>
        </p:blipFill>
        <p:spPr>
          <a:xfrm>
            <a:off x="2782855" y="1546393"/>
            <a:ext cx="3578290" cy="691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557930B-90A1-B34E-D70B-D97FB99FB4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502025"/>
            <a:ext cx="8229600" cy="1054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95173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FC1E9-BD83-A213-D499-3D71350F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1" y="1205419"/>
            <a:ext cx="3886199" cy="342690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 userDrawn="1">
            <p:ph idx="12"/>
          </p:nvPr>
        </p:nvSpPr>
        <p:spPr>
          <a:xfrm>
            <a:off x="4800600" y="1205419"/>
            <a:ext cx="3886199" cy="342690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29415-5942-18A3-3AAE-EA86FC08A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09C4DA-EAD0-303C-E4A2-B6F7F04FE833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200846-A9C6-3CFE-D5D1-7F07AD5DBE5F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1E923-AB54-AFC7-0B06-4496B66EF0B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273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F8A747-8062-787C-D9BF-E67073D277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0" y="-1"/>
            <a:ext cx="9144000" cy="5148263"/>
          </a:xfrm>
        </p:spPr>
        <p:txBody>
          <a:bodyPr lIns="0" tIns="36576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spc="2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CLICK ICON TO ADD TABLE, CHART, OR SMART ART. 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349608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6A1067-3D1C-C21D-F50F-E303FD2921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58836" y="-4763"/>
            <a:ext cx="5985164" cy="5153026"/>
          </a:xfrm>
          <a:pattFill prst="lgCheck">
            <a:fgClr>
              <a:srgbClr val="F2F2F2"/>
            </a:fgClr>
            <a:bgClr>
              <a:srgbClr val="D7D8D9"/>
            </a:bgClr>
          </a:pattFill>
        </p:spPr>
        <p:txBody>
          <a:bodyPr tIns="1097280">
            <a:normAutofit/>
          </a:bodyPr>
          <a:lstStyle>
            <a:lvl1pPr marL="233363" indent="0" algn="ctr">
              <a:buNone/>
              <a:tabLst/>
              <a:defRPr sz="800">
                <a:solidFill>
                  <a:srgbClr val="3B3C3E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ICON TO ADD PHOTO.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0BA5859-4E85-633A-4B97-9B8765268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-2382"/>
            <a:ext cx="3680048" cy="5153026"/>
          </a:xfrm>
          <a:custGeom>
            <a:avLst/>
            <a:gdLst>
              <a:gd name="connsiteX0" fmla="*/ 0 w 3680048"/>
              <a:gd name="connsiteY0" fmla="*/ 0 h 5153026"/>
              <a:gd name="connsiteX1" fmla="*/ 3165095 w 3680048"/>
              <a:gd name="connsiteY1" fmla="*/ 0 h 5153026"/>
              <a:gd name="connsiteX2" fmla="*/ 3241010 w 3680048"/>
              <a:gd name="connsiteY2" fmla="*/ 192381 h 5153026"/>
              <a:gd name="connsiteX3" fmla="*/ 3680048 w 3680048"/>
              <a:gd name="connsiteY3" fmla="*/ 2678113 h 5153026"/>
              <a:gd name="connsiteX4" fmla="*/ 3354761 w 3680048"/>
              <a:gd name="connsiteY4" fmla="*/ 4827935 h 5153026"/>
              <a:gd name="connsiteX5" fmla="*/ 3244673 w 3680048"/>
              <a:gd name="connsiteY5" fmla="*/ 5153026 h 5153026"/>
              <a:gd name="connsiteX6" fmla="*/ 0 w 3680048"/>
              <a:gd name="connsiteY6" fmla="*/ 5153026 h 515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0048" h="5153026">
                <a:moveTo>
                  <a:pt x="0" y="0"/>
                </a:moveTo>
                <a:lnTo>
                  <a:pt x="3165095" y="0"/>
                </a:lnTo>
                <a:lnTo>
                  <a:pt x="3241010" y="192381"/>
                </a:lnTo>
                <a:cubicBezTo>
                  <a:pt x="3525039" y="967472"/>
                  <a:pt x="3680048" y="1804705"/>
                  <a:pt x="3680048" y="2678113"/>
                </a:cubicBezTo>
                <a:cubicBezTo>
                  <a:pt x="3680048" y="3426749"/>
                  <a:pt x="3566164" y="4148807"/>
                  <a:pt x="3354761" y="4827935"/>
                </a:cubicBezTo>
                <a:lnTo>
                  <a:pt x="3244673" y="5153026"/>
                </a:lnTo>
                <a:lnTo>
                  <a:pt x="0" y="5153026"/>
                </a:lnTo>
                <a:close/>
              </a:path>
            </a:pathLst>
          </a:custGeom>
          <a:gradFill>
            <a:gsLst>
              <a:gs pos="0">
                <a:srgbClr val="031C38"/>
              </a:gs>
              <a:gs pos="83000">
                <a:srgbClr val="10243E"/>
              </a:gs>
              <a:gs pos="100000">
                <a:srgbClr val="11253F"/>
              </a:gs>
            </a:gsLst>
            <a:lin ang="20820000" scaled="0"/>
          </a:gra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C329E5-F450-CDD7-0983-46287B15F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614" y="330415"/>
            <a:ext cx="2516186" cy="419855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400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B9D2B-85AD-FF5E-6ACE-D2D2F50E6A4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877DA-BFC3-CE5A-965B-1BA3F622FB1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64950" y="4691063"/>
            <a:ext cx="2506849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93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6A1067-3D1C-C21D-F50F-E303FD2921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58836" y="-4763"/>
            <a:ext cx="5985164" cy="5153026"/>
          </a:xfrm>
          <a:pattFill prst="lgCheck">
            <a:fgClr>
              <a:srgbClr val="F2F2F2"/>
            </a:fgClr>
            <a:bgClr>
              <a:srgbClr val="D7D8D9"/>
            </a:bgClr>
          </a:pattFill>
        </p:spPr>
        <p:txBody>
          <a:bodyPr tIns="1097280">
            <a:normAutofit/>
          </a:bodyPr>
          <a:lstStyle>
            <a:lvl1pPr marL="233363" indent="0" algn="ctr">
              <a:buNone/>
              <a:tabLst/>
              <a:defRPr sz="800">
                <a:solidFill>
                  <a:srgbClr val="3B3C3E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ICON TO ADD PHOTO.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0BA5859-4E85-633A-4B97-9B8765268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-2382"/>
            <a:ext cx="3680048" cy="5153026"/>
          </a:xfrm>
          <a:custGeom>
            <a:avLst/>
            <a:gdLst>
              <a:gd name="connsiteX0" fmla="*/ 0 w 3680048"/>
              <a:gd name="connsiteY0" fmla="*/ 0 h 5153026"/>
              <a:gd name="connsiteX1" fmla="*/ 3165095 w 3680048"/>
              <a:gd name="connsiteY1" fmla="*/ 0 h 5153026"/>
              <a:gd name="connsiteX2" fmla="*/ 3241010 w 3680048"/>
              <a:gd name="connsiteY2" fmla="*/ 192381 h 5153026"/>
              <a:gd name="connsiteX3" fmla="*/ 3680048 w 3680048"/>
              <a:gd name="connsiteY3" fmla="*/ 2678113 h 5153026"/>
              <a:gd name="connsiteX4" fmla="*/ 3354761 w 3680048"/>
              <a:gd name="connsiteY4" fmla="*/ 4827935 h 5153026"/>
              <a:gd name="connsiteX5" fmla="*/ 3244673 w 3680048"/>
              <a:gd name="connsiteY5" fmla="*/ 5153026 h 5153026"/>
              <a:gd name="connsiteX6" fmla="*/ 0 w 3680048"/>
              <a:gd name="connsiteY6" fmla="*/ 5153026 h 515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0048" h="5153026">
                <a:moveTo>
                  <a:pt x="0" y="0"/>
                </a:moveTo>
                <a:lnTo>
                  <a:pt x="3165095" y="0"/>
                </a:lnTo>
                <a:lnTo>
                  <a:pt x="3241010" y="192381"/>
                </a:lnTo>
                <a:cubicBezTo>
                  <a:pt x="3525039" y="967472"/>
                  <a:pt x="3680048" y="1804705"/>
                  <a:pt x="3680048" y="2678113"/>
                </a:cubicBezTo>
                <a:cubicBezTo>
                  <a:pt x="3680048" y="3426749"/>
                  <a:pt x="3566164" y="4148807"/>
                  <a:pt x="3354761" y="4827935"/>
                </a:cubicBezTo>
                <a:lnTo>
                  <a:pt x="3244673" y="5153026"/>
                </a:lnTo>
                <a:lnTo>
                  <a:pt x="0" y="5153026"/>
                </a:lnTo>
                <a:close/>
              </a:path>
            </a:pathLst>
          </a:custGeom>
          <a:gradFill>
            <a:gsLst>
              <a:gs pos="0">
                <a:srgbClr val="031C38"/>
              </a:gs>
              <a:gs pos="83000">
                <a:srgbClr val="10243E"/>
              </a:gs>
              <a:gs pos="100000">
                <a:srgbClr val="11253F"/>
              </a:gs>
            </a:gsLst>
            <a:lin ang="20820000" scaled="0"/>
          </a:gra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579418"/>
            <a:ext cx="2514599" cy="294955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F3BE7-B517-1D24-BF4A-655B7E7FFB8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4951" y="421963"/>
            <a:ext cx="2514599" cy="9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14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D1F31-F2AA-590F-8684-E571313105E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64951" y="4691063"/>
            <a:ext cx="2514599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00274-1636-FAB6-3808-2F9954AD576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45DA7-D5E2-94C9-160A-62692E787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084102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F8A747-8062-787C-D9BF-E67073D277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0" y="-1"/>
            <a:ext cx="9144000" cy="5148263"/>
          </a:xfrm>
        </p:spPr>
        <p:txBody>
          <a:bodyPr lIns="0" tIns="36576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spc="2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 marL="10287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4pPr>
            <a:lvl5pPr marL="1371600" indent="0" algn="ctr">
              <a:buNone/>
              <a:defRPr sz="11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en-US"/>
              <a:t>CLICK ICON TO ADD TABLE, CHART, OR SMART ART. </a:t>
            </a:r>
            <a:br>
              <a:rPr lang="en-US"/>
            </a:br>
            <a:r>
              <a:rPr lang="en-US"/>
              <a:t>TO CHANGE GRAPHIC,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2647654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6A1067-3D1C-C21D-F50F-E303FD2921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58836" y="-4763"/>
            <a:ext cx="5985164" cy="5153026"/>
          </a:xfrm>
          <a:pattFill prst="lgCheck">
            <a:fgClr>
              <a:srgbClr val="F2F2F2"/>
            </a:fgClr>
            <a:bgClr>
              <a:srgbClr val="D7D8D9"/>
            </a:bgClr>
          </a:pattFill>
        </p:spPr>
        <p:txBody>
          <a:bodyPr tIns="1097280">
            <a:normAutofit/>
          </a:bodyPr>
          <a:lstStyle>
            <a:lvl1pPr marL="233363" indent="0" algn="ctr">
              <a:buNone/>
              <a:tabLst/>
              <a:defRPr sz="800">
                <a:solidFill>
                  <a:srgbClr val="3B3C3E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ICON TO ADD PHOTO.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0BA5859-4E85-633A-4B97-9B8765268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-2382"/>
            <a:ext cx="5555016" cy="5153026"/>
          </a:xfrm>
          <a:prstGeom prst="homePlate">
            <a:avLst>
              <a:gd name="adj" fmla="val 27819"/>
            </a:avLst>
          </a:prstGeom>
          <a:gradFill>
            <a:gsLst>
              <a:gs pos="0">
                <a:srgbClr val="031C38"/>
              </a:gs>
              <a:gs pos="83000">
                <a:srgbClr val="10243E"/>
              </a:gs>
              <a:gs pos="100000">
                <a:srgbClr val="11253F"/>
              </a:gs>
            </a:gsLst>
            <a:lin ang="20820000" scaled="0"/>
          </a:gra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C329E5-F450-CDD7-0983-46287B15F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614" y="330415"/>
            <a:ext cx="3659186" cy="419855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400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B9D2B-85AD-FF5E-6ACE-D2D2F50E6A4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877DA-BFC3-CE5A-965B-1BA3F622FB1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64950" y="4691063"/>
            <a:ext cx="3645608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49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6A1067-3D1C-C21D-F50F-E303FD2921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58836" y="-4763"/>
            <a:ext cx="5985164" cy="5153026"/>
          </a:xfrm>
          <a:pattFill prst="lgCheck">
            <a:fgClr>
              <a:srgbClr val="F2F2F2"/>
            </a:fgClr>
            <a:bgClr>
              <a:srgbClr val="D7D8D9"/>
            </a:bgClr>
          </a:pattFill>
        </p:spPr>
        <p:txBody>
          <a:bodyPr tIns="1097280">
            <a:normAutofit/>
          </a:bodyPr>
          <a:lstStyle>
            <a:lvl1pPr marL="233363" indent="0" algn="ctr">
              <a:buNone/>
              <a:tabLst/>
              <a:defRPr sz="800">
                <a:solidFill>
                  <a:srgbClr val="3B3C3E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ICON TO ADD PHOTO.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0BDCFC36-D40C-9173-AA4A-23C1CA5A9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-2382"/>
            <a:ext cx="5555016" cy="5153026"/>
          </a:xfrm>
          <a:prstGeom prst="homePlate">
            <a:avLst>
              <a:gd name="adj" fmla="val 27819"/>
            </a:avLst>
          </a:prstGeom>
          <a:gradFill>
            <a:gsLst>
              <a:gs pos="0">
                <a:srgbClr val="031C38"/>
              </a:gs>
              <a:gs pos="83000">
                <a:srgbClr val="10243E"/>
              </a:gs>
              <a:gs pos="100000">
                <a:srgbClr val="11253F"/>
              </a:gs>
            </a:gsLst>
            <a:lin ang="20820000" scaled="0"/>
          </a:gra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F3BE7-B517-1D24-BF4A-655B7E7FFB8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4951" y="364331"/>
            <a:ext cx="3657599" cy="105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14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579418"/>
            <a:ext cx="3657599" cy="294955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D1F31-F2AA-590F-8684-E571313105E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64951" y="4691063"/>
            <a:ext cx="3657599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00274-1636-FAB6-3808-2F9954AD576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45DA7-D5E2-94C9-160A-62692E787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0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3510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5">
            <a:extLst>
              <a:ext uri="{FF2B5EF4-FFF2-40B4-BE49-F238E27FC236}">
                <a16:creationId xmlns:a16="http://schemas.microsoft.com/office/drawing/2014/main" id="{5C1E48AE-EB3E-6239-A801-FC6E8CBD2D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FC1E9-BD83-A213-D499-3D71350F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1" y="1205419"/>
            <a:ext cx="3886199" cy="342690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 userDrawn="1">
            <p:ph idx="12"/>
          </p:nvPr>
        </p:nvSpPr>
        <p:spPr>
          <a:xfrm>
            <a:off x="4800600" y="1205419"/>
            <a:ext cx="3886199" cy="342690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29415-5942-18A3-3AAE-EA86FC08A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09C4DA-EAD0-303C-E4A2-B6F7F04FE833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200846-A9C6-3CFE-D5D1-7F07AD5DBE5F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1E923-AB54-AFC7-0B06-4496B66EF0B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492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AB4765F7-955A-4540-1553-F33A56B00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96811" y="4215506"/>
            <a:ext cx="3739903" cy="698503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483A9A4-BCD0-6EA3-38CA-6224F7196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932757"/>
            <a:ext cx="7510860" cy="215843"/>
          </a:xfrm>
          <a:prstGeom prst="rect">
            <a:avLst/>
          </a:prstGeom>
        </p:spPr>
        <p:txBody>
          <a:bodyPr lIns="0" bIns="0" anchor="b" anchorCtr="0">
            <a:noAutofit/>
          </a:bodyPr>
          <a:lstStyle>
            <a:lvl1pPr marL="0" indent="0">
              <a:buNone/>
              <a:defRPr sz="1050" spc="1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B1B6C3-2D8B-10EF-CF56-714F0D01F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095" y="2540511"/>
            <a:ext cx="7504465" cy="91440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Name, Title, and Organization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5AD071C-C89E-264F-6C1A-38498180D6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700" y="1148600"/>
            <a:ext cx="7510462" cy="1391911"/>
          </a:xfrm>
        </p:spPr>
        <p:txBody>
          <a:bodyPr tIns="182880" bIns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843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258D9BC-8E23-824F-81D0-813E8AA8B4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602" y="932757"/>
            <a:ext cx="7510860" cy="215843"/>
          </a:xfrm>
          <a:prstGeom prst="rect">
            <a:avLst/>
          </a:prstGeom>
        </p:spPr>
        <p:txBody>
          <a:bodyPr lIns="0" bIns="0" anchor="b" anchorCtr="0">
            <a:noAutofit/>
          </a:bodyPr>
          <a:lstStyle>
            <a:lvl1pPr marL="0" indent="0">
              <a:buNone/>
              <a:defRPr sz="1050" spc="1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009328C-4F64-4B46-B51E-979125BB6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97" y="2540511"/>
            <a:ext cx="7504465" cy="91440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Name, Title, and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0EF45-DF42-AC4A-AEDA-BF8C9412B5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602" y="1148600"/>
            <a:ext cx="7510462" cy="1391911"/>
          </a:xfrm>
        </p:spPr>
        <p:txBody>
          <a:bodyPr tIns="182880" bIns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FF7344-4403-E58F-B2BA-0FB4D1342E88}"/>
              </a:ext>
            </a:extLst>
          </p:cNvPr>
          <p:cNvCxnSpPr>
            <a:cxnSpLocks/>
          </p:cNvCxnSpPr>
          <p:nvPr userDrawn="1"/>
        </p:nvCxnSpPr>
        <p:spPr>
          <a:xfrm flipH="1">
            <a:off x="7040476" y="4380309"/>
            <a:ext cx="1" cy="3545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3803656-75C9-D73F-5910-031EAAA6EA8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21741" y="4358039"/>
            <a:ext cx="1188834" cy="386014"/>
          </a:xfrm>
        </p:spPr>
        <p:txBody>
          <a:bodyPr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Optional partner logo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75818000-DF04-AF3C-5EED-6F9CBB897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00573" y="4215506"/>
            <a:ext cx="3739903" cy="6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6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E1C27A4-A743-3548-8D13-A8730E90A9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7748" y="2871779"/>
            <a:ext cx="7498114" cy="914400"/>
          </a:xfrm>
        </p:spPr>
        <p:txBody>
          <a:bodyPr bIns="9144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41C0B30-38C9-C949-AE62-0C7A3ED551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573" y="806359"/>
            <a:ext cx="7504465" cy="1402682"/>
          </a:xfrm>
        </p:spPr>
        <p:txBody>
          <a:bodyPr bIns="91440" anchor="b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section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BB5FAA-6B99-EAC0-190C-6AFF61429B3A}"/>
              </a:ext>
            </a:extLst>
          </p:cNvPr>
          <p:cNvSpPr/>
          <p:nvPr userDrawn="1"/>
        </p:nvSpPr>
        <p:spPr>
          <a:xfrm>
            <a:off x="660923" y="2436380"/>
            <a:ext cx="457200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81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325563"/>
            <a:ext cx="8686800" cy="2730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599" y="3087141"/>
            <a:ext cx="8649306" cy="66768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598613"/>
            <a:ext cx="8686800" cy="128016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4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6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8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06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200" y="1203325"/>
            <a:ext cx="8229600" cy="3200399"/>
          </a:xfrm>
        </p:spPr>
        <p:txBody>
          <a:bodyPr wrap="square" tIns="274320" bIns="274320" anchor="ctr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C9E14-98C0-224A-A1E3-71F96C72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8925"/>
            <a:ext cx="822960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637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93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4428" y="858045"/>
            <a:ext cx="7845426" cy="1022502"/>
          </a:xfrm>
          <a:prstGeom prst="rect">
            <a:avLst/>
          </a:prstGeom>
        </p:spPr>
        <p:txBody>
          <a:bodyPr anchor="b"/>
          <a:lstStyle>
            <a:lvl1pPr algn="ctr">
              <a:defRPr sz="30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84428" y="1887698"/>
            <a:ext cx="7845426" cy="85804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719571" y="3832597"/>
            <a:ext cx="7775143" cy="50648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rgbClr val="76869B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2682299" y="3317771"/>
            <a:ext cx="3849687" cy="5064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00" i="1">
                <a:solidFill>
                  <a:srgbClr val="76869B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251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0"/>
            <a:ext cx="8534400" cy="77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596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288925"/>
            <a:ext cx="8686800" cy="4114800"/>
          </a:xfrm>
        </p:spPr>
        <p:txBody>
          <a:bodyPr tIns="182880" bIns="274320">
            <a:normAutofit/>
          </a:bodyPr>
          <a:lstStyle>
            <a:lvl1pPr marL="0" indent="0"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4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6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800" indent="0">
              <a:buNone/>
              <a:defRPr sz="44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B8C93B83-8400-4DB4-9913-178A758C3C6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7072" y="4771785"/>
            <a:ext cx="1614763" cy="295024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  <a:lvl2pPr marL="609036" indent="0">
              <a:buNone/>
              <a:defRPr sz="1066"/>
            </a:lvl2pPr>
            <a:lvl3pPr marL="1218072" indent="0">
              <a:buNone/>
              <a:defRPr sz="1066"/>
            </a:lvl3pPr>
            <a:lvl4pPr marL="1827108" indent="0">
              <a:buNone/>
              <a:defRPr sz="1066"/>
            </a:lvl4pPr>
            <a:lvl5pPr marL="2436144" indent="0">
              <a:buNone/>
              <a:defRPr sz="1066"/>
            </a:lvl5pPr>
          </a:lstStyle>
          <a:p>
            <a:pPr lvl="0"/>
            <a:r>
              <a:rPr lang="en-US"/>
              <a:t>Optional partner logo</a:t>
            </a:r>
          </a:p>
        </p:txBody>
      </p:sp>
    </p:spTree>
    <p:extLst>
      <p:ext uri="{BB962C8B-B14F-4D97-AF65-F5344CB8AC3E}">
        <p14:creationId xmlns:p14="http://schemas.microsoft.com/office/powerpoint/2010/main" val="55049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phic 17">
            <a:extLst>
              <a:ext uri="{FF2B5EF4-FFF2-40B4-BE49-F238E27FC236}">
                <a16:creationId xmlns:a16="http://schemas.microsoft.com/office/drawing/2014/main" id="{5C739BC8-9A9A-4F53-A9E0-4E3DF4E686A6}"/>
              </a:ext>
            </a:extLst>
          </p:cNvPr>
          <p:cNvGrpSpPr/>
          <p:nvPr userDrawn="1"/>
        </p:nvGrpSpPr>
        <p:grpSpPr>
          <a:xfrm>
            <a:off x="0" y="265176"/>
            <a:ext cx="8001000" cy="4886276"/>
            <a:chOff x="0" y="231100"/>
            <a:chExt cx="6792079" cy="4147978"/>
          </a:xfrm>
          <a:gradFill>
            <a:gsLst>
              <a:gs pos="100000">
                <a:srgbClr val="FFFFFF">
                  <a:alpha val="2000"/>
                </a:srgbClr>
              </a:gs>
              <a:gs pos="0">
                <a:srgbClr val="FFFFFF">
                  <a:alpha val="0"/>
                </a:srgbClr>
              </a:gs>
              <a:gs pos="40000">
                <a:srgbClr val="FFFFFF">
                  <a:alpha val="2000"/>
                </a:srgbClr>
              </a:gs>
              <a:gs pos="99000">
                <a:srgbClr val="FFFFFF">
                  <a:alpha val="2000"/>
                </a:srgbClr>
              </a:gs>
            </a:gsLst>
            <a:lin ang="2082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0F1E535-72A9-39E2-97CE-31AB8A56C1E3}"/>
                </a:ext>
              </a:extLst>
            </p:cNvPr>
            <p:cNvSpPr/>
            <p:nvPr/>
          </p:nvSpPr>
          <p:spPr>
            <a:xfrm>
              <a:off x="3612277" y="676393"/>
              <a:ext cx="1126728" cy="960080"/>
            </a:xfrm>
            <a:custGeom>
              <a:avLst/>
              <a:gdLst>
                <a:gd name="connsiteX0" fmla="*/ 1065331 w 1126728"/>
                <a:gd name="connsiteY0" fmla="*/ 566737 h 960080"/>
                <a:gd name="connsiteX1" fmla="*/ 1126728 w 1126728"/>
                <a:gd name="connsiteY1" fmla="*/ 482402 h 960080"/>
                <a:gd name="connsiteX2" fmla="*/ 943888 w 1126728"/>
                <a:gd name="connsiteY2" fmla="*/ 359608 h 960080"/>
                <a:gd name="connsiteX3" fmla="*/ 564039 w 1126728"/>
                <a:gd name="connsiteY3" fmla="*/ 152479 h 960080"/>
                <a:gd name="connsiteX4" fmla="*/ 182166 w 1126728"/>
                <a:gd name="connsiteY4" fmla="*/ 0 h 960080"/>
                <a:gd name="connsiteX5" fmla="*/ 132913 w 1126728"/>
                <a:gd name="connsiteY5" fmla="*/ 152479 h 960080"/>
                <a:gd name="connsiteX6" fmla="*/ 65444 w 1126728"/>
                <a:gd name="connsiteY6" fmla="*/ 359608 h 960080"/>
                <a:gd name="connsiteX7" fmla="*/ 0 w 1126728"/>
                <a:gd name="connsiteY7" fmla="*/ 562015 h 960080"/>
                <a:gd name="connsiteX8" fmla="*/ 14168 w 1126728"/>
                <a:gd name="connsiteY8" fmla="*/ 566737 h 960080"/>
                <a:gd name="connsiteX9" fmla="*/ 484426 w 1126728"/>
                <a:gd name="connsiteY9" fmla="*/ 773867 h 960080"/>
                <a:gd name="connsiteX10" fmla="*/ 779939 w 1126728"/>
                <a:gd name="connsiteY10" fmla="*/ 960080 h 960080"/>
                <a:gd name="connsiteX11" fmla="*/ 914876 w 1126728"/>
                <a:gd name="connsiteY11" fmla="*/ 773867 h 960080"/>
                <a:gd name="connsiteX12" fmla="*/ 1065331 w 1126728"/>
                <a:gd name="connsiteY12" fmla="*/ 566737 h 96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6728" h="960080">
                  <a:moveTo>
                    <a:pt x="1065331" y="566737"/>
                  </a:moveTo>
                  <a:lnTo>
                    <a:pt x="1126728" y="482402"/>
                  </a:lnTo>
                  <a:cubicBezTo>
                    <a:pt x="1067355" y="439896"/>
                    <a:pt x="1006633" y="398740"/>
                    <a:pt x="943888" y="359608"/>
                  </a:cubicBezTo>
                  <a:cubicBezTo>
                    <a:pt x="821769" y="283369"/>
                    <a:pt x="694928" y="213876"/>
                    <a:pt x="564039" y="152479"/>
                  </a:cubicBezTo>
                  <a:cubicBezTo>
                    <a:pt x="440571" y="94456"/>
                    <a:pt x="313055" y="43855"/>
                    <a:pt x="182166" y="0"/>
                  </a:cubicBezTo>
                  <a:lnTo>
                    <a:pt x="132913" y="152479"/>
                  </a:lnTo>
                  <a:lnTo>
                    <a:pt x="65444" y="359608"/>
                  </a:lnTo>
                  <a:lnTo>
                    <a:pt x="0" y="562015"/>
                  </a:lnTo>
                  <a:cubicBezTo>
                    <a:pt x="4722" y="563364"/>
                    <a:pt x="9445" y="565388"/>
                    <a:pt x="14168" y="566737"/>
                  </a:cubicBezTo>
                  <a:cubicBezTo>
                    <a:pt x="177443" y="622062"/>
                    <a:pt x="334645" y="691555"/>
                    <a:pt x="484426" y="773867"/>
                  </a:cubicBezTo>
                  <a:cubicBezTo>
                    <a:pt x="586978" y="829866"/>
                    <a:pt x="685482" y="892612"/>
                    <a:pt x="779939" y="960080"/>
                  </a:cubicBezTo>
                  <a:lnTo>
                    <a:pt x="914876" y="773867"/>
                  </a:lnTo>
                  <a:lnTo>
                    <a:pt x="1065331" y="56673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AD622D-0205-2B57-9C6B-C5C06EFE6EE2}"/>
                </a:ext>
              </a:extLst>
            </p:cNvPr>
            <p:cNvSpPr/>
            <p:nvPr/>
          </p:nvSpPr>
          <p:spPr>
            <a:xfrm>
              <a:off x="4431347" y="231100"/>
              <a:ext cx="2324298" cy="2310804"/>
            </a:xfrm>
            <a:custGeom>
              <a:avLst/>
              <a:gdLst>
                <a:gd name="connsiteX0" fmla="*/ 758349 w 2324298"/>
                <a:gd name="connsiteY0" fmla="*/ 389969 h 2310804"/>
                <a:gd name="connsiteX1" fmla="*/ 607894 w 2324298"/>
                <a:gd name="connsiteY1" fmla="*/ 597098 h 2310804"/>
                <a:gd name="connsiteX2" fmla="*/ 457438 w 2324298"/>
                <a:gd name="connsiteY2" fmla="*/ 804228 h 2310804"/>
                <a:gd name="connsiteX3" fmla="*/ 306983 w 2324298"/>
                <a:gd name="connsiteY3" fmla="*/ 1011357 h 2310804"/>
                <a:gd name="connsiteX4" fmla="*/ 156528 w 2324298"/>
                <a:gd name="connsiteY4" fmla="*/ 1219160 h 2310804"/>
                <a:gd name="connsiteX5" fmla="*/ 6072 w 2324298"/>
                <a:gd name="connsiteY5" fmla="*/ 1426289 h 2310804"/>
                <a:gd name="connsiteX6" fmla="*/ 0 w 2324298"/>
                <a:gd name="connsiteY6" fmla="*/ 1434386 h 2310804"/>
                <a:gd name="connsiteX7" fmla="*/ 241538 w 2324298"/>
                <a:gd name="connsiteY7" fmla="*/ 1633418 h 2310804"/>
                <a:gd name="connsiteX8" fmla="*/ 445969 w 2324298"/>
                <a:gd name="connsiteY8" fmla="*/ 1840548 h 2310804"/>
                <a:gd name="connsiteX9" fmla="*/ 614641 w 2324298"/>
                <a:gd name="connsiteY9" fmla="*/ 2047677 h 2310804"/>
                <a:gd name="connsiteX10" fmla="*/ 755650 w 2324298"/>
                <a:gd name="connsiteY10" fmla="*/ 2254806 h 2310804"/>
                <a:gd name="connsiteX11" fmla="*/ 789384 w 2324298"/>
                <a:gd name="connsiteY11" fmla="*/ 2310805 h 2310804"/>
                <a:gd name="connsiteX12" fmla="*/ 885865 w 2324298"/>
                <a:gd name="connsiteY12" fmla="*/ 2254806 h 2310804"/>
                <a:gd name="connsiteX13" fmla="*/ 1244799 w 2324298"/>
                <a:gd name="connsiteY13" fmla="*/ 2047677 h 2310804"/>
                <a:gd name="connsiteX14" fmla="*/ 1603732 w 2324298"/>
                <a:gd name="connsiteY14" fmla="*/ 1840548 h 2310804"/>
                <a:gd name="connsiteX15" fmla="*/ 1962666 w 2324298"/>
                <a:gd name="connsiteY15" fmla="*/ 1633418 h 2310804"/>
                <a:gd name="connsiteX16" fmla="*/ 2321600 w 2324298"/>
                <a:gd name="connsiteY16" fmla="*/ 1426289 h 2310804"/>
                <a:gd name="connsiteX17" fmla="*/ 2324299 w 2324298"/>
                <a:gd name="connsiteY17" fmla="*/ 1424940 h 2310804"/>
                <a:gd name="connsiteX18" fmla="*/ 2196783 w 2324298"/>
                <a:gd name="connsiteY18" fmla="*/ 1219160 h 2310804"/>
                <a:gd name="connsiteX19" fmla="*/ 2052400 w 2324298"/>
                <a:gd name="connsiteY19" fmla="*/ 1012031 h 2310804"/>
                <a:gd name="connsiteX20" fmla="*/ 1891149 w 2324298"/>
                <a:gd name="connsiteY20" fmla="*/ 804902 h 2310804"/>
                <a:gd name="connsiteX21" fmla="*/ 1710333 w 2324298"/>
                <a:gd name="connsiteY21" fmla="*/ 597773 h 2310804"/>
                <a:gd name="connsiteX22" fmla="*/ 1505903 w 2324298"/>
                <a:gd name="connsiteY22" fmla="*/ 390644 h 2310804"/>
                <a:gd name="connsiteX23" fmla="*/ 1274485 w 2324298"/>
                <a:gd name="connsiteY23" fmla="*/ 182840 h 2310804"/>
                <a:gd name="connsiteX24" fmla="*/ 1041718 w 2324298"/>
                <a:gd name="connsiteY24" fmla="*/ 0 h 2310804"/>
                <a:gd name="connsiteX25" fmla="*/ 908804 w 2324298"/>
                <a:gd name="connsiteY25" fmla="*/ 182840 h 2310804"/>
                <a:gd name="connsiteX26" fmla="*/ 758349 w 2324298"/>
                <a:gd name="connsiteY26" fmla="*/ 389969 h 231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4298" h="2310804">
                  <a:moveTo>
                    <a:pt x="758349" y="389969"/>
                  </a:moveTo>
                  <a:lnTo>
                    <a:pt x="607894" y="597098"/>
                  </a:lnTo>
                  <a:lnTo>
                    <a:pt x="457438" y="804228"/>
                  </a:lnTo>
                  <a:lnTo>
                    <a:pt x="306983" y="1011357"/>
                  </a:lnTo>
                  <a:lnTo>
                    <a:pt x="156528" y="1219160"/>
                  </a:lnTo>
                  <a:lnTo>
                    <a:pt x="6072" y="1426289"/>
                  </a:lnTo>
                  <a:lnTo>
                    <a:pt x="0" y="1434386"/>
                  </a:lnTo>
                  <a:cubicBezTo>
                    <a:pt x="84336" y="1496457"/>
                    <a:pt x="164624" y="1563251"/>
                    <a:pt x="241538" y="1633418"/>
                  </a:cubicBezTo>
                  <a:cubicBezTo>
                    <a:pt x="313055" y="1698863"/>
                    <a:pt x="381198" y="1768356"/>
                    <a:pt x="445969" y="1840548"/>
                  </a:cubicBezTo>
                  <a:cubicBezTo>
                    <a:pt x="505341" y="1906667"/>
                    <a:pt x="562015" y="1976160"/>
                    <a:pt x="614641" y="2047677"/>
                  </a:cubicBezTo>
                  <a:cubicBezTo>
                    <a:pt x="664567" y="2114471"/>
                    <a:pt x="711795" y="2183964"/>
                    <a:pt x="755650" y="2254806"/>
                  </a:cubicBezTo>
                  <a:cubicBezTo>
                    <a:pt x="767120" y="2273022"/>
                    <a:pt x="778590" y="2291914"/>
                    <a:pt x="789384" y="2310805"/>
                  </a:cubicBezTo>
                  <a:lnTo>
                    <a:pt x="885865" y="2254806"/>
                  </a:lnTo>
                  <a:lnTo>
                    <a:pt x="1244799" y="2047677"/>
                  </a:lnTo>
                  <a:lnTo>
                    <a:pt x="1603732" y="1840548"/>
                  </a:lnTo>
                  <a:lnTo>
                    <a:pt x="1962666" y="1633418"/>
                  </a:lnTo>
                  <a:lnTo>
                    <a:pt x="2321600" y="1426289"/>
                  </a:lnTo>
                  <a:lnTo>
                    <a:pt x="2324299" y="1424940"/>
                  </a:lnTo>
                  <a:cubicBezTo>
                    <a:pt x="2283817" y="1355447"/>
                    <a:pt x="2241312" y="1286629"/>
                    <a:pt x="2196783" y="1219160"/>
                  </a:cubicBezTo>
                  <a:cubicBezTo>
                    <a:pt x="2150904" y="1148993"/>
                    <a:pt x="2102327" y="1079500"/>
                    <a:pt x="2052400" y="1012031"/>
                  </a:cubicBezTo>
                  <a:cubicBezTo>
                    <a:pt x="2000449" y="941189"/>
                    <a:pt x="1946474" y="872371"/>
                    <a:pt x="1891149" y="804902"/>
                  </a:cubicBezTo>
                  <a:cubicBezTo>
                    <a:pt x="1832452" y="734060"/>
                    <a:pt x="1772404" y="665242"/>
                    <a:pt x="1710333" y="597773"/>
                  </a:cubicBezTo>
                  <a:cubicBezTo>
                    <a:pt x="1644214" y="526931"/>
                    <a:pt x="1576070" y="457438"/>
                    <a:pt x="1505903" y="390644"/>
                  </a:cubicBezTo>
                  <a:cubicBezTo>
                    <a:pt x="1431687" y="318452"/>
                    <a:pt x="1354098" y="249634"/>
                    <a:pt x="1274485" y="182840"/>
                  </a:cubicBezTo>
                  <a:cubicBezTo>
                    <a:pt x="1198920" y="119420"/>
                    <a:pt x="1121331" y="58698"/>
                    <a:pt x="1041718" y="0"/>
                  </a:cubicBezTo>
                  <a:lnTo>
                    <a:pt x="908804" y="182840"/>
                  </a:lnTo>
                  <a:lnTo>
                    <a:pt x="758349" y="389969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C447A2-D5DF-48CC-68DF-71D703BBFDF6}"/>
                </a:ext>
              </a:extLst>
            </p:cNvPr>
            <p:cNvSpPr/>
            <p:nvPr/>
          </p:nvSpPr>
          <p:spPr>
            <a:xfrm>
              <a:off x="0" y="791090"/>
              <a:ext cx="3656131" cy="1996400"/>
            </a:xfrm>
            <a:custGeom>
              <a:avLst/>
              <a:gdLst>
                <a:gd name="connsiteX0" fmla="*/ 2675811 w 3656131"/>
                <a:gd name="connsiteY0" fmla="*/ 295513 h 1996400"/>
                <a:gd name="connsiteX1" fmla="*/ 3565049 w 3656131"/>
                <a:gd name="connsiteY1" fmla="*/ 431800 h 1996400"/>
                <a:gd name="connsiteX2" fmla="*/ 3656132 w 3656131"/>
                <a:gd name="connsiteY2" fmla="*/ 151130 h 1996400"/>
                <a:gd name="connsiteX3" fmla="*/ 2675136 w 3656131"/>
                <a:gd name="connsiteY3" fmla="*/ 0 h 1996400"/>
                <a:gd name="connsiteX4" fmla="*/ 0 w 3656131"/>
                <a:gd name="connsiteY4" fmla="*/ 1405374 h 1996400"/>
                <a:gd name="connsiteX5" fmla="*/ 0 w 3656131"/>
                <a:gd name="connsiteY5" fmla="*/ 1996400 h 1996400"/>
                <a:gd name="connsiteX6" fmla="*/ 2675811 w 3656131"/>
                <a:gd name="connsiteY6" fmla="*/ 295513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131" h="1996400">
                  <a:moveTo>
                    <a:pt x="2675811" y="295513"/>
                  </a:moveTo>
                  <a:cubicBezTo>
                    <a:pt x="2985492" y="295513"/>
                    <a:pt x="3284379" y="343416"/>
                    <a:pt x="3565049" y="431800"/>
                  </a:cubicBezTo>
                  <a:lnTo>
                    <a:pt x="3656132" y="151130"/>
                  </a:lnTo>
                  <a:cubicBezTo>
                    <a:pt x="3346450" y="53300"/>
                    <a:pt x="3017203" y="0"/>
                    <a:pt x="2675136" y="0"/>
                  </a:cubicBezTo>
                  <a:cubicBezTo>
                    <a:pt x="1565950" y="0"/>
                    <a:pt x="586303" y="556617"/>
                    <a:pt x="0" y="1405374"/>
                  </a:cubicBezTo>
                  <a:lnTo>
                    <a:pt x="0" y="1996400"/>
                  </a:lnTo>
                  <a:cubicBezTo>
                    <a:pt x="470932" y="991791"/>
                    <a:pt x="1491734" y="295513"/>
                    <a:pt x="2675811" y="29551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E73D7AE-B21A-4F88-14F9-CAD9D373BC05}"/>
                </a:ext>
              </a:extLst>
            </p:cNvPr>
            <p:cNvSpPr/>
            <p:nvPr/>
          </p:nvSpPr>
          <p:spPr>
            <a:xfrm>
              <a:off x="5245695" y="1994058"/>
              <a:ext cx="1546383" cy="1763632"/>
            </a:xfrm>
            <a:custGeom>
              <a:avLst/>
              <a:gdLst>
                <a:gd name="connsiteX0" fmla="*/ 1501180 w 1546383"/>
                <a:gd name="connsiteY0" fmla="*/ 1321038 h 1763632"/>
                <a:gd name="connsiteX1" fmla="*/ 1459349 w 1546383"/>
                <a:gd name="connsiteY1" fmla="*/ 1113909 h 1763632"/>
                <a:gd name="connsiteX2" fmla="*/ 1406049 w 1546383"/>
                <a:gd name="connsiteY2" fmla="*/ 906780 h 1763632"/>
                <a:gd name="connsiteX3" fmla="*/ 1340604 w 1546383"/>
                <a:gd name="connsiteY3" fmla="*/ 699651 h 1763632"/>
                <a:gd name="connsiteX4" fmla="*/ 1263015 w 1546383"/>
                <a:gd name="connsiteY4" fmla="*/ 492522 h 1763632"/>
                <a:gd name="connsiteX5" fmla="*/ 1171932 w 1546383"/>
                <a:gd name="connsiteY5" fmla="*/ 285393 h 1763632"/>
                <a:gd name="connsiteX6" fmla="*/ 1067356 w 1546383"/>
                <a:gd name="connsiteY6" fmla="*/ 78264 h 1763632"/>
                <a:gd name="connsiteX7" fmla="*/ 1024176 w 1546383"/>
                <a:gd name="connsiteY7" fmla="*/ 0 h 1763632"/>
                <a:gd name="connsiteX8" fmla="*/ 889238 w 1546383"/>
                <a:gd name="connsiteY8" fmla="*/ 78264 h 1763632"/>
                <a:gd name="connsiteX9" fmla="*/ 529630 w 1546383"/>
                <a:gd name="connsiteY9" fmla="*/ 284718 h 1763632"/>
                <a:gd name="connsiteX10" fmla="*/ 170696 w 1546383"/>
                <a:gd name="connsiteY10" fmla="*/ 491847 h 1763632"/>
                <a:gd name="connsiteX11" fmla="*/ 0 w 1546383"/>
                <a:gd name="connsiteY11" fmla="*/ 590352 h 1763632"/>
                <a:gd name="connsiteX12" fmla="*/ 58698 w 1546383"/>
                <a:gd name="connsiteY12" fmla="*/ 698976 h 1763632"/>
                <a:gd name="connsiteX13" fmla="*/ 155178 w 1546383"/>
                <a:gd name="connsiteY13" fmla="*/ 906105 h 1763632"/>
                <a:gd name="connsiteX14" fmla="*/ 232767 w 1546383"/>
                <a:gd name="connsiteY14" fmla="*/ 1113234 h 1763632"/>
                <a:gd name="connsiteX15" fmla="*/ 293489 w 1546383"/>
                <a:gd name="connsiteY15" fmla="*/ 1320363 h 1763632"/>
                <a:gd name="connsiteX16" fmla="*/ 338018 w 1546383"/>
                <a:gd name="connsiteY16" fmla="*/ 1527492 h 1763632"/>
                <a:gd name="connsiteX17" fmla="*/ 367030 w 1546383"/>
                <a:gd name="connsiteY17" fmla="*/ 1734621 h 1763632"/>
                <a:gd name="connsiteX18" fmla="*/ 369729 w 1546383"/>
                <a:gd name="connsiteY18" fmla="*/ 1763633 h 1763632"/>
                <a:gd name="connsiteX19" fmla="*/ 698976 w 1546383"/>
                <a:gd name="connsiteY19" fmla="*/ 1734621 h 1763632"/>
                <a:gd name="connsiteX20" fmla="*/ 1546384 w 1546383"/>
                <a:gd name="connsiteY20" fmla="*/ 1660406 h 1763632"/>
                <a:gd name="connsiteX21" fmla="*/ 1532215 w 1546383"/>
                <a:gd name="connsiteY21" fmla="*/ 1527492 h 1763632"/>
                <a:gd name="connsiteX22" fmla="*/ 1501180 w 1546383"/>
                <a:gd name="connsiteY22" fmla="*/ 1321038 h 176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46383" h="1763632">
                  <a:moveTo>
                    <a:pt x="1501180" y="1321038"/>
                  </a:moveTo>
                  <a:cubicBezTo>
                    <a:pt x="1489035" y="1251545"/>
                    <a:pt x="1474867" y="1182052"/>
                    <a:pt x="1459349" y="1113909"/>
                  </a:cubicBezTo>
                  <a:cubicBezTo>
                    <a:pt x="1443157" y="1044416"/>
                    <a:pt x="1425615" y="974923"/>
                    <a:pt x="1406049" y="906780"/>
                  </a:cubicBezTo>
                  <a:cubicBezTo>
                    <a:pt x="1385808" y="836613"/>
                    <a:pt x="1364218" y="767794"/>
                    <a:pt x="1340604" y="699651"/>
                  </a:cubicBezTo>
                  <a:cubicBezTo>
                    <a:pt x="1316315" y="629483"/>
                    <a:pt x="1290677" y="560665"/>
                    <a:pt x="1263015" y="492522"/>
                  </a:cubicBezTo>
                  <a:cubicBezTo>
                    <a:pt x="1234678" y="422354"/>
                    <a:pt x="1204317" y="353536"/>
                    <a:pt x="1171932" y="285393"/>
                  </a:cubicBezTo>
                  <a:cubicBezTo>
                    <a:pt x="1138872" y="215225"/>
                    <a:pt x="1103789" y="146407"/>
                    <a:pt x="1067356" y="78264"/>
                  </a:cubicBezTo>
                  <a:cubicBezTo>
                    <a:pt x="1053187" y="51951"/>
                    <a:pt x="1038344" y="26313"/>
                    <a:pt x="1024176" y="0"/>
                  </a:cubicBezTo>
                  <a:lnTo>
                    <a:pt x="889238" y="78264"/>
                  </a:lnTo>
                  <a:lnTo>
                    <a:pt x="529630" y="284718"/>
                  </a:lnTo>
                  <a:lnTo>
                    <a:pt x="170696" y="491847"/>
                  </a:lnTo>
                  <a:lnTo>
                    <a:pt x="0" y="590352"/>
                  </a:lnTo>
                  <a:cubicBezTo>
                    <a:pt x="20241" y="626110"/>
                    <a:pt x="39807" y="662543"/>
                    <a:pt x="58698" y="698976"/>
                  </a:cubicBezTo>
                  <a:cubicBezTo>
                    <a:pt x="93107" y="766445"/>
                    <a:pt x="125492" y="835938"/>
                    <a:pt x="155178" y="906105"/>
                  </a:cubicBezTo>
                  <a:cubicBezTo>
                    <a:pt x="183515" y="974249"/>
                    <a:pt x="209828" y="1043067"/>
                    <a:pt x="232767" y="1113234"/>
                  </a:cubicBezTo>
                  <a:cubicBezTo>
                    <a:pt x="255707" y="1181378"/>
                    <a:pt x="275272" y="1250196"/>
                    <a:pt x="293489" y="1320363"/>
                  </a:cubicBezTo>
                  <a:cubicBezTo>
                    <a:pt x="310356" y="1388507"/>
                    <a:pt x="325199" y="1457325"/>
                    <a:pt x="338018" y="1527492"/>
                  </a:cubicBezTo>
                  <a:cubicBezTo>
                    <a:pt x="350163" y="1595636"/>
                    <a:pt x="359608" y="1665129"/>
                    <a:pt x="367030" y="1734621"/>
                  </a:cubicBezTo>
                  <a:cubicBezTo>
                    <a:pt x="367705" y="1744067"/>
                    <a:pt x="369054" y="1753513"/>
                    <a:pt x="369729" y="1763633"/>
                  </a:cubicBezTo>
                  <a:lnTo>
                    <a:pt x="698976" y="1734621"/>
                  </a:lnTo>
                  <a:lnTo>
                    <a:pt x="1546384" y="1660406"/>
                  </a:lnTo>
                  <a:cubicBezTo>
                    <a:pt x="1542336" y="1615877"/>
                    <a:pt x="1537613" y="1571347"/>
                    <a:pt x="1532215" y="1527492"/>
                  </a:cubicBezTo>
                  <a:cubicBezTo>
                    <a:pt x="1524119" y="1458000"/>
                    <a:pt x="1513324" y="1389182"/>
                    <a:pt x="1501180" y="1321038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BE97D3A-7437-AA20-24B1-D28C5241310F}"/>
                </a:ext>
              </a:extLst>
            </p:cNvPr>
            <p:cNvSpPr/>
            <p:nvPr/>
          </p:nvSpPr>
          <p:spPr>
            <a:xfrm>
              <a:off x="5610026" y="3755667"/>
              <a:ext cx="609242" cy="623411"/>
            </a:xfrm>
            <a:custGeom>
              <a:avLst/>
              <a:gdLst>
                <a:gd name="connsiteX0" fmla="*/ 607893 w 609242"/>
                <a:gd name="connsiteY0" fmla="*/ 387945 h 623411"/>
                <a:gd name="connsiteX1" fmla="*/ 609243 w 609242"/>
                <a:gd name="connsiteY1" fmla="*/ 284044 h 623411"/>
                <a:gd name="connsiteX2" fmla="*/ 607893 w 609242"/>
                <a:gd name="connsiteY2" fmla="*/ 180816 h 623411"/>
                <a:gd name="connsiteX3" fmla="*/ 598448 w 609242"/>
                <a:gd name="connsiteY3" fmla="*/ 0 h 623411"/>
                <a:gd name="connsiteX4" fmla="*/ 10120 w 609242"/>
                <a:gd name="connsiteY4" fmla="*/ 51276 h 623411"/>
                <a:gd name="connsiteX5" fmla="*/ 17542 w 609242"/>
                <a:gd name="connsiteY5" fmla="*/ 180816 h 623411"/>
                <a:gd name="connsiteX6" fmla="*/ 19566 w 609242"/>
                <a:gd name="connsiteY6" fmla="*/ 284044 h 623411"/>
                <a:gd name="connsiteX7" fmla="*/ 17542 w 609242"/>
                <a:gd name="connsiteY7" fmla="*/ 387945 h 623411"/>
                <a:gd name="connsiteX8" fmla="*/ 3373 w 609242"/>
                <a:gd name="connsiteY8" fmla="*/ 595074 h 623411"/>
                <a:gd name="connsiteX9" fmla="*/ 0 w 609242"/>
                <a:gd name="connsiteY9" fmla="*/ 623411 h 623411"/>
                <a:gd name="connsiteX10" fmla="*/ 593725 w 609242"/>
                <a:gd name="connsiteY10" fmla="*/ 623411 h 623411"/>
                <a:gd name="connsiteX11" fmla="*/ 596424 w 609242"/>
                <a:gd name="connsiteY11" fmla="*/ 595074 h 623411"/>
                <a:gd name="connsiteX12" fmla="*/ 607893 w 609242"/>
                <a:gd name="connsiteY12" fmla="*/ 387945 h 62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242" h="623411">
                  <a:moveTo>
                    <a:pt x="607893" y="387945"/>
                  </a:moveTo>
                  <a:cubicBezTo>
                    <a:pt x="608568" y="353536"/>
                    <a:pt x="609243" y="319127"/>
                    <a:pt x="609243" y="284044"/>
                  </a:cubicBezTo>
                  <a:cubicBezTo>
                    <a:pt x="609243" y="249634"/>
                    <a:pt x="608568" y="215225"/>
                    <a:pt x="607893" y="180816"/>
                  </a:cubicBezTo>
                  <a:cubicBezTo>
                    <a:pt x="605869" y="120094"/>
                    <a:pt x="603171" y="60047"/>
                    <a:pt x="598448" y="0"/>
                  </a:cubicBezTo>
                  <a:lnTo>
                    <a:pt x="10120" y="51276"/>
                  </a:lnTo>
                  <a:cubicBezTo>
                    <a:pt x="13494" y="94456"/>
                    <a:pt x="16193" y="136961"/>
                    <a:pt x="17542" y="180816"/>
                  </a:cubicBezTo>
                  <a:cubicBezTo>
                    <a:pt x="18891" y="215225"/>
                    <a:pt x="19566" y="249634"/>
                    <a:pt x="19566" y="284044"/>
                  </a:cubicBezTo>
                  <a:cubicBezTo>
                    <a:pt x="19566" y="318453"/>
                    <a:pt x="18891" y="353536"/>
                    <a:pt x="17542" y="387945"/>
                  </a:cubicBezTo>
                  <a:cubicBezTo>
                    <a:pt x="14843" y="457438"/>
                    <a:pt x="10120" y="526931"/>
                    <a:pt x="3373" y="595074"/>
                  </a:cubicBezTo>
                  <a:cubicBezTo>
                    <a:pt x="2699" y="604520"/>
                    <a:pt x="1349" y="613966"/>
                    <a:pt x="0" y="623411"/>
                  </a:cubicBezTo>
                  <a:lnTo>
                    <a:pt x="593725" y="623411"/>
                  </a:lnTo>
                  <a:cubicBezTo>
                    <a:pt x="594400" y="613966"/>
                    <a:pt x="595749" y="604520"/>
                    <a:pt x="596424" y="595074"/>
                  </a:cubicBezTo>
                  <a:cubicBezTo>
                    <a:pt x="601821" y="526256"/>
                    <a:pt x="605869" y="457438"/>
                    <a:pt x="607893" y="387945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</p:grpSp>
      <p:sp>
        <p:nvSpPr>
          <p:cNvPr id="2" name="Slide Number Placeholder 25">
            <a:extLst>
              <a:ext uri="{FF2B5EF4-FFF2-40B4-BE49-F238E27FC236}">
                <a16:creationId xmlns:a16="http://schemas.microsoft.com/office/drawing/2014/main" id="{27B19098-AEC6-A294-35D9-CBF42A23B9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8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0"/>
            <a:ext cx="8534400" cy="77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1261"/>
            <a:ext cx="8420101" cy="3432175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0054A4"/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353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200" y="1203325"/>
            <a:ext cx="8229600" cy="3200399"/>
          </a:xfrm>
        </p:spPr>
        <p:txBody>
          <a:bodyPr wrap="square" tIns="274320" bIns="274320" anchor="ctr">
            <a:normAutofit/>
          </a:bodyPr>
          <a:lstStyle>
            <a:lvl1pPr>
              <a:defRPr sz="3000"/>
            </a:lvl1pPr>
            <a:lvl2pPr>
              <a:defRPr sz="2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B800DBE-4F51-2C4C-AD40-9C2EF6049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1056" y="4783252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kern="600" spc="100">
                <a:solidFill>
                  <a:schemeClr val="tx1"/>
                </a:solidFill>
                <a:latin typeface="Arial Regular"/>
                <a:cs typeface="Arial Regular"/>
              </a:defRPr>
            </a:lvl1pPr>
          </a:lstStyle>
          <a:p>
            <a:fld id="{4EC81867-FDA1-8942-93C7-D4A3C6ACDEA8}" type="datetime4">
              <a:rPr lang="en-US" smtClean="0"/>
              <a:pPr/>
              <a:t>March 27, 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B4E5BD-B76D-BF4C-B79F-D870DD043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3667" y="4783252"/>
            <a:ext cx="321734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Arial Regular"/>
                <a:cs typeface="Arial Regular"/>
              </a:defRPr>
            </a:lvl1pPr>
          </a:lstStyle>
          <a:p>
            <a:fld id="{54637A5F-2DAE-B642-9933-0C0B9D2C0F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C9E14-98C0-224A-A1E3-71F96C72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88925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75CFF-4AF9-1B41-95B1-4C87E101C6EA}"/>
              </a:ext>
            </a:extLst>
          </p:cNvPr>
          <p:cNvSpPr/>
          <p:nvPr userDrawn="1"/>
        </p:nvSpPr>
        <p:spPr>
          <a:xfrm>
            <a:off x="1" y="1"/>
            <a:ext cx="9143999" cy="175380"/>
          </a:xfrm>
          <a:prstGeom prst="rect">
            <a:avLst/>
          </a:prstGeom>
          <a:gradFill flip="none" rotWithShape="1">
            <a:gsLst>
              <a:gs pos="40000">
                <a:srgbClr val="EB7F00"/>
              </a:gs>
              <a:gs pos="1000">
                <a:srgbClr val="EA7600"/>
              </a:gs>
              <a:gs pos="99000">
                <a:schemeClr val="accent1"/>
              </a:gs>
            </a:gsLst>
            <a:lin ang="19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2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D8071-FD76-D8CB-3EC1-6E4C9D748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419"/>
            <a:ext cx="8229600" cy="34269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BB6E4-04D4-8AA5-7688-00357013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AA7E2C3-7B3E-F840-A5B2-7F9A3758B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C508B1-8D2D-6310-7C97-4311EC2BC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D46C4-AD9F-64E2-9949-945C904E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25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FC1E9-BD83-A213-D499-3D71350F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 r="-2"/>
          <a:stretch/>
        </p:blipFill>
        <p:spPr>
          <a:xfrm>
            <a:off x="3996541" y="-52250"/>
            <a:ext cx="4950513" cy="520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1" y="1205419"/>
            <a:ext cx="3886199" cy="342690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8825B-EF98-AB74-9D63-1B1150D19F41}"/>
              </a:ext>
            </a:extLst>
          </p:cNvPr>
          <p:cNvSpPr>
            <a:spLocks noGrp="1"/>
          </p:cNvSpPr>
          <p:nvPr userDrawn="1">
            <p:ph idx="12"/>
          </p:nvPr>
        </p:nvSpPr>
        <p:spPr>
          <a:xfrm>
            <a:off x="4800600" y="1205419"/>
            <a:ext cx="3886199" cy="342690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29415-5942-18A3-3AAE-EA86FC08A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-5071"/>
            <a:ext cx="514350" cy="381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09C4DA-EAD0-303C-E4A2-B6F7F04FE833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200846-A9C6-3CFE-D5D1-7F07AD5DBE5F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1E923-AB54-AFC7-0B06-4496B66EF0B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199" y="230293"/>
            <a:ext cx="8229599" cy="640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67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CBFA4772-47CE-BBCD-5540-64BF6A3D15A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29599" cy="3426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139A7C-E051-D825-5011-E3271B6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92680"/>
            <a:ext cx="59436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88C61-AD9A-7C4A-4BFE-3F635581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109FF11E-E45A-4509-F660-4C385A5E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1" r:id="rId1"/>
    <p:sldLayoutId id="2147484006" r:id="rId2"/>
    <p:sldLayoutId id="2147484007" r:id="rId3"/>
    <p:sldLayoutId id="2147483973" r:id="rId4"/>
    <p:sldLayoutId id="2147484054" r:id="rId5"/>
    <p:sldLayoutId id="2147483976" r:id="rId6"/>
    <p:sldLayoutId id="2147484055" r:id="rId7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CBFA4772-47CE-BBCD-5540-64BF6A3D15A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29599" cy="3426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139A7C-E051-D825-5011-E3271B6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92680"/>
            <a:ext cx="59436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88C61-AD9A-7C4A-4BFE-3F635581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109FF11E-E45A-4509-F660-4C385A5E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154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C5147DCE-CFF2-AB39-B82B-6B0A46695F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29599" cy="3426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139A7C-E051-D825-5011-E3271B6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92680"/>
            <a:ext cx="59436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88C61-AD9A-7C4A-4BFE-3F635581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109FF11E-E45A-4509-F660-4C385A5E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476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C5147DCE-CFF2-AB39-B82B-6B0A46695F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29599" cy="3426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139A7C-E051-D825-5011-E3271B6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92680"/>
            <a:ext cx="59436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88C61-AD9A-7C4A-4BFE-3F635581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109FF11E-E45A-4509-F660-4C385A5E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491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109" r:id="rId4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F0D2EBDC-2EED-9027-15D1-F6E5AEC47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31971" cy="3384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1A5CE-89FF-AC15-5072-480409303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Placeholder 4">
            <a:extLst>
              <a:ext uri="{FF2B5EF4-FFF2-40B4-BE49-F238E27FC236}">
                <a16:creationId xmlns:a16="http://schemas.microsoft.com/office/drawing/2014/main" id="{AEA9DA3B-0AC6-8C45-A73F-BDEAA12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8713B-B8CB-E5E8-665A-7CFEF1A88F02}"/>
              </a:ext>
            </a:extLst>
          </p:cNvPr>
          <p:cNvSpPr txBox="1"/>
          <p:nvPr userDrawn="1"/>
        </p:nvSpPr>
        <p:spPr>
          <a:xfrm>
            <a:off x="6857999" y="5148263"/>
            <a:ext cx="2286001" cy="153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400">
                <a:solidFill>
                  <a:schemeClr val="tx1">
                    <a:alpha val="50000"/>
                  </a:schemeClr>
                </a:solidFill>
              </a:rPr>
              <a:t>2023.1.1</a:t>
            </a:r>
          </a:p>
        </p:txBody>
      </p:sp>
    </p:spTree>
    <p:extLst>
      <p:ext uri="{BB962C8B-B14F-4D97-AF65-F5344CB8AC3E}">
        <p14:creationId xmlns:p14="http://schemas.microsoft.com/office/powerpoint/2010/main" val="4277816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60" r:id="rId2"/>
    <p:sldLayoutId id="2147484058" r:id="rId3"/>
    <p:sldLayoutId id="2147484063" r:id="rId4"/>
    <p:sldLayoutId id="2147484059" r:id="rId5"/>
    <p:sldLayoutId id="2147484034" r:id="rId6"/>
    <p:sldLayoutId id="2147484033" r:id="rId7"/>
    <p:sldLayoutId id="2147484035" r:id="rId8"/>
    <p:sldLayoutId id="2147484036" r:id="rId9"/>
    <p:sldLayoutId id="2147484037" r:id="rId10"/>
    <p:sldLayoutId id="2147484038" r:id="rId11"/>
    <p:sldLayoutId id="2147484062" r:id="rId12"/>
    <p:sldLayoutId id="2147484039" r:id="rId13"/>
    <p:sldLayoutId id="2147484061" r:id="rId14"/>
    <p:sldLayoutId id="2147484040" r:id="rId15"/>
    <p:sldLayoutId id="2147484041" r:id="rId16"/>
    <p:sldLayoutId id="2147484044" r:id="rId17"/>
    <p:sldLayoutId id="2147484043" r:id="rId18"/>
    <p:sldLayoutId id="2147484042" r:id="rId19"/>
    <p:sldLayoutId id="2147484046" r:id="rId20"/>
    <p:sldLayoutId id="2147484030" r:id="rId21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7" orient="horz" pos="162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F0D2EBDC-2EED-9027-15D1-F6E5AEC476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5420"/>
            <a:ext cx="8231971" cy="3384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1A5CE-89FF-AC15-5072-480409303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Placeholder 4">
            <a:extLst>
              <a:ext uri="{FF2B5EF4-FFF2-40B4-BE49-F238E27FC236}">
                <a16:creationId xmlns:a16="http://schemas.microsoft.com/office/drawing/2014/main" id="{AEA9DA3B-0AC6-8C45-A73F-BDEAA12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8713B-B8CB-E5E8-665A-7CFEF1A88F02}"/>
              </a:ext>
            </a:extLst>
          </p:cNvPr>
          <p:cNvSpPr txBox="1"/>
          <p:nvPr userDrawn="1"/>
        </p:nvSpPr>
        <p:spPr>
          <a:xfrm>
            <a:off x="6857999" y="5148263"/>
            <a:ext cx="2286001" cy="153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400">
                <a:solidFill>
                  <a:schemeClr val="tx1">
                    <a:alpha val="50000"/>
                  </a:schemeClr>
                </a:solidFill>
              </a:rPr>
              <a:t>2023.1.1</a:t>
            </a:r>
          </a:p>
        </p:txBody>
      </p:sp>
    </p:spTree>
    <p:extLst>
      <p:ext uri="{BB962C8B-B14F-4D97-AF65-F5344CB8AC3E}">
        <p14:creationId xmlns:p14="http://schemas.microsoft.com/office/powerpoint/2010/main" val="1863967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104" r:id="rId7"/>
    <p:sldLayoutId id="2147484106" r:id="rId8"/>
    <p:sldLayoutId id="2147484107" r:id="rId9"/>
    <p:sldLayoutId id="2147484108" r:id="rId10"/>
    <p:sldLayoutId id="2147484112" r:id="rId11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FFFFFF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7" orient="horz" pos="162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E40182D9-BE18-1944-5BEC-36D80AB509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28" y="1205421"/>
            <a:ext cx="8234343" cy="33833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BA7240-899E-712F-B3D6-8F0726468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951" y="4691063"/>
            <a:ext cx="18288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E2891B-0F25-8E3E-93ED-0F9B1A93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4">
            <a:extLst>
              <a:ext uri="{FF2B5EF4-FFF2-40B4-BE49-F238E27FC236}">
                <a16:creationId xmlns:a16="http://schemas.microsoft.com/office/drawing/2014/main" id="{4C280DCB-3ECC-DBD7-F02B-03A13B8A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8965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3" r:id="rId1"/>
    <p:sldLayoutId id="2147484008" r:id="rId2"/>
    <p:sldLayoutId id="2147483972" r:id="rId3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6000">
              <a:srgbClr val="122740"/>
            </a:gs>
            <a:gs pos="0">
              <a:srgbClr val="031C38"/>
            </a:gs>
            <a:gs pos="100000">
              <a:srgbClr val="1F334A"/>
            </a:gs>
          </a:gsLst>
          <a:lin ang="20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electric blue, screenshot, blur&#10;&#10;Description automatically generated">
            <a:extLst>
              <a:ext uri="{FF2B5EF4-FFF2-40B4-BE49-F238E27FC236}">
                <a16:creationId xmlns:a16="http://schemas.microsoft.com/office/drawing/2014/main" id="{E40182D9-BE18-1944-5BEC-36D80AB509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2381"/>
            <a:ext cx="9148235" cy="5145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2A04A-623B-3F01-1B3A-79297DA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28" y="1205421"/>
            <a:ext cx="8234343" cy="33833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BA7240-899E-712F-B3D6-8F0726468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951" y="4691063"/>
            <a:ext cx="18288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E2891B-0F25-8E3E-93ED-0F9B1A93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7999" y="4691063"/>
            <a:ext cx="18288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4">
            <a:extLst>
              <a:ext uri="{FF2B5EF4-FFF2-40B4-BE49-F238E27FC236}">
                <a16:creationId xmlns:a16="http://schemas.microsoft.com/office/drawing/2014/main" id="{4C280DCB-3ECC-DBD7-F02B-03A13B8A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4974"/>
            <a:ext cx="8229599" cy="950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278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113" r:id="rId4"/>
  </p:sldLayoutIdLst>
  <p:hf hdr="0" ft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System Font Regular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Wingdings" pitchFamily="2" charset="2"/>
        <a:buChar char="§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758" userDrawn="1">
          <p15:clr>
            <a:srgbClr val="F26B43"/>
          </p15:clr>
        </p15:guide>
        <p15:guide id="6" orient="horz" pos="2918" userDrawn="1">
          <p15:clr>
            <a:srgbClr val="F26B43"/>
          </p15:clr>
        </p15:guide>
        <p15:guide id="7" orient="horz" pos="1721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CB94E7-4F21-14B3-E87C-0BAA90F346FA}"/>
              </a:ext>
            </a:extLst>
          </p:cNvPr>
          <p:cNvSpPr>
            <a:spLocks/>
          </p:cNvSpPr>
          <p:nvPr userDrawn="1"/>
        </p:nvSpPr>
        <p:spPr>
          <a:xfrm>
            <a:off x="0" y="-4477"/>
            <a:ext cx="9144000" cy="515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screen with colorful squares&#10;&#10;Description automatically generated">
            <a:extLst>
              <a:ext uri="{FF2B5EF4-FFF2-40B4-BE49-F238E27FC236}">
                <a16:creationId xmlns:a16="http://schemas.microsoft.com/office/drawing/2014/main" id="{D45034B5-4FFC-B189-DB39-F8BB08A7F3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>
            <a:off x="-493900" y="776288"/>
            <a:ext cx="7772400" cy="4371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4513" y="616521"/>
            <a:ext cx="7866063" cy="62287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513" y="1445963"/>
            <a:ext cx="7866063" cy="2917348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A5D39A-ECFE-AA2F-593F-3C2C186A6ED7}"/>
              </a:ext>
            </a:extLst>
          </p:cNvPr>
          <p:cNvSpPr txBox="1">
            <a:spLocks/>
          </p:cNvSpPr>
          <p:nvPr userDrawn="1"/>
        </p:nvSpPr>
        <p:spPr>
          <a:xfrm>
            <a:off x="6439679" y="4736402"/>
            <a:ext cx="1970897" cy="41186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800" b="1" spc="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31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3" pos="408">
          <p15:clr>
            <a:srgbClr val="F26B43"/>
          </p15:clr>
        </p15:guide>
        <p15:guide id="5" orient="horz" pos="1620">
          <p15:clr>
            <a:srgbClr val="F26B43"/>
          </p15:clr>
        </p15:guide>
        <p15:guide id="11" orient="horz" pos="2981">
          <p15:clr>
            <a:srgbClr val="F26B43"/>
          </p15:clr>
        </p15:guide>
        <p15:guide id="12" pos="5298">
          <p15:clr>
            <a:srgbClr val="F26B43"/>
          </p15:clr>
        </p15:guide>
        <p15:guide id="15" orient="horz" pos="2748">
          <p15:clr>
            <a:srgbClr val="F26B43"/>
          </p15:clr>
        </p15:guide>
        <p15:guide id="17" orient="horz" pos="386">
          <p15:clr>
            <a:srgbClr val="F26B43"/>
          </p15:clr>
        </p15:guide>
        <p15:guide id="18" orient="horz" pos="780">
          <p15:clr>
            <a:srgbClr val="F26B43"/>
          </p15:clr>
        </p15:guide>
        <p15:guide id="21" orient="horz" pos="9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36A275-E34D-017F-EB17-C2C8188905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826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F4891DB-1BF7-47DC-D983-5711C9B152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44" y="4142494"/>
            <a:ext cx="1009675" cy="642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71A2A-15C1-0A36-53C0-AAF60ECAA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94" y="1005459"/>
            <a:ext cx="770710" cy="749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C27201-40F7-D946-CD6D-1A19BADC881C}"/>
              </a:ext>
            </a:extLst>
          </p:cNvPr>
          <p:cNvSpPr txBox="1">
            <a:spLocks/>
          </p:cNvSpPr>
          <p:nvPr/>
        </p:nvSpPr>
        <p:spPr>
          <a:xfrm>
            <a:off x="452695" y="3184571"/>
            <a:ext cx="4227501" cy="7374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+mn-lt"/>
              </a:rPr>
              <a:t>Toya Gorley, Improvement Advisor, NRC Health</a:t>
            </a:r>
            <a:endParaRPr lang="en-US" sz="150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380D9-44C2-4896-A0BF-75D8F55329BC}"/>
              </a:ext>
            </a:extLst>
          </p:cNvPr>
          <p:cNvSpPr txBox="1">
            <a:spLocks/>
          </p:cNvSpPr>
          <p:nvPr/>
        </p:nvSpPr>
        <p:spPr>
          <a:xfrm>
            <a:off x="452695" y="1841803"/>
            <a:ext cx="4227501" cy="8707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2024</a:t>
            </a:r>
          </a:p>
          <a:p>
            <a:r>
              <a:rPr lang="en-US" sz="2800" b="1" dirty="0">
                <a:solidFill>
                  <a:srgbClr val="FFFFFF"/>
                </a:solidFill>
                <a:cs typeface="Arial"/>
              </a:rPr>
              <a:t>Pediatric Experience Perspective</a:t>
            </a:r>
            <a:r>
              <a:rPr lang="en-US" sz="300" b="1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1000" baseline="95000" dirty="0">
                <a:solidFill>
                  <a:srgbClr val="FFFFFF"/>
                </a:solidFill>
                <a:cs typeface="Arial"/>
              </a:rPr>
              <a:t>TM</a:t>
            </a:r>
            <a:endParaRPr lang="en-US" sz="800" b="1" baseline="950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125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D9764-90AC-515D-9616-6A54068944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F61112A-C963-DD8B-7702-26F27E56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NPS Components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9C852-9652-1867-38BB-A6215B58F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356359"/>
            <a:ext cx="5353248" cy="32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D1318-2003-4EC0-5946-E6A34B0C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73CA3-F94B-D303-F6CE-9DD5CA23A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5419"/>
            <a:ext cx="7659511" cy="3426906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US" dirty="0">
                <a:solidFill>
                  <a:schemeClr val="tx2"/>
                </a:solidFill>
              </a:rPr>
              <a:t>Healthcare Detractors are forgiving, which reinforces the importance of understanding what makes them tick. </a:t>
            </a:r>
          </a:p>
          <a:p>
            <a:pPr marL="231775" indent="-231775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</a:pPr>
            <a:r>
              <a:rPr lang="en-US" dirty="0">
                <a:solidFill>
                  <a:schemeClr val="tx2"/>
                </a:solidFill>
              </a:rPr>
              <a:t>Make every effort to mind gaps in care.</a:t>
            </a:r>
          </a:p>
        </p:txBody>
      </p:sp>
    </p:spTree>
    <p:extLst>
      <p:ext uri="{BB962C8B-B14F-4D97-AF65-F5344CB8AC3E}">
        <p14:creationId xmlns:p14="http://schemas.microsoft.com/office/powerpoint/2010/main" val="123431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63450-FC61-BD45-478A-ED91B191E09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918819" y="1809004"/>
            <a:ext cx="3515021" cy="17987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Paying close attention to what matters helps anticipate real-world needs.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A843-EA08-03FC-AA15-D7D2302BBF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D083E-7EA6-6CC7-2110-DA5850C5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985031" cy="5148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DA09B3-62B4-69FC-AC43-65A6555401D2}"/>
              </a:ext>
            </a:extLst>
          </p:cNvPr>
          <p:cNvSpPr txBox="1"/>
          <p:nvPr/>
        </p:nvSpPr>
        <p:spPr>
          <a:xfrm>
            <a:off x="3912780" y="340665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/>
              <a:t>Section 3</a:t>
            </a:r>
          </a:p>
          <a:p>
            <a:pPr algn="ctr"/>
            <a:r>
              <a:rPr lang="en-US" cap="small" dirty="0"/>
              <a:t>Emerging trends</a:t>
            </a:r>
          </a:p>
        </p:txBody>
      </p:sp>
    </p:spTree>
    <p:extLst>
      <p:ext uri="{BB962C8B-B14F-4D97-AF65-F5344CB8AC3E}">
        <p14:creationId xmlns:p14="http://schemas.microsoft.com/office/powerpoint/2010/main" val="3546802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93A8DA-A2FC-41E1-7FF5-487BED1D1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Retail clinic usage</a:t>
            </a:r>
          </a:p>
          <a:p>
            <a:r>
              <a:rPr lang="en-US" dirty="0"/>
              <a:t>Preference for health systems</a:t>
            </a:r>
          </a:p>
          <a:p>
            <a:r>
              <a:rPr lang="en-US" dirty="0"/>
              <a:t>NPS for healthcare facilities</a:t>
            </a:r>
          </a:p>
          <a:p>
            <a:r>
              <a:rPr lang="en-US" dirty="0"/>
              <a:t>Loyal to hospital or health systems</a:t>
            </a:r>
          </a:p>
          <a:p>
            <a:r>
              <a:rPr lang="en-US" dirty="0"/>
              <a:t>Future mobile device usage</a:t>
            </a:r>
          </a:p>
          <a:p>
            <a:r>
              <a:rPr lang="en-US" dirty="0"/>
              <a:t>Visiting hospital websites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BA3F9-32CE-FD1C-1301-6925C0074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B3E501-64AC-49B1-5746-DAA55AD6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Trends</a:t>
            </a:r>
          </a:p>
        </p:txBody>
      </p:sp>
    </p:spTree>
    <p:extLst>
      <p:ext uri="{BB962C8B-B14F-4D97-AF65-F5344CB8AC3E}">
        <p14:creationId xmlns:p14="http://schemas.microsoft.com/office/powerpoint/2010/main" val="190210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D1318-2003-4EC0-5946-E6A34B0C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Bottom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73CA3-F94B-D303-F6CE-9DD5CA23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Elevating experience requires thinking differently and taking decisive action. </a:t>
            </a:r>
          </a:p>
          <a:p>
            <a:pPr marL="287338" indent="-287338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</a:pPr>
            <a:r>
              <a:rPr lang="en-US">
                <a:solidFill>
                  <a:schemeClr val="bg1"/>
                </a:solidFill>
              </a:rPr>
              <a:t>The idea that innovation starts with the fundamentals is a great place to start, and the One Big Dot approach is a game-changer.</a:t>
            </a:r>
          </a:p>
          <a:p>
            <a:pPr marL="287338" indent="-287338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</a:pPr>
            <a:r>
              <a:rPr lang="en-US">
                <a:solidFill>
                  <a:schemeClr val="bg1"/>
                </a:solidFill>
              </a:rPr>
              <a:t>Better understanding Detractors – minding the gap – should help us miss the mark less often and change the trajectory when we do. </a:t>
            </a:r>
          </a:p>
          <a:p>
            <a:pPr marL="287338" indent="-287338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</a:pPr>
            <a:r>
              <a:rPr lang="en-US">
                <a:solidFill>
                  <a:schemeClr val="bg1"/>
                </a:solidFill>
              </a:rPr>
              <a:t>And the trends all reinforce the need to pay close attention to what matters so we can anticipate and meet real-world needs. 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Human Understanding is the line of continuity that runs through every aspect of experience for all involved. Because healthcare is human care.</a:t>
            </a:r>
          </a:p>
        </p:txBody>
      </p:sp>
    </p:spTree>
    <p:extLst>
      <p:ext uri="{BB962C8B-B14F-4D97-AF65-F5344CB8AC3E}">
        <p14:creationId xmlns:p14="http://schemas.microsoft.com/office/powerpoint/2010/main" val="426231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F975A-6460-39EA-375B-7E9E254A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993BF5-707C-7CEE-AEF6-E308EBD91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573" y="806359"/>
            <a:ext cx="7989965" cy="1402682"/>
          </a:xfrm>
        </p:spPr>
        <p:txBody>
          <a:bodyPr/>
          <a:lstStyle/>
          <a:p>
            <a:r>
              <a:rPr lang="en-US"/>
              <a:t>Final Thoughts, Questions, Pushback</a:t>
            </a:r>
          </a:p>
        </p:txBody>
      </p:sp>
    </p:spTree>
    <p:extLst>
      <p:ext uri="{BB962C8B-B14F-4D97-AF65-F5344CB8AC3E}">
        <p14:creationId xmlns:p14="http://schemas.microsoft.com/office/powerpoint/2010/main" val="326423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D2810-99B0-B60A-1DE6-ADA7B9E64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can you do to meet/exceed expectations related to access in your organization?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 is 1 takeaway that stands out for you?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What’s the first step you will take to advance 1 new idea in your organization?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B781F-9278-C587-13A1-E466A5EF5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A90127-AB72-5C7B-8323-8F63BA0E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and Wrap-up</a:t>
            </a:r>
          </a:p>
        </p:txBody>
      </p:sp>
    </p:spTree>
    <p:extLst>
      <p:ext uri="{BB962C8B-B14F-4D97-AF65-F5344CB8AC3E}">
        <p14:creationId xmlns:p14="http://schemas.microsoft.com/office/powerpoint/2010/main" val="74424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EC03B-5EC9-6002-C8F5-A5BD4D1B2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30B06D-A3AF-6F2B-340F-BE31BBF0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53962"/>
            <a:ext cx="8229599" cy="640338"/>
          </a:xfrm>
        </p:spPr>
        <p:txBody>
          <a:bodyPr/>
          <a:lstStyle/>
          <a:p>
            <a:pPr algn="ctr"/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07311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02402B-5CF8-77AF-DA2D-8C31DA430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Mandy Riemer, Patient Experience Manager, Children’s Mercy Kansas City</a:t>
            </a:r>
          </a:p>
          <a:p>
            <a:r>
              <a:rPr lang="en-US" dirty="0"/>
              <a:t>Peggy Greco, PhD, CPXO, Nemours Children’s Health</a:t>
            </a:r>
          </a:p>
          <a:p>
            <a:r>
              <a:rPr lang="en-US" dirty="0"/>
              <a:t>Evelyn Ferrer, Senior Director, Organizational Development &amp; Patient Relations, Driscoll Health System</a:t>
            </a:r>
          </a:p>
          <a:p>
            <a:r>
              <a:rPr lang="en-US" dirty="0"/>
              <a:t>Dante Griffin, MA, CPXP, LSSBB, Vice President of Patient Experience, Arkansas Children’s Hospital</a:t>
            </a:r>
          </a:p>
          <a:p>
            <a:r>
              <a:rPr lang="en-US" dirty="0"/>
              <a:t>Sam Hanke, MD, MS, MBA, Chief Patient and Family Experience Officer, Cincinnati Children’s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2DEE7-74A3-8D3A-3B0F-8447C7A9C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5B5CBC-D12B-4613-07ED-4658F343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3686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908090-7380-894F-562C-629500591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 b="1">
                <a:solidFill>
                  <a:schemeClr val="accent1"/>
                </a:solidFill>
              </a:rPr>
              <a:t>SECTION ONE: </a:t>
            </a:r>
            <a:r>
              <a:rPr lang="en-US"/>
              <a:t>	</a:t>
            </a:r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/>
              <a:t>INNOVATION STARTS WITH THE FUNDAMENTALS</a:t>
            </a:r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endParaRPr lang="en-US" sz="1500"/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 b="1">
                <a:solidFill>
                  <a:schemeClr val="accent1"/>
                </a:solidFill>
              </a:rPr>
              <a:t>SECTION TWO:</a:t>
            </a:r>
            <a:r>
              <a:rPr lang="en-US"/>
              <a:t>	</a:t>
            </a:r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/>
              <a:t>UNDERSTANDING DETRACTORS</a:t>
            </a:r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endParaRPr lang="en-US" sz="1500"/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 b="1">
                <a:solidFill>
                  <a:schemeClr val="accent1"/>
                </a:solidFill>
              </a:rPr>
              <a:t>SECTION THREE: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/>
              <a:t>	</a:t>
            </a:r>
          </a:p>
          <a:p>
            <a:pPr marL="0" indent="0">
              <a:lnSpc>
                <a:spcPct val="100000"/>
              </a:lnSpc>
              <a:buNone/>
              <a:tabLst>
                <a:tab pos="1884363" algn="l"/>
              </a:tabLst>
            </a:pPr>
            <a:r>
              <a:rPr lang="en-US"/>
              <a:t>EMERGING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78E5-E2E0-2520-EA11-FB109FFAF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4D018F-8F2E-08FA-5F59-C8D0A4A8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1471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63450-FC61-BD45-478A-ED91B191E09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42080" y="1363560"/>
            <a:ext cx="3515021" cy="1769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It’s all about follow through.</a:t>
            </a:r>
          </a:p>
          <a:p>
            <a:pPr marL="288925" indent="-288925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dirty="0"/>
              <a:t>Hard to push for innovation if we can’t or don’t execute on the fundamentals.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A843-EA08-03FC-AA15-D7D2302BBF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NRC Health     |    </a:t>
            </a:r>
            <a:fld id="{1595224F-4F1D-9F4C-8AD4-197DEDAED5C0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702AE-452E-BD2B-5ABB-B9E86B498D2A}"/>
              </a:ext>
            </a:extLst>
          </p:cNvPr>
          <p:cNvSpPr txBox="1"/>
          <p:nvPr/>
        </p:nvSpPr>
        <p:spPr>
          <a:xfrm>
            <a:off x="4572000" y="3180349"/>
            <a:ext cx="44019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r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	FUNDAMENTALS	=  basics + execution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r"/>
              </a:tabLst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9801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r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	INNOVATION	=  new ideas + execution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9DEA1-5E5F-EDA1-7514-B6E339C0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912781" cy="5148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364B0-5707-021B-098E-4EA151F8C221}"/>
              </a:ext>
            </a:extLst>
          </p:cNvPr>
          <p:cNvSpPr txBox="1"/>
          <p:nvPr/>
        </p:nvSpPr>
        <p:spPr>
          <a:xfrm>
            <a:off x="3912780" y="308767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/>
              <a:t>Section 1</a:t>
            </a:r>
          </a:p>
          <a:p>
            <a:pPr algn="ctr"/>
            <a:r>
              <a:rPr lang="en-US" cap="small" dirty="0"/>
              <a:t>Innovation starts with fundamentals</a:t>
            </a:r>
          </a:p>
        </p:txBody>
      </p:sp>
    </p:spTree>
    <p:extLst>
      <p:ext uri="{BB962C8B-B14F-4D97-AF65-F5344CB8AC3E}">
        <p14:creationId xmlns:p14="http://schemas.microsoft.com/office/powerpoint/2010/main" val="1924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82CCD-E266-1986-854A-686B9126A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5419"/>
            <a:ext cx="6204857" cy="3426906"/>
          </a:xfrm>
        </p:spPr>
        <p:txBody>
          <a:bodyPr>
            <a:normAutofit/>
          </a:bodyPr>
          <a:lstStyle/>
          <a:p>
            <a:r>
              <a:rPr lang="en-US" sz="1800" dirty="0"/>
              <a:t>Quality, safety, experience, equity and brand should not be treated in isolation, nor are they in competition with each other.</a:t>
            </a:r>
          </a:p>
          <a:p>
            <a:r>
              <a:rPr lang="en-US" sz="1800" dirty="0"/>
              <a:t>Evolve thinking from connecting the dots to ‘One Big Dot’</a:t>
            </a:r>
          </a:p>
          <a:p>
            <a:r>
              <a:rPr lang="en-US" sz="1800" dirty="0"/>
              <a:t>‘One Big Dot’ can re-energize improvement efforts and strengthen buy-in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7FB48-4AEC-0C2C-921F-0147ED2AB7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© NRC Health     |    </a:t>
            </a:r>
            <a:fld id="{1595224F-4F1D-9F4C-8AD4-197DEDAED5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CCBD3-5CE9-7E72-B7BD-5BD3D8FE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01</a:t>
            </a:r>
            <a:r>
              <a:rPr lang="en-US" dirty="0"/>
              <a:t> Alignment / Buy-In: Taking a ‘One Big Dot’ Approach</a:t>
            </a:r>
          </a:p>
        </p:txBody>
      </p:sp>
      <p:pic>
        <p:nvPicPr>
          <p:cNvPr id="5" name="Picture 4" descr="A blue sphere with lines and dots&#10;&#10;Description automatically generated">
            <a:extLst>
              <a:ext uri="{FF2B5EF4-FFF2-40B4-BE49-F238E27FC236}">
                <a16:creationId xmlns:a16="http://schemas.microsoft.com/office/drawing/2014/main" id="{92113BAC-92BD-9A30-093F-C6D53EA24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2274" y="1900848"/>
            <a:ext cx="2731477" cy="2731477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8191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FAA1F0-2843-F5DE-9857-E8570AE20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NRC Health     |    </a:t>
            </a:r>
            <a:fld id="{1595224F-4F1D-9F4C-8AD4-197DEDAED5C0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333F94-56B8-C956-1A17-400928F1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02</a:t>
            </a:r>
            <a:r>
              <a:rPr lang="en-US" dirty="0"/>
              <a:t> Human Connection: Advancing Human Understanding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3688247-F531-7772-1AA7-0691FEB7AECA}"/>
              </a:ext>
            </a:extLst>
          </p:cNvPr>
          <p:cNvSpPr txBox="1">
            <a:spLocks/>
          </p:cNvSpPr>
          <p:nvPr/>
        </p:nvSpPr>
        <p:spPr>
          <a:xfrm>
            <a:off x="568826" y="797852"/>
            <a:ext cx="8408197" cy="640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Bryan Health: Making the effort to make it real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FF6ED-EA83-0610-A687-6AB1796B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8" t="1924" r="7664" b="3220"/>
          <a:stretch/>
        </p:blipFill>
        <p:spPr>
          <a:xfrm>
            <a:off x="457199" y="1365411"/>
            <a:ext cx="2898878" cy="3636163"/>
          </a:xfrm>
          <a:prstGeom prst="roundRect">
            <a:avLst>
              <a:gd name="adj" fmla="val 49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16803-3EC4-66AB-0DCE-A15A74325AD6}"/>
              </a:ext>
            </a:extLst>
          </p:cNvPr>
          <p:cNvSpPr txBox="1"/>
          <p:nvPr/>
        </p:nvSpPr>
        <p:spPr>
          <a:xfrm>
            <a:off x="3649821" y="1424167"/>
            <a:ext cx="514860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Changing all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orientation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materials to reflect the model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Creating a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illustrate the model for all employees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Presenting at organizational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leadership meetings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systemwide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Working to bring the model into a physician-led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team 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Incorporating the model into our monthly presentation of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quality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metrics related to patient experience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Highlighting the model on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computer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screen-savers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Incorporating the model into our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staff recognition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Integrating the model into our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Leadership Development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topic about ‘how work with and lead others’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Exploring integration of the model into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job descriptions and annual appraisal process</a:t>
            </a:r>
          </a:p>
        </p:txBody>
      </p:sp>
    </p:spTree>
    <p:extLst>
      <p:ext uri="{BB962C8B-B14F-4D97-AF65-F5344CB8AC3E}">
        <p14:creationId xmlns:p14="http://schemas.microsoft.com/office/powerpoint/2010/main" val="202964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C472D22-6722-388D-EB8B-FBAABFD25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0B439D-C004-67FB-0853-C05E2990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03</a:t>
            </a:r>
            <a:r>
              <a:rPr lang="en-US" dirty="0"/>
              <a:t> Frontline First: Getting Strategic about Accountability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9E5CC-EE0E-5716-3C20-66974AB6BBF0}"/>
              </a:ext>
            </a:extLst>
          </p:cNvPr>
          <p:cNvSpPr txBox="1"/>
          <p:nvPr/>
        </p:nvSpPr>
        <p:spPr>
          <a:xfrm>
            <a:off x="4049482" y="1461327"/>
            <a:ext cx="495701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What does experience mean to the organization?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What does it mean to the people we serve?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Who is responsible for experience?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How is success measured?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What behaviors and practices are expected?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Does everyone know how to do what’s expected?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Does everyone feel safe asking for help?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What happens if we meet or exceed goals?</a:t>
            </a:r>
          </a:p>
          <a:p>
            <a:pPr marL="288925" indent="-288925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What happens if we don’t meet goals?</a:t>
            </a:r>
          </a:p>
        </p:txBody>
      </p:sp>
      <p:pic>
        <p:nvPicPr>
          <p:cNvPr id="3" name="Picture 2" descr="A pair of glasses on a table&#10;&#10;Description automatically generated">
            <a:extLst>
              <a:ext uri="{FF2B5EF4-FFF2-40B4-BE49-F238E27FC236}">
                <a16:creationId xmlns:a16="http://schemas.microsoft.com/office/drawing/2014/main" id="{D9D4ABBC-41D0-5C71-E509-8C9CC963F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1781608"/>
            <a:ext cx="3303529" cy="2211146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1CEC81F-6553-8330-5438-13209E068548}"/>
              </a:ext>
            </a:extLst>
          </p:cNvPr>
          <p:cNvSpPr txBox="1">
            <a:spLocks/>
          </p:cNvSpPr>
          <p:nvPr/>
        </p:nvSpPr>
        <p:spPr>
          <a:xfrm>
            <a:off x="4409443" y="870631"/>
            <a:ext cx="4237090" cy="640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Accountability Begins with Clarity</a:t>
            </a:r>
          </a:p>
        </p:txBody>
      </p:sp>
    </p:spTree>
    <p:extLst>
      <p:ext uri="{BB962C8B-B14F-4D97-AF65-F5344CB8AC3E}">
        <p14:creationId xmlns:p14="http://schemas.microsoft.com/office/powerpoint/2010/main" val="281956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D6749-FB7C-535D-99AE-1EEE4773C8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1728F-09FF-2617-78B3-D494CB53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04</a:t>
            </a:r>
            <a:r>
              <a:rPr lang="en-US" dirty="0"/>
              <a:t> Co-Design: Amplifying Consumer + Community Voices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1C967D-AAEF-9913-DDB7-AE826EE74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80"/>
          <a:stretch/>
        </p:blipFill>
        <p:spPr>
          <a:xfrm>
            <a:off x="594358" y="1130300"/>
            <a:ext cx="7955280" cy="3086055"/>
          </a:xfrm>
        </p:spPr>
      </p:pic>
    </p:spTree>
    <p:extLst>
      <p:ext uri="{BB962C8B-B14F-4D97-AF65-F5344CB8AC3E}">
        <p14:creationId xmlns:p14="http://schemas.microsoft.com/office/powerpoint/2010/main" val="741978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63450-FC61-BD45-478A-ED91B191E09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00488" y="1566779"/>
            <a:ext cx="3515021" cy="17987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Detractors are healthcare’s misunderstood 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A843-EA08-03FC-AA15-D7D2302BBF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NRC Health     |    </a:t>
            </a:r>
            <a:fld id="{1595224F-4F1D-9F4C-8AD4-197DEDAED5C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19A1F-23D0-8E37-0AB0-84FEF29B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89989" cy="5148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5DC52-3DFE-B7C3-DDB7-702ACB54C57F}"/>
              </a:ext>
            </a:extLst>
          </p:cNvPr>
          <p:cNvSpPr txBox="1"/>
          <p:nvPr/>
        </p:nvSpPr>
        <p:spPr>
          <a:xfrm>
            <a:off x="3912780" y="308767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/>
              <a:t>Section 2</a:t>
            </a:r>
          </a:p>
          <a:p>
            <a:pPr algn="ctr"/>
            <a:r>
              <a:rPr lang="en-US" cap="small" dirty="0"/>
              <a:t>Understanding detractors</a:t>
            </a:r>
          </a:p>
        </p:txBody>
      </p:sp>
    </p:spTree>
    <p:extLst>
      <p:ext uri="{BB962C8B-B14F-4D97-AF65-F5344CB8AC3E}">
        <p14:creationId xmlns:p14="http://schemas.microsoft.com/office/powerpoint/2010/main" val="4168767964"/>
      </p:ext>
    </p:extLst>
  </p:cSld>
  <p:clrMapOvr>
    <a:masterClrMapping/>
  </p:clrMapOvr>
</p:sld>
</file>

<file path=ppt/theme/theme1.xml><?xml version="1.0" encoding="utf-8"?>
<a:theme xmlns:a="http://schemas.openxmlformats.org/drawingml/2006/main" name="Text Layouts">
  <a:themeElements>
    <a:clrScheme name="NRC_Primary 1">
      <a:dk1>
        <a:srgbClr val="3B3C3E"/>
      </a:dk1>
      <a:lt1>
        <a:srgbClr val="FFFFFF"/>
      </a:lt1>
      <a:dk2>
        <a:srgbClr val="162B43"/>
      </a:dk2>
      <a:lt2>
        <a:srgbClr val="FFFFFF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494E0CB5-57FB-9E40-8D66-98A7E7063250}"/>
    </a:ext>
  </a:extLst>
</a:theme>
</file>

<file path=ppt/theme/theme10.xml><?xml version="1.0" encoding="utf-8"?>
<a:theme xmlns:a="http://schemas.openxmlformats.org/drawingml/2006/main" name="Office Theme">
  <a:themeElements>
    <a:clrScheme name="NRC Health Colors 2">
      <a:dk1>
        <a:srgbClr val="3C3F40"/>
      </a:dk1>
      <a:lt1>
        <a:srgbClr val="FFFFFF"/>
      </a:lt1>
      <a:dk2>
        <a:srgbClr val="75787B"/>
      </a:dk2>
      <a:lt2>
        <a:srgbClr val="C4BFB6"/>
      </a:lt2>
      <a:accent1>
        <a:srgbClr val="ED8B00"/>
      </a:accent1>
      <a:accent2>
        <a:srgbClr val="00A3E0"/>
      </a:accent2>
      <a:accent3>
        <a:srgbClr val="EA7600"/>
      </a:accent3>
      <a:accent4>
        <a:srgbClr val="A0B06D"/>
      </a:accent4>
      <a:accent5>
        <a:srgbClr val="4B669B"/>
      </a:accent5>
      <a:accent6>
        <a:srgbClr val="A89A8E"/>
      </a:accent6>
      <a:hlink>
        <a:srgbClr val="00A3E0"/>
      </a:hlink>
      <a:folHlink>
        <a:srgbClr val="ED8B00"/>
      </a:folHlink>
    </a:clrScheme>
    <a:fontScheme name="NRC Health Fonts V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xt Layouts_XP">
  <a:themeElements>
    <a:clrScheme name="NRC_Primary 1">
      <a:dk1>
        <a:srgbClr val="3B3C3E"/>
      </a:dk1>
      <a:lt1>
        <a:srgbClr val="FFFFFF"/>
      </a:lt1>
      <a:dk2>
        <a:srgbClr val="162B43"/>
      </a:dk2>
      <a:lt2>
        <a:srgbClr val="FFFFFF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018080DC-C5B9-2A46-A961-55EFE11E074E}"/>
    </a:ext>
  </a:extLst>
</a:theme>
</file>

<file path=ppt/theme/theme3.xml><?xml version="1.0" encoding="utf-8"?>
<a:theme xmlns:a="http://schemas.openxmlformats.org/drawingml/2006/main" name="Graphic Layouts">
  <a:themeElements>
    <a:clrScheme name="Text Reverse (w,b)">
      <a:dk1>
        <a:srgbClr val="FFFFFF"/>
      </a:dk1>
      <a:lt1>
        <a:srgbClr val="3B3C3E"/>
      </a:lt1>
      <a:dk2>
        <a:srgbClr val="162B43"/>
      </a:dk2>
      <a:lt2>
        <a:srgbClr val="FFFFFF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C2A777BD-F457-A945-AB68-D39733827A0C}"/>
    </a:ext>
  </a:extLst>
</a:theme>
</file>

<file path=ppt/theme/theme4.xml><?xml version="1.0" encoding="utf-8"?>
<a:theme xmlns:a="http://schemas.openxmlformats.org/drawingml/2006/main" name="1_Graphic Layouts_XP">
  <a:themeElements>
    <a:clrScheme name="Text Reverse (w,b)">
      <a:dk1>
        <a:srgbClr val="FFFFFF"/>
      </a:dk1>
      <a:lt1>
        <a:srgbClr val="3B3C3E"/>
      </a:lt1>
      <a:dk2>
        <a:srgbClr val="162B43"/>
      </a:dk2>
      <a:lt2>
        <a:srgbClr val="FFFFFF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3D4F058C-2A97-194F-A1E7-C43E9A8CFAC5}"/>
    </a:ext>
  </a:extLst>
</a:theme>
</file>

<file path=ppt/theme/theme5.xml><?xml version="1.0" encoding="utf-8"?>
<a:theme xmlns:a="http://schemas.openxmlformats.org/drawingml/2006/main" name="Titles">
  <a:themeElements>
    <a:clrScheme name="NRC_2023_Titles">
      <a:dk1>
        <a:srgbClr val="3A3B3D"/>
      </a:dk1>
      <a:lt1>
        <a:srgbClr val="FFFFFF"/>
      </a:lt1>
      <a:dk2>
        <a:srgbClr val="162B43"/>
      </a:dk2>
      <a:lt2>
        <a:srgbClr val="E7E6E6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0B18F618-2FA9-0744-9C0D-27B0A9C5BCB1}"/>
    </a:ext>
  </a:extLst>
</a:theme>
</file>

<file path=ppt/theme/theme6.xml><?xml version="1.0" encoding="utf-8"?>
<a:theme xmlns:a="http://schemas.openxmlformats.org/drawingml/2006/main" name="1_Titles_XP">
  <a:themeElements>
    <a:clrScheme name="NRC_2023_Titles">
      <a:dk1>
        <a:srgbClr val="3A3B3D"/>
      </a:dk1>
      <a:lt1>
        <a:srgbClr val="FFFFFF"/>
      </a:lt1>
      <a:dk2>
        <a:srgbClr val="162B43"/>
      </a:dk2>
      <a:lt2>
        <a:srgbClr val="E7E6E6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DE9038D2-16C0-1845-A8F4-DAE5EAA4883B}"/>
    </a:ext>
  </a:extLst>
</a:theme>
</file>

<file path=ppt/theme/theme7.xml><?xml version="1.0" encoding="utf-8"?>
<a:theme xmlns:a="http://schemas.openxmlformats.org/drawingml/2006/main" name="Image Layouts">
  <a:themeElements>
    <a:clrScheme name="NRC_2023_Image-layouts">
      <a:dk1>
        <a:srgbClr val="3A3B3D"/>
      </a:dk1>
      <a:lt1>
        <a:srgbClr val="FFFFFF"/>
      </a:lt1>
      <a:dk2>
        <a:srgbClr val="162B43"/>
      </a:dk2>
      <a:lt2>
        <a:srgbClr val="E7E6E6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C9FA982D-5D4E-8444-B25B-4B9795E52378}"/>
    </a:ext>
  </a:extLst>
</a:theme>
</file>

<file path=ppt/theme/theme8.xml><?xml version="1.0" encoding="utf-8"?>
<a:theme xmlns:a="http://schemas.openxmlformats.org/drawingml/2006/main" name="1_Image Layouts_XP">
  <a:themeElements>
    <a:clrScheme name="NRC_2023_Image-layouts">
      <a:dk1>
        <a:srgbClr val="3A3B3D"/>
      </a:dk1>
      <a:lt1>
        <a:srgbClr val="FFFFFF"/>
      </a:lt1>
      <a:dk2>
        <a:srgbClr val="162B43"/>
      </a:dk2>
      <a:lt2>
        <a:srgbClr val="E7E6E6"/>
      </a:lt2>
      <a:accent1>
        <a:srgbClr val="EC8A00"/>
      </a:accent1>
      <a:accent2>
        <a:srgbClr val="1F4062"/>
      </a:accent2>
      <a:accent3>
        <a:srgbClr val="00A3DE"/>
      </a:accent3>
      <a:accent4>
        <a:srgbClr val="C4BEB6"/>
      </a:accent4>
      <a:accent5>
        <a:srgbClr val="FAC810"/>
      </a:accent5>
      <a:accent6>
        <a:srgbClr val="E5500D"/>
      </a:accent6>
      <a:hlink>
        <a:srgbClr val="00A3DF"/>
      </a:hlink>
      <a:folHlink>
        <a:srgbClr val="00A3D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P Perspective Template_2" id="{1DD008D9-58FC-8F44-A18F-8888EB918A22}" vid="{2BF4CFDD-3D61-B849-A983-D90FEAC5E1BC}"/>
    </a:ext>
  </a:extLst>
</a:theme>
</file>

<file path=ppt/theme/theme9.xml><?xml version="1.0" encoding="utf-8"?>
<a:theme xmlns:a="http://schemas.openxmlformats.org/drawingml/2006/main" name="1_Titles">
  <a:themeElements>
    <a:clrScheme name="HUB_10">
      <a:dk1>
        <a:srgbClr val="021C37"/>
      </a:dk1>
      <a:lt1>
        <a:srgbClr val="FFFFFF"/>
      </a:lt1>
      <a:dk2>
        <a:srgbClr val="021C37"/>
      </a:dk2>
      <a:lt2>
        <a:srgbClr val="C4BFB6"/>
      </a:lt2>
      <a:accent1>
        <a:srgbClr val="ED8B00"/>
      </a:accent1>
      <a:accent2>
        <a:srgbClr val="00A3E0"/>
      </a:accent2>
      <a:accent3>
        <a:srgbClr val="E6500D"/>
      </a:accent3>
      <a:accent4>
        <a:srgbClr val="ABD303"/>
      </a:accent4>
      <a:accent5>
        <a:srgbClr val="804EBC"/>
      </a:accent5>
      <a:accent6>
        <a:srgbClr val="A89A8E"/>
      </a:accent6>
      <a:hlink>
        <a:srgbClr val="00A3E0"/>
      </a:hlink>
      <a:folHlink>
        <a:srgbClr val="ED8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23_Speaker-Template_2.2" id="{33401490-6390-C647-B4F7-25F186341840}" vid="{996AD3E5-81D1-524C-8581-D98665A408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2C5B178FDC1746925EAA7FA1129E55" ma:contentTypeVersion="18" ma:contentTypeDescription="Create a new document." ma:contentTypeScope="" ma:versionID="ae4de1281df59c85e93e44c39691c654">
  <xsd:schema xmlns:xsd="http://www.w3.org/2001/XMLSchema" xmlns:xs="http://www.w3.org/2001/XMLSchema" xmlns:p="http://schemas.microsoft.com/office/2006/metadata/properties" xmlns:ns2="11d8a41a-1f29-4ec5-8024-1097c0c031a8" xmlns:ns3="c6d2ed87-2ef4-4232-904f-b00528d88cd2" targetNamespace="http://schemas.microsoft.com/office/2006/metadata/properties" ma:root="true" ma:fieldsID="8205c27f51bdcfa361189c9018e02b3b" ns2:_="" ns3:_="">
    <xsd:import namespace="11d8a41a-1f29-4ec5-8024-1097c0c031a8"/>
    <xsd:import namespace="c6d2ed87-2ef4-4232-904f-b00528d88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8a41a-1f29-4ec5-8024-1097c0c031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a0ba95d-80f1-4a39-bd05-546c2b4894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2ed87-2ef4-4232-904f-b00528d88c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78fc1a0-fe07-41c6-a497-29961fd2c41d}" ma:internalName="TaxCatchAll" ma:showField="CatchAllData" ma:web="c6d2ed87-2ef4-4232-904f-b00528d88c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d2ed87-2ef4-4232-904f-b00528d88cd2">
      <UserInfo>
        <DisplayName>SharingLinks.35b4a675-234c-4a8c-aece-93418ee072d0.OrganizationView.653844b3-c5a2-4801-8a9a-b7039fd33bd6</DisplayName>
        <AccountId>1483</AccountId>
        <AccountType/>
      </UserInfo>
      <UserInfo>
        <DisplayName>Helen Hrdy</DisplayName>
        <AccountId>59</AccountId>
        <AccountType/>
      </UserInfo>
      <UserInfo>
        <DisplayName>SharingLinks.21a0e984-5c5d-4532-a7e4-bf4a645e38e9.OrganizationView.03148a1c-e92d-4aa4-84e4-cfa2d967a47e</DisplayName>
        <AccountId>307</AccountId>
        <AccountType/>
      </UserInfo>
      <UserInfo>
        <DisplayName>Matthew Miller</DisplayName>
        <AccountId>26</AccountId>
        <AccountType/>
      </UserInfo>
      <UserInfo>
        <DisplayName>Toya Gorley</DisplayName>
        <AccountId>569</AccountId>
        <AccountType/>
      </UserInfo>
    </SharedWithUsers>
    <TaxCatchAll xmlns="c6d2ed87-2ef4-4232-904f-b00528d88cd2" xsi:nil="true"/>
    <lcf76f155ced4ddcb4097134ff3c332f xmlns="11d8a41a-1f29-4ec5-8024-1097c0c031a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EA9C4-9A5E-4737-B967-24A9EB824003}"/>
</file>

<file path=customXml/itemProps2.xml><?xml version="1.0" encoding="utf-8"?>
<ds:datastoreItem xmlns:ds="http://schemas.openxmlformats.org/officeDocument/2006/customXml" ds:itemID="{81F69A73-B6EF-4B02-A8E0-8E10D2C38279}">
  <ds:schemaRefs>
    <ds:schemaRef ds:uri="9058f792-cdd6-4db9-82c6-0601f5bd731d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79d0c8e2-919b-4f47-8e01-4b850ccc999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6E4399-9ED5-430D-A2D0-EA9B4AFF04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784</Words>
  <Application>Microsoft Office PowerPoint</Application>
  <PresentationFormat>Custom</PresentationFormat>
  <Paragraphs>105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Arial Regular</vt:lpstr>
      <vt:lpstr>Calibri</vt:lpstr>
      <vt:lpstr>Georgia</vt:lpstr>
      <vt:lpstr>Ink Free</vt:lpstr>
      <vt:lpstr>System Font Regular</vt:lpstr>
      <vt:lpstr>Wingdings</vt:lpstr>
      <vt:lpstr>Text Layouts</vt:lpstr>
      <vt:lpstr>1_Text Layouts_XP</vt:lpstr>
      <vt:lpstr>Graphic Layouts</vt:lpstr>
      <vt:lpstr>1_Graphic Layouts_XP</vt:lpstr>
      <vt:lpstr>Titles</vt:lpstr>
      <vt:lpstr>1_Titles_XP</vt:lpstr>
      <vt:lpstr>Image Layouts</vt:lpstr>
      <vt:lpstr>1_Image Layouts_XP</vt:lpstr>
      <vt:lpstr>1_Titles</vt:lpstr>
      <vt:lpstr>PowerPoint Presentation</vt:lpstr>
      <vt:lpstr>Thank you!</vt:lpstr>
      <vt:lpstr>Overview</vt:lpstr>
      <vt:lpstr>PowerPoint Presentation</vt:lpstr>
      <vt:lpstr>01 Alignment / Buy-In: Taking a ‘One Big Dot’ Approach</vt:lpstr>
      <vt:lpstr>02 Human Connection: Advancing Human Understanding</vt:lpstr>
      <vt:lpstr>03 Frontline First: Getting Strategic about Accountability</vt:lpstr>
      <vt:lpstr>04 Co-Design: Amplifying Consumer + Community Voices</vt:lpstr>
      <vt:lpstr>PowerPoint Presentation</vt:lpstr>
      <vt:lpstr>NPS Components</vt:lpstr>
      <vt:lpstr>Good News</vt:lpstr>
      <vt:lpstr>PowerPoint Presentation</vt:lpstr>
      <vt:lpstr>2023 Trends</vt:lpstr>
      <vt:lpstr>Bottom Line</vt:lpstr>
      <vt:lpstr>PowerPoint Presentation</vt:lpstr>
      <vt:lpstr>Reflection and Wrap-up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Schuerman</dc:creator>
  <cp:lastModifiedBy>Cynthia Ballow</cp:lastModifiedBy>
  <cp:revision>6</cp:revision>
  <dcterms:created xsi:type="dcterms:W3CDTF">2024-02-07T17:51:54Z</dcterms:created>
  <dcterms:modified xsi:type="dcterms:W3CDTF">2024-03-27T14:25:01Z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0x0101007609938A3920734BAB3FE44089EFB5F7</vt:lpwstr>
  </property>
</Properties>
</file>